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4.xml" ContentType="application/vnd.openxmlformats-officedocument.drawingml.chart+xml"/>
  <Override PartName="/ppt/charts/colors5.xml" ContentType="application/vnd.ms-office.chartcolor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7" r:id="rId6"/>
    <p:sldId id="261" r:id="rId7"/>
    <p:sldId id="265" r:id="rId8"/>
    <p:sldId id="259" r:id="rId9"/>
    <p:sldId id="260" r:id="rId10"/>
    <p:sldId id="263" r:id="rId11"/>
    <p:sldId id="257" r:id="rId12"/>
    <p:sldId id="269" r:id="rId13"/>
    <p:sldId id="268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7E88D-D665-4AF7-9FB3-91067B41F245}" v="67" dt="2021-12-12T23:31:46.402"/>
    <p1510:client id="{B8984426-47BD-49D0-A0DA-9D4548C8CDBC}" v="1" dt="2021-12-13T18:24:16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Source:</a:t>
            </a:r>
            <a:r>
              <a:rPr lang="en-US" baseline="0"/>
              <a:t>  CCCCO Datamart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'[Historic Student Enrollment Silicon Valley CCs.xlsx]StudentEnrollmentStatus (26)'!$A$24</c:f>
              <c:strCache>
                <c:ptCount val="1"/>
                <c:pt idx="0">
                  <c:v>Deanza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(26)'!$B$24:$AD$24</c:f>
              <c:numCache>
                <c:formatCode>General</c:formatCode>
                <c:ptCount val="29"/>
                <c:pt idx="0">
                  <c:v>39990</c:v>
                </c:pt>
                <c:pt idx="1">
                  <c:v>39492</c:v>
                </c:pt>
                <c:pt idx="2">
                  <c:v>38466</c:v>
                </c:pt>
                <c:pt idx="3">
                  <c:v>38900</c:v>
                </c:pt>
                <c:pt idx="4">
                  <c:v>40319</c:v>
                </c:pt>
                <c:pt idx="5">
                  <c:v>39928</c:v>
                </c:pt>
                <c:pt idx="6">
                  <c:v>40515</c:v>
                </c:pt>
                <c:pt idx="7">
                  <c:v>40510</c:v>
                </c:pt>
                <c:pt idx="8">
                  <c:v>41463</c:v>
                </c:pt>
                <c:pt idx="9">
                  <c:v>45556</c:v>
                </c:pt>
                <c:pt idx="10">
                  <c:v>45036</c:v>
                </c:pt>
                <c:pt idx="11">
                  <c:v>43770</c:v>
                </c:pt>
                <c:pt idx="12">
                  <c:v>40200</c:v>
                </c:pt>
                <c:pt idx="13">
                  <c:v>40492</c:v>
                </c:pt>
                <c:pt idx="14">
                  <c:v>41009</c:v>
                </c:pt>
                <c:pt idx="15">
                  <c:v>41218</c:v>
                </c:pt>
                <c:pt idx="16">
                  <c:v>43293</c:v>
                </c:pt>
                <c:pt idx="17">
                  <c:v>40830</c:v>
                </c:pt>
                <c:pt idx="18">
                  <c:v>38319</c:v>
                </c:pt>
                <c:pt idx="19">
                  <c:v>38505</c:v>
                </c:pt>
                <c:pt idx="20">
                  <c:v>37848</c:v>
                </c:pt>
                <c:pt idx="21">
                  <c:v>35746</c:v>
                </c:pt>
                <c:pt idx="22">
                  <c:v>34465</c:v>
                </c:pt>
                <c:pt idx="23">
                  <c:v>32923</c:v>
                </c:pt>
                <c:pt idx="24">
                  <c:v>32255</c:v>
                </c:pt>
                <c:pt idx="25">
                  <c:v>31038</c:v>
                </c:pt>
                <c:pt idx="26">
                  <c:v>29446</c:v>
                </c:pt>
                <c:pt idx="27">
                  <c:v>28368</c:v>
                </c:pt>
                <c:pt idx="28">
                  <c:v>29619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35-4115-890D-AC6CBC357F5C}"/>
            </c:ext>
          </c:extLst>
        </c:ser>
        <c:ser>
          <c:idx val="1"/>
          <c:order val="1"/>
          <c:tx>
            <c:strRef>
              <c:f>'[Historic Student Enrollment Silicon Valley CCs.xlsx]StudentEnrollmentStatus (26)'!$A$25</c:f>
              <c:strCache>
                <c:ptCount val="1"/>
                <c:pt idx="0">
                  <c:v>Evergreen Valley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(26)'!$B$25:$AD$25</c:f>
              <c:numCache>
                <c:formatCode>General</c:formatCode>
                <c:ptCount val="29"/>
                <c:pt idx="0">
                  <c:v>18069</c:v>
                </c:pt>
                <c:pt idx="1">
                  <c:v>15327</c:v>
                </c:pt>
                <c:pt idx="2">
                  <c:v>15345</c:v>
                </c:pt>
                <c:pt idx="3">
                  <c:v>14896</c:v>
                </c:pt>
                <c:pt idx="4">
                  <c:v>16252</c:v>
                </c:pt>
                <c:pt idx="5">
                  <c:v>19758</c:v>
                </c:pt>
                <c:pt idx="6">
                  <c:v>19245</c:v>
                </c:pt>
                <c:pt idx="7">
                  <c:v>22509</c:v>
                </c:pt>
                <c:pt idx="8">
                  <c:v>19951</c:v>
                </c:pt>
                <c:pt idx="9">
                  <c:v>21332</c:v>
                </c:pt>
                <c:pt idx="10">
                  <c:v>20816</c:v>
                </c:pt>
                <c:pt idx="11">
                  <c:v>19151</c:v>
                </c:pt>
                <c:pt idx="12">
                  <c:v>19136</c:v>
                </c:pt>
                <c:pt idx="13">
                  <c:v>19376</c:v>
                </c:pt>
                <c:pt idx="14">
                  <c:v>17554</c:v>
                </c:pt>
                <c:pt idx="15">
                  <c:v>18470</c:v>
                </c:pt>
                <c:pt idx="16">
                  <c:v>18363</c:v>
                </c:pt>
                <c:pt idx="17">
                  <c:v>18361</c:v>
                </c:pt>
                <c:pt idx="18">
                  <c:v>15433</c:v>
                </c:pt>
                <c:pt idx="19">
                  <c:v>16752</c:v>
                </c:pt>
                <c:pt idx="20">
                  <c:v>15075</c:v>
                </c:pt>
                <c:pt idx="21">
                  <c:v>13841</c:v>
                </c:pt>
                <c:pt idx="22">
                  <c:v>13968</c:v>
                </c:pt>
                <c:pt idx="23">
                  <c:v>13913</c:v>
                </c:pt>
                <c:pt idx="24">
                  <c:v>14273</c:v>
                </c:pt>
                <c:pt idx="25">
                  <c:v>14811</c:v>
                </c:pt>
                <c:pt idx="26">
                  <c:v>14918</c:v>
                </c:pt>
                <c:pt idx="27">
                  <c:v>15239</c:v>
                </c:pt>
                <c:pt idx="28">
                  <c:v>13832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35-4115-890D-AC6CBC357F5C}"/>
            </c:ext>
          </c:extLst>
        </c:ser>
        <c:ser>
          <c:idx val="2"/>
          <c:order val="2"/>
          <c:tx>
            <c:strRef>
              <c:f>'[Historic Student Enrollment Silicon Valley CCs.xlsx]StudentEnrollmentStatus (26)'!$A$26</c:f>
              <c:strCache>
                <c:ptCount val="1"/>
                <c:pt idx="0">
                  <c:v>Foothill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(26)'!$B$26:$AD$26</c:f>
              <c:numCache>
                <c:formatCode>General</c:formatCode>
                <c:ptCount val="29"/>
                <c:pt idx="0">
                  <c:v>28534</c:v>
                </c:pt>
                <c:pt idx="1">
                  <c:v>26901</c:v>
                </c:pt>
                <c:pt idx="2">
                  <c:v>24495</c:v>
                </c:pt>
                <c:pt idx="3">
                  <c:v>26606</c:v>
                </c:pt>
                <c:pt idx="4">
                  <c:v>29810</c:v>
                </c:pt>
                <c:pt idx="5">
                  <c:v>29948</c:v>
                </c:pt>
                <c:pt idx="6">
                  <c:v>31183</c:v>
                </c:pt>
                <c:pt idx="7">
                  <c:v>30891</c:v>
                </c:pt>
                <c:pt idx="8">
                  <c:v>31013</c:v>
                </c:pt>
                <c:pt idx="9">
                  <c:v>33804</c:v>
                </c:pt>
                <c:pt idx="10">
                  <c:v>37566</c:v>
                </c:pt>
                <c:pt idx="11">
                  <c:v>34017</c:v>
                </c:pt>
                <c:pt idx="12">
                  <c:v>31803</c:v>
                </c:pt>
                <c:pt idx="13">
                  <c:v>32778</c:v>
                </c:pt>
                <c:pt idx="14">
                  <c:v>33834</c:v>
                </c:pt>
                <c:pt idx="15">
                  <c:v>34827</c:v>
                </c:pt>
                <c:pt idx="16">
                  <c:v>35635</c:v>
                </c:pt>
                <c:pt idx="17">
                  <c:v>34508</c:v>
                </c:pt>
                <c:pt idx="18">
                  <c:v>31700</c:v>
                </c:pt>
                <c:pt idx="19">
                  <c:v>29344</c:v>
                </c:pt>
                <c:pt idx="20">
                  <c:v>29548</c:v>
                </c:pt>
                <c:pt idx="21">
                  <c:v>30388</c:v>
                </c:pt>
                <c:pt idx="22">
                  <c:v>30336</c:v>
                </c:pt>
                <c:pt idx="23">
                  <c:v>31587</c:v>
                </c:pt>
                <c:pt idx="24">
                  <c:v>33689</c:v>
                </c:pt>
                <c:pt idx="25">
                  <c:v>33065</c:v>
                </c:pt>
                <c:pt idx="26">
                  <c:v>32119</c:v>
                </c:pt>
                <c:pt idx="27">
                  <c:v>32139</c:v>
                </c:pt>
                <c:pt idx="28">
                  <c:v>29113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35-4115-890D-AC6CBC357F5C}"/>
            </c:ext>
          </c:extLst>
        </c:ser>
        <c:ser>
          <c:idx val="3"/>
          <c:order val="3"/>
          <c:tx>
            <c:strRef>
              <c:f>'[Historic Student Enrollment Silicon Valley CCs.xlsx]StudentEnrollmentStatus (26)'!$A$27</c:f>
              <c:strCache>
                <c:ptCount val="1"/>
                <c:pt idx="0">
                  <c:v>Gavilan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(26)'!$B$27:$AD$27</c:f>
              <c:numCache>
                <c:formatCode>General</c:formatCode>
                <c:ptCount val="29"/>
                <c:pt idx="0">
                  <c:v>6368</c:v>
                </c:pt>
                <c:pt idx="1">
                  <c:v>6520</c:v>
                </c:pt>
                <c:pt idx="2">
                  <c:v>6777</c:v>
                </c:pt>
                <c:pt idx="3">
                  <c:v>6446</c:v>
                </c:pt>
                <c:pt idx="4">
                  <c:v>6749</c:v>
                </c:pt>
                <c:pt idx="5">
                  <c:v>7591</c:v>
                </c:pt>
                <c:pt idx="6">
                  <c:v>8586</c:v>
                </c:pt>
                <c:pt idx="7">
                  <c:v>8855</c:v>
                </c:pt>
                <c:pt idx="8">
                  <c:v>11298</c:v>
                </c:pt>
                <c:pt idx="9">
                  <c:v>9882</c:v>
                </c:pt>
                <c:pt idx="10">
                  <c:v>9498</c:v>
                </c:pt>
                <c:pt idx="11">
                  <c:v>7403</c:v>
                </c:pt>
                <c:pt idx="12">
                  <c:v>8426</c:v>
                </c:pt>
                <c:pt idx="13">
                  <c:v>9748</c:v>
                </c:pt>
                <c:pt idx="14">
                  <c:v>11084</c:v>
                </c:pt>
                <c:pt idx="15">
                  <c:v>12030</c:v>
                </c:pt>
                <c:pt idx="16">
                  <c:v>16350</c:v>
                </c:pt>
                <c:pt idx="17">
                  <c:v>18660</c:v>
                </c:pt>
                <c:pt idx="18">
                  <c:v>15359</c:v>
                </c:pt>
                <c:pt idx="19">
                  <c:v>12200</c:v>
                </c:pt>
                <c:pt idx="20">
                  <c:v>11377</c:v>
                </c:pt>
                <c:pt idx="21">
                  <c:v>10714</c:v>
                </c:pt>
                <c:pt idx="22">
                  <c:v>9670</c:v>
                </c:pt>
                <c:pt idx="23">
                  <c:v>11735</c:v>
                </c:pt>
                <c:pt idx="24">
                  <c:v>9187</c:v>
                </c:pt>
                <c:pt idx="25">
                  <c:v>9588</c:v>
                </c:pt>
                <c:pt idx="26">
                  <c:v>10087</c:v>
                </c:pt>
                <c:pt idx="27">
                  <c:v>9429</c:v>
                </c:pt>
                <c:pt idx="28">
                  <c:v>7257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35-4115-890D-AC6CBC357F5C}"/>
            </c:ext>
          </c:extLst>
        </c:ser>
        <c:ser>
          <c:idx val="4"/>
          <c:order val="4"/>
          <c:tx>
            <c:strRef>
              <c:f>'[Historic Student Enrollment Silicon Valley CCs.xlsx]StudentEnrollmentStatus (26)'!$A$28</c:f>
              <c:strCache>
                <c:ptCount val="1"/>
                <c:pt idx="0">
                  <c:v>Mission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(26)'!$B$28:$AD$28</c:f>
              <c:numCache>
                <c:formatCode>General</c:formatCode>
                <c:ptCount val="29"/>
                <c:pt idx="0">
                  <c:v>17406</c:v>
                </c:pt>
                <c:pt idx="1">
                  <c:v>16532</c:v>
                </c:pt>
                <c:pt idx="2">
                  <c:v>15805</c:v>
                </c:pt>
                <c:pt idx="3">
                  <c:v>14726</c:v>
                </c:pt>
                <c:pt idx="4">
                  <c:v>16482</c:v>
                </c:pt>
                <c:pt idx="5">
                  <c:v>18666</c:v>
                </c:pt>
                <c:pt idx="6">
                  <c:v>20831</c:v>
                </c:pt>
                <c:pt idx="7">
                  <c:v>20207</c:v>
                </c:pt>
                <c:pt idx="8">
                  <c:v>19689</c:v>
                </c:pt>
                <c:pt idx="9">
                  <c:v>19620</c:v>
                </c:pt>
                <c:pt idx="10">
                  <c:v>21446</c:v>
                </c:pt>
                <c:pt idx="11">
                  <c:v>17928</c:v>
                </c:pt>
                <c:pt idx="12">
                  <c:v>16635</c:v>
                </c:pt>
                <c:pt idx="13">
                  <c:v>16494</c:v>
                </c:pt>
                <c:pt idx="14">
                  <c:v>19181</c:v>
                </c:pt>
                <c:pt idx="15">
                  <c:v>20283</c:v>
                </c:pt>
                <c:pt idx="16">
                  <c:v>21692</c:v>
                </c:pt>
                <c:pt idx="17">
                  <c:v>20838</c:v>
                </c:pt>
                <c:pt idx="18">
                  <c:v>17753</c:v>
                </c:pt>
                <c:pt idx="19">
                  <c:v>17170</c:v>
                </c:pt>
                <c:pt idx="20">
                  <c:v>16497</c:v>
                </c:pt>
                <c:pt idx="21">
                  <c:v>15830</c:v>
                </c:pt>
                <c:pt idx="22">
                  <c:v>15299</c:v>
                </c:pt>
                <c:pt idx="23">
                  <c:v>15590</c:v>
                </c:pt>
                <c:pt idx="24">
                  <c:v>15864</c:v>
                </c:pt>
                <c:pt idx="25">
                  <c:v>14523</c:v>
                </c:pt>
                <c:pt idx="26">
                  <c:v>14721</c:v>
                </c:pt>
                <c:pt idx="27">
                  <c:v>13554</c:v>
                </c:pt>
                <c:pt idx="28">
                  <c:v>11768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35-4115-890D-AC6CBC357F5C}"/>
            </c:ext>
          </c:extLst>
        </c:ser>
        <c:ser>
          <c:idx val="5"/>
          <c:order val="5"/>
          <c:tx>
            <c:strRef>
              <c:f>'[Historic Student Enrollment Silicon Valley CCs.xlsx]StudentEnrollmentStatus (26)'!$A$29</c:f>
              <c:strCache>
                <c:ptCount val="1"/>
                <c:pt idx="0">
                  <c:v>San Jose City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(26)'!$B$29:$AD$29</c:f>
              <c:numCache>
                <c:formatCode>General</c:formatCode>
                <c:ptCount val="29"/>
                <c:pt idx="0">
                  <c:v>16764</c:v>
                </c:pt>
                <c:pt idx="1">
                  <c:v>16860</c:v>
                </c:pt>
                <c:pt idx="2">
                  <c:v>15847</c:v>
                </c:pt>
                <c:pt idx="3">
                  <c:v>15896</c:v>
                </c:pt>
                <c:pt idx="4">
                  <c:v>16591</c:v>
                </c:pt>
                <c:pt idx="5">
                  <c:v>16275</c:v>
                </c:pt>
                <c:pt idx="6">
                  <c:v>17239</c:v>
                </c:pt>
                <c:pt idx="7">
                  <c:v>17474</c:v>
                </c:pt>
                <c:pt idx="8">
                  <c:v>16234</c:v>
                </c:pt>
                <c:pt idx="9">
                  <c:v>18342</c:v>
                </c:pt>
                <c:pt idx="10">
                  <c:v>18080</c:v>
                </c:pt>
                <c:pt idx="11">
                  <c:v>15799</c:v>
                </c:pt>
                <c:pt idx="12">
                  <c:v>16476</c:v>
                </c:pt>
                <c:pt idx="13">
                  <c:v>16562</c:v>
                </c:pt>
                <c:pt idx="14">
                  <c:v>16557</c:v>
                </c:pt>
                <c:pt idx="15">
                  <c:v>17679</c:v>
                </c:pt>
                <c:pt idx="16">
                  <c:v>18914</c:v>
                </c:pt>
                <c:pt idx="17">
                  <c:v>18888</c:v>
                </c:pt>
                <c:pt idx="18">
                  <c:v>17026</c:v>
                </c:pt>
                <c:pt idx="19">
                  <c:v>15092</c:v>
                </c:pt>
                <c:pt idx="20">
                  <c:v>14037</c:v>
                </c:pt>
                <c:pt idx="21">
                  <c:v>13609</c:v>
                </c:pt>
                <c:pt idx="22">
                  <c:v>13038</c:v>
                </c:pt>
                <c:pt idx="23">
                  <c:v>12854</c:v>
                </c:pt>
                <c:pt idx="24">
                  <c:v>12567</c:v>
                </c:pt>
                <c:pt idx="25">
                  <c:v>14698</c:v>
                </c:pt>
                <c:pt idx="26">
                  <c:v>15344</c:v>
                </c:pt>
                <c:pt idx="27">
                  <c:v>14863</c:v>
                </c:pt>
                <c:pt idx="28">
                  <c:v>13413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35-4115-890D-AC6CBC357F5C}"/>
            </c:ext>
          </c:extLst>
        </c:ser>
        <c:ser>
          <c:idx val="6"/>
          <c:order val="6"/>
          <c:tx>
            <c:strRef>
              <c:f>'[Historic Student Enrollment Silicon Valley CCs.xlsx]StudentEnrollmentStatus (26)'!$A$30</c:f>
              <c:strCache>
                <c:ptCount val="1"/>
                <c:pt idx="0">
                  <c:v>West Valley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'[Historic Student Enrollment Silicon Valley CCs.xlsx]StudentEnrollmentStatus (26)'!$B$23:$AD$23</c:f>
              <c:strCache>
                <c:ptCount val="29"/>
                <c:pt idx="0">
                  <c:v>1992-1993</c:v>
                </c:pt>
                <c:pt idx="1">
                  <c:v>1993-1994</c:v>
                </c:pt>
                <c:pt idx="2">
                  <c:v>1994-1995</c:v>
                </c:pt>
                <c:pt idx="3">
                  <c:v>1995-1996</c:v>
                </c:pt>
                <c:pt idx="4">
                  <c:v>1996-1997</c:v>
                </c:pt>
                <c:pt idx="5">
                  <c:v>1997-1998</c:v>
                </c:pt>
                <c:pt idx="6">
                  <c:v>1998-1999</c:v>
                </c:pt>
                <c:pt idx="7">
                  <c:v>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</c:strCache>
            </c:strRef>
          </c:cat>
          <c:val>
            <c:numRef>
              <c:f>'[Historic Student Enrollment Silicon Valley CCs.xlsx]StudentEnrollmentStatus (26)'!$B$30:$AD$30</c:f>
              <c:numCache>
                <c:formatCode>General</c:formatCode>
                <c:ptCount val="29"/>
                <c:pt idx="0">
                  <c:v>21138</c:v>
                </c:pt>
                <c:pt idx="1">
                  <c:v>20096</c:v>
                </c:pt>
                <c:pt idx="2">
                  <c:v>18996</c:v>
                </c:pt>
                <c:pt idx="3">
                  <c:v>18646</c:v>
                </c:pt>
                <c:pt idx="4">
                  <c:v>21716</c:v>
                </c:pt>
                <c:pt idx="5">
                  <c:v>24001</c:v>
                </c:pt>
                <c:pt idx="6">
                  <c:v>23960</c:v>
                </c:pt>
                <c:pt idx="7">
                  <c:v>22806</c:v>
                </c:pt>
                <c:pt idx="8">
                  <c:v>22290</c:v>
                </c:pt>
                <c:pt idx="9">
                  <c:v>22419</c:v>
                </c:pt>
                <c:pt idx="10">
                  <c:v>22401</c:v>
                </c:pt>
                <c:pt idx="11">
                  <c:v>18670</c:v>
                </c:pt>
                <c:pt idx="12">
                  <c:v>18309</c:v>
                </c:pt>
                <c:pt idx="13">
                  <c:v>17488</c:v>
                </c:pt>
                <c:pt idx="14">
                  <c:v>19515</c:v>
                </c:pt>
                <c:pt idx="15">
                  <c:v>21420</c:v>
                </c:pt>
                <c:pt idx="16">
                  <c:v>23635</c:v>
                </c:pt>
                <c:pt idx="17">
                  <c:v>23210</c:v>
                </c:pt>
                <c:pt idx="18">
                  <c:v>21357</c:v>
                </c:pt>
                <c:pt idx="19">
                  <c:v>20916</c:v>
                </c:pt>
                <c:pt idx="20">
                  <c:v>18592</c:v>
                </c:pt>
                <c:pt idx="21">
                  <c:v>18826</c:v>
                </c:pt>
                <c:pt idx="22">
                  <c:v>16106</c:v>
                </c:pt>
                <c:pt idx="23">
                  <c:v>16946</c:v>
                </c:pt>
                <c:pt idx="24">
                  <c:v>16526</c:v>
                </c:pt>
                <c:pt idx="25">
                  <c:v>14234</c:v>
                </c:pt>
                <c:pt idx="26">
                  <c:v>14715</c:v>
                </c:pt>
                <c:pt idx="27">
                  <c:v>14593</c:v>
                </c:pt>
                <c:pt idx="28">
                  <c:v>13012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E35-4115-890D-AC6CBC35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847151"/>
        <c:axId val="1098121775"/>
      </c:lineChart>
      <c:catAx>
        <c:axId val="179584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21775"/>
        <c:crosses val="autoZero"/>
        <c:auto val="1"/>
        <c:lblAlgn val="ctr"/>
        <c:lblOffset val="100"/>
        <c:noMultiLvlLbl val="0"/>
      </c:catAx>
      <c:valAx>
        <c:axId val="1098121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4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Source:</a:t>
            </a:r>
            <a:r>
              <a:rPr lang="en-US" sz="1400" baseline="0"/>
              <a:t>  CCCCO DataMart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'EVC Trends over time'!$A$2</c:f>
              <c:strCache>
                <c:ptCount val="1"/>
                <c:pt idx="0">
                  <c:v>Summer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'EVC Trends over time'!$B$1:$AE$1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'EVC Trends over time'!$B$2:$AE$2</c:f>
              <c:numCache>
                <c:formatCode>#,##0</c:formatCode>
                <c:ptCount val="30"/>
                <c:pt idx="0">
                  <c:v>3296</c:v>
                </c:pt>
                <c:pt idx="1">
                  <c:v>2818</c:v>
                </c:pt>
                <c:pt idx="2">
                  <c:v>2878</c:v>
                </c:pt>
                <c:pt idx="3">
                  <c:v>2933</c:v>
                </c:pt>
                <c:pt idx="4">
                  <c:v>3669</c:v>
                </c:pt>
                <c:pt idx="5">
                  <c:v>4154</c:v>
                </c:pt>
                <c:pt idx="6">
                  <c:v>4200</c:v>
                </c:pt>
                <c:pt idx="7">
                  <c:v>4822</c:v>
                </c:pt>
                <c:pt idx="8">
                  <c:v>4981</c:v>
                </c:pt>
                <c:pt idx="9">
                  <c:v>5447</c:v>
                </c:pt>
                <c:pt idx="10">
                  <c:v>6836</c:v>
                </c:pt>
                <c:pt idx="11">
                  <c:v>4375</c:v>
                </c:pt>
                <c:pt idx="12">
                  <c:v>5018</c:v>
                </c:pt>
                <c:pt idx="13">
                  <c:v>5827</c:v>
                </c:pt>
                <c:pt idx="14">
                  <c:v>6207</c:v>
                </c:pt>
                <c:pt idx="15">
                  <c:v>5921</c:v>
                </c:pt>
                <c:pt idx="16">
                  <c:v>6859</c:v>
                </c:pt>
                <c:pt idx="17">
                  <c:v>5602</c:v>
                </c:pt>
                <c:pt idx="18">
                  <c:v>5003</c:v>
                </c:pt>
                <c:pt idx="19">
                  <c:v>3468</c:v>
                </c:pt>
                <c:pt idx="20">
                  <c:v>3198</c:v>
                </c:pt>
                <c:pt idx="21">
                  <c:v>4340</c:v>
                </c:pt>
                <c:pt idx="22">
                  <c:v>4000</c:v>
                </c:pt>
                <c:pt idx="23">
                  <c:v>4324</c:v>
                </c:pt>
                <c:pt idx="24">
                  <c:v>4565</c:v>
                </c:pt>
                <c:pt idx="25">
                  <c:v>4508</c:v>
                </c:pt>
                <c:pt idx="26">
                  <c:v>4601</c:v>
                </c:pt>
                <c:pt idx="27">
                  <c:v>5065</c:v>
                </c:pt>
                <c:pt idx="28">
                  <c:v>5339</c:v>
                </c:pt>
                <c:pt idx="29">
                  <c:v>4668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C9-4571-AE82-A206BC681C73}"/>
            </c:ext>
          </c:extLst>
        </c:ser>
        <c:ser>
          <c:idx val="1"/>
          <c:order val="1"/>
          <c:tx>
            <c:strRef>
              <c:f>'EVC Trends over time'!$A$3</c:f>
              <c:strCache>
                <c:ptCount val="1"/>
                <c:pt idx="0">
                  <c:v>Fall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'EVC Trends over time'!$B$1:$AE$1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'EVC Trends over time'!$B$3:$AE$3</c:f>
              <c:numCache>
                <c:formatCode>#,##0</c:formatCode>
                <c:ptCount val="30"/>
                <c:pt idx="0">
                  <c:v>11595</c:v>
                </c:pt>
                <c:pt idx="1">
                  <c:v>9843</c:v>
                </c:pt>
                <c:pt idx="2">
                  <c:v>10104</c:v>
                </c:pt>
                <c:pt idx="3">
                  <c:v>9529</c:v>
                </c:pt>
                <c:pt idx="4">
                  <c:v>10506</c:v>
                </c:pt>
                <c:pt idx="5">
                  <c:v>9487</c:v>
                </c:pt>
                <c:pt idx="6">
                  <c:v>11063</c:v>
                </c:pt>
                <c:pt idx="7">
                  <c:v>12571</c:v>
                </c:pt>
                <c:pt idx="8">
                  <c:v>10909</c:v>
                </c:pt>
                <c:pt idx="9">
                  <c:v>11476</c:v>
                </c:pt>
                <c:pt idx="10">
                  <c:v>11831</c:v>
                </c:pt>
                <c:pt idx="11">
                  <c:v>10499</c:v>
                </c:pt>
                <c:pt idx="12">
                  <c:v>11508</c:v>
                </c:pt>
                <c:pt idx="13">
                  <c:v>10532</c:v>
                </c:pt>
                <c:pt idx="14">
                  <c:v>9419</c:v>
                </c:pt>
                <c:pt idx="15">
                  <c:v>9513</c:v>
                </c:pt>
                <c:pt idx="16">
                  <c:v>11107</c:v>
                </c:pt>
                <c:pt idx="17">
                  <c:v>10708</c:v>
                </c:pt>
                <c:pt idx="18">
                  <c:v>10554</c:v>
                </c:pt>
                <c:pt idx="19">
                  <c:v>10557</c:v>
                </c:pt>
                <c:pt idx="20">
                  <c:v>9300</c:v>
                </c:pt>
                <c:pt idx="21">
                  <c:v>9231</c:v>
                </c:pt>
                <c:pt idx="22">
                  <c:v>9156</c:v>
                </c:pt>
                <c:pt idx="23">
                  <c:v>9131</c:v>
                </c:pt>
                <c:pt idx="24">
                  <c:v>9144</c:v>
                </c:pt>
                <c:pt idx="25">
                  <c:v>9689</c:v>
                </c:pt>
                <c:pt idx="26">
                  <c:v>9700</c:v>
                </c:pt>
                <c:pt idx="27">
                  <c:v>9827</c:v>
                </c:pt>
                <c:pt idx="28">
                  <c:v>8768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C9-4571-AE82-A206BC681C73}"/>
            </c:ext>
          </c:extLst>
        </c:ser>
        <c:ser>
          <c:idx val="2"/>
          <c:order val="2"/>
          <c:tx>
            <c:strRef>
              <c:f>'EVC Trends over time'!$A$4</c:f>
              <c:strCache>
                <c:ptCount val="1"/>
                <c:pt idx="0">
                  <c:v>Spring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'EVC Trends over time'!$B$1:$AE$1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'EVC Trends over time'!$B$4:$AE$4</c:f>
              <c:numCache>
                <c:formatCode>#,##0</c:formatCode>
                <c:ptCount val="30"/>
                <c:pt idx="1">
                  <c:v>11806</c:v>
                </c:pt>
                <c:pt idx="2">
                  <c:v>10629</c:v>
                </c:pt>
                <c:pt idx="3">
                  <c:v>10177</c:v>
                </c:pt>
                <c:pt idx="4">
                  <c:v>9733</c:v>
                </c:pt>
                <c:pt idx="5">
                  <c:v>9561</c:v>
                </c:pt>
                <c:pt idx="6">
                  <c:v>13247</c:v>
                </c:pt>
                <c:pt idx="7">
                  <c:v>11890</c:v>
                </c:pt>
                <c:pt idx="8">
                  <c:v>13591</c:v>
                </c:pt>
                <c:pt idx="9">
                  <c:v>11820</c:v>
                </c:pt>
                <c:pt idx="10">
                  <c:v>13705</c:v>
                </c:pt>
                <c:pt idx="11">
                  <c:v>11611</c:v>
                </c:pt>
                <c:pt idx="12">
                  <c:v>12874</c:v>
                </c:pt>
                <c:pt idx="13">
                  <c:v>11180</c:v>
                </c:pt>
                <c:pt idx="14">
                  <c:v>11767</c:v>
                </c:pt>
                <c:pt idx="15">
                  <c:v>10146</c:v>
                </c:pt>
                <c:pt idx="16">
                  <c:v>11393</c:v>
                </c:pt>
                <c:pt idx="17">
                  <c:v>9475</c:v>
                </c:pt>
                <c:pt idx="18">
                  <c:v>11622</c:v>
                </c:pt>
                <c:pt idx="19">
                  <c:v>9251</c:v>
                </c:pt>
                <c:pt idx="20">
                  <c:v>11470</c:v>
                </c:pt>
                <c:pt idx="21">
                  <c:v>10381</c:v>
                </c:pt>
                <c:pt idx="22">
                  <c:v>8974</c:v>
                </c:pt>
                <c:pt idx="23">
                  <c:v>9253</c:v>
                </c:pt>
                <c:pt idx="24">
                  <c:v>8959</c:v>
                </c:pt>
                <c:pt idx="25">
                  <c:v>9159</c:v>
                </c:pt>
                <c:pt idx="26">
                  <c:v>9403</c:v>
                </c:pt>
                <c:pt idx="27">
                  <c:v>9748</c:v>
                </c:pt>
                <c:pt idx="28">
                  <c:v>9515</c:v>
                </c:pt>
                <c:pt idx="29">
                  <c:v>8659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C9-4571-AE82-A206BC681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123264"/>
        <c:axId val="395116608"/>
      </c:lineChart>
      <c:catAx>
        <c:axId val="3951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16608"/>
        <c:crosses val="autoZero"/>
        <c:auto val="1"/>
        <c:lblAlgn val="ctr"/>
        <c:lblOffset val="100"/>
        <c:noMultiLvlLbl val="0"/>
      </c:catAx>
      <c:valAx>
        <c:axId val="39511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2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94877647593316E-2"/>
          <c:y val="0.17548654270728314"/>
          <c:w val="0.8917983792171964"/>
          <c:h val="0.6838813994269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249236</c:v>
                </c:pt>
                <c:pt idx="1">
                  <c:v>252854</c:v>
                </c:pt>
                <c:pt idx="2">
                  <c:v>228683</c:v>
                </c:pt>
                <c:pt idx="3">
                  <c:v>208767</c:v>
                </c:pt>
                <c:pt idx="4">
                  <c:v>209513</c:v>
                </c:pt>
                <c:pt idx="5">
                  <c:v>226146</c:v>
                </c:pt>
                <c:pt idx="6">
                  <c:v>241812</c:v>
                </c:pt>
                <c:pt idx="7">
                  <c:v>250374</c:v>
                </c:pt>
                <c:pt idx="8">
                  <c:v>250350</c:v>
                </c:pt>
                <c:pt idx="9">
                  <c:v>244704</c:v>
                </c:pt>
                <c:pt idx="10">
                  <c:v>239288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F-4D47-8835-A21879AAEA3B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10-19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226546</c:v>
                </c:pt>
                <c:pt idx="1">
                  <c:v>245294</c:v>
                </c:pt>
                <c:pt idx="2">
                  <c:v>255371</c:v>
                </c:pt>
                <c:pt idx="3">
                  <c:v>254227</c:v>
                </c:pt>
                <c:pt idx="4">
                  <c:v>235713</c:v>
                </c:pt>
                <c:pt idx="5">
                  <c:v>216583</c:v>
                </c:pt>
                <c:pt idx="6">
                  <c:v>216748</c:v>
                </c:pt>
                <c:pt idx="7">
                  <c:v>232581</c:v>
                </c:pt>
                <c:pt idx="8">
                  <c:v>247647</c:v>
                </c:pt>
                <c:pt idx="9">
                  <c:v>255965</c:v>
                </c:pt>
                <c:pt idx="10">
                  <c:v>255893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F-4D47-8835-A21879AAEA3B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  <c:pt idx="0">
                  <c:v>249585</c:v>
                </c:pt>
                <c:pt idx="1">
                  <c:v>240548</c:v>
                </c:pt>
                <c:pt idx="2">
                  <c:v>242983</c:v>
                </c:pt>
                <c:pt idx="3">
                  <c:v>264186</c:v>
                </c:pt>
                <c:pt idx="4">
                  <c:v>286675</c:v>
                </c:pt>
                <c:pt idx="5">
                  <c:v>287400</c:v>
                </c:pt>
                <c:pt idx="6">
                  <c:v>270234</c:v>
                </c:pt>
                <c:pt idx="7">
                  <c:v>252729</c:v>
                </c:pt>
                <c:pt idx="8">
                  <c:v>253773</c:v>
                </c:pt>
                <c:pt idx="9">
                  <c:v>269909</c:v>
                </c:pt>
                <c:pt idx="10">
                  <c:v>285067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EF-4D47-8835-A21879AAEA3B}"/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278169</c:v>
                </c:pt>
                <c:pt idx="1">
                  <c:v>291242</c:v>
                </c:pt>
                <c:pt idx="2">
                  <c:v>268156</c:v>
                </c:pt>
                <c:pt idx="3">
                  <c:v>253530</c:v>
                </c:pt>
                <c:pt idx="4">
                  <c:v>268941</c:v>
                </c:pt>
                <c:pt idx="5">
                  <c:v>291177</c:v>
                </c:pt>
                <c:pt idx="6">
                  <c:v>312990</c:v>
                </c:pt>
                <c:pt idx="7">
                  <c:v>313997</c:v>
                </c:pt>
                <c:pt idx="8">
                  <c:v>298107</c:v>
                </c:pt>
                <c:pt idx="9">
                  <c:v>281716</c:v>
                </c:pt>
                <c:pt idx="10">
                  <c:v>283007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EF-4D47-8835-A21879AAEA3B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276515</c:v>
                </c:pt>
                <c:pt idx="1">
                  <c:v>282662</c:v>
                </c:pt>
                <c:pt idx="2">
                  <c:v>280560</c:v>
                </c:pt>
                <c:pt idx="3">
                  <c:v>286140</c:v>
                </c:pt>
                <c:pt idx="4">
                  <c:v>270203</c:v>
                </c:pt>
                <c:pt idx="5">
                  <c:v>256208</c:v>
                </c:pt>
                <c:pt idx="6">
                  <c:v>270725</c:v>
                </c:pt>
                <c:pt idx="7">
                  <c:v>291959</c:v>
                </c:pt>
                <c:pt idx="8">
                  <c:v>312620</c:v>
                </c:pt>
                <c:pt idx="9">
                  <c:v>313569</c:v>
                </c:pt>
                <c:pt idx="10">
                  <c:v>298412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F-4D47-8835-A21879AAEA3B}"/>
            </c:ext>
          </c:extLst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Sheet1!$B$10:$L$10</c:f>
              <c:numCache>
                <c:formatCode>General</c:formatCode>
                <c:ptCount val="11"/>
                <c:pt idx="0">
                  <c:v>229505</c:v>
                </c:pt>
                <c:pt idx="1">
                  <c:v>261657</c:v>
                </c:pt>
                <c:pt idx="2">
                  <c:v>266488</c:v>
                </c:pt>
                <c:pt idx="3">
                  <c:v>267684</c:v>
                </c:pt>
                <c:pt idx="4">
                  <c:v>270069</c:v>
                </c:pt>
                <c:pt idx="5">
                  <c:v>275901</c:v>
                </c:pt>
                <c:pt idx="6">
                  <c:v>259873</c:v>
                </c:pt>
                <c:pt idx="7">
                  <c:v>246476</c:v>
                </c:pt>
                <c:pt idx="8">
                  <c:v>260388</c:v>
                </c:pt>
                <c:pt idx="9">
                  <c:v>280889</c:v>
                </c:pt>
                <c:pt idx="10">
                  <c:v>300733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EF-4D47-8835-A21879AAEA3B}"/>
            </c:ext>
          </c:extLst>
        </c:ser>
        <c:ser>
          <c:idx val="6"/>
          <c:order val="6"/>
          <c:tx>
            <c:strRef>
              <c:f>Sheet1!$A$11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Sheet1!$B$11:$L$11</c:f>
              <c:numCache>
                <c:formatCode>General</c:formatCode>
                <c:ptCount val="11"/>
                <c:pt idx="0">
                  <c:v>145742</c:v>
                </c:pt>
                <c:pt idx="1">
                  <c:v>182352</c:v>
                </c:pt>
                <c:pt idx="2">
                  <c:v>212031</c:v>
                </c:pt>
                <c:pt idx="3">
                  <c:v>238852</c:v>
                </c:pt>
                <c:pt idx="4">
                  <c:v>248203</c:v>
                </c:pt>
                <c:pt idx="5">
                  <c:v>250681</c:v>
                </c:pt>
                <c:pt idx="6">
                  <c:v>252925</c:v>
                </c:pt>
                <c:pt idx="7">
                  <c:v>258824</c:v>
                </c:pt>
                <c:pt idx="8">
                  <c:v>244103</c:v>
                </c:pt>
                <c:pt idx="9">
                  <c:v>232166</c:v>
                </c:pt>
                <c:pt idx="10">
                  <c:v>245895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EF-4D47-8835-A21879AAEA3B}"/>
            </c:ext>
          </c:extLst>
        </c:ser>
        <c:ser>
          <c:idx val="7"/>
          <c:order val="7"/>
          <c:tx>
            <c:strRef>
              <c:f>Sheet1!$A$12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Sheet1!$B$12:$L$12</c:f>
              <c:numCache>
                <c:formatCode>General</c:formatCode>
                <c:ptCount val="11"/>
                <c:pt idx="0">
                  <c:v>82426</c:v>
                </c:pt>
                <c:pt idx="1">
                  <c:v>103479</c:v>
                </c:pt>
                <c:pt idx="2">
                  <c:v>131290</c:v>
                </c:pt>
                <c:pt idx="3">
                  <c:v>161353</c:v>
                </c:pt>
                <c:pt idx="4">
                  <c:v>191533</c:v>
                </c:pt>
                <c:pt idx="5">
                  <c:v>216362</c:v>
                </c:pt>
                <c:pt idx="6">
                  <c:v>225274</c:v>
                </c:pt>
                <c:pt idx="7">
                  <c:v>228444</c:v>
                </c:pt>
                <c:pt idx="8">
                  <c:v>231549</c:v>
                </c:pt>
                <c:pt idx="9">
                  <c:v>238231</c:v>
                </c:pt>
                <c:pt idx="10">
                  <c:v>225567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EF-4D47-8835-A21879AAEA3B}"/>
            </c:ext>
          </c:extLst>
        </c:ser>
        <c:ser>
          <c:idx val="8"/>
          <c:order val="8"/>
          <c:tx>
            <c:strRef>
              <c:f>Sheet1!$A$13</c:f>
              <c:strCache>
                <c:ptCount val="1"/>
                <c:pt idx="0">
                  <c:v>80-89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Sheet1!$B$13:$L$13</c:f>
              <c:numCache>
                <c:formatCode>General</c:formatCode>
                <c:ptCount val="11"/>
                <c:pt idx="0">
                  <c:v>45857</c:v>
                </c:pt>
                <c:pt idx="1">
                  <c:v>53545</c:v>
                </c:pt>
                <c:pt idx="2">
                  <c:v>62584</c:v>
                </c:pt>
                <c:pt idx="3">
                  <c:v>77720</c:v>
                </c:pt>
                <c:pt idx="4">
                  <c:v>100448</c:v>
                </c:pt>
                <c:pt idx="5">
                  <c:v>124109</c:v>
                </c:pt>
                <c:pt idx="6">
                  <c:v>148157</c:v>
                </c:pt>
                <c:pt idx="7">
                  <c:v>168089</c:v>
                </c:pt>
                <c:pt idx="8">
                  <c:v>176572</c:v>
                </c:pt>
                <c:pt idx="9">
                  <c:v>181649</c:v>
                </c:pt>
                <c:pt idx="10">
                  <c:v>185788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EF-4D47-8835-A21879AAEA3B}"/>
            </c:ext>
          </c:extLst>
        </c:ser>
        <c:ser>
          <c:idx val="9"/>
          <c:order val="9"/>
          <c:tx>
            <c:strRef>
              <c:f>Sheet1!$A$14</c:f>
              <c:strCache>
                <c:ptCount val="1"/>
                <c:pt idx="0">
                  <c:v>90-99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Sheet1!$B$14:$L$14</c:f>
              <c:numCache>
                <c:formatCode>General</c:formatCode>
                <c:ptCount val="11"/>
                <c:pt idx="0">
                  <c:v>9397</c:v>
                </c:pt>
                <c:pt idx="1">
                  <c:v>12221</c:v>
                </c:pt>
                <c:pt idx="2">
                  <c:v>15963</c:v>
                </c:pt>
                <c:pt idx="3">
                  <c:v>19734</c:v>
                </c:pt>
                <c:pt idx="4">
                  <c:v>24527</c:v>
                </c:pt>
                <c:pt idx="5">
                  <c:v>31743</c:v>
                </c:pt>
                <c:pt idx="6">
                  <c:v>42590</c:v>
                </c:pt>
                <c:pt idx="7">
                  <c:v>53287</c:v>
                </c:pt>
                <c:pt idx="8">
                  <c:v>65557</c:v>
                </c:pt>
                <c:pt idx="9">
                  <c:v>75326</c:v>
                </c:pt>
                <c:pt idx="10">
                  <c:v>81633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EF-4D47-8835-A21879AAEA3B}"/>
            </c:ext>
          </c:extLst>
        </c:ser>
        <c:ser>
          <c:idx val="10"/>
          <c:order val="10"/>
          <c:tx>
            <c:strRef>
              <c:f>Sheet1!$A$15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Sheet1!$B$15:$L$15</c:f>
              <c:numCache>
                <c:formatCode>General</c:formatCode>
                <c:ptCount val="11"/>
                <c:pt idx="0">
                  <c:v>247</c:v>
                </c:pt>
                <c:pt idx="1">
                  <c:v>258</c:v>
                </c:pt>
                <c:pt idx="2">
                  <c:v>162</c:v>
                </c:pt>
                <c:pt idx="3">
                  <c:v>789</c:v>
                </c:pt>
                <c:pt idx="4">
                  <c:v>1271</c:v>
                </c:pt>
                <c:pt idx="5">
                  <c:v>1676</c:v>
                </c:pt>
                <c:pt idx="6">
                  <c:v>2346</c:v>
                </c:pt>
                <c:pt idx="7">
                  <c:v>3432</c:v>
                </c:pt>
                <c:pt idx="8">
                  <c:v>4994</c:v>
                </c:pt>
                <c:pt idx="9">
                  <c:v>6758</c:v>
                </c:pt>
                <c:pt idx="10">
                  <c:v>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EF-4D47-8835-A21879AAE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0042144"/>
        <c:axId val="320042560"/>
      </c:barChart>
      <c:catAx>
        <c:axId val="3200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42560"/>
        <c:crosses val="autoZero"/>
        <c:auto val="1"/>
        <c:lblAlgn val="ctr"/>
        <c:lblOffset val="100"/>
        <c:noMultiLvlLbl val="0"/>
      </c:catAx>
      <c:valAx>
        <c:axId val="3200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42144"/>
        <c:crosses val="autoZero"/>
        <c:crossBetween val="between"/>
        <c:majorUnit val="250000"/>
        <c:minorUnit val="1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Source: California Department of Finance</a:t>
            </a:r>
          </a:p>
        </c:rich>
      </c:tx>
      <c:layout>
        <c:manualLayout>
          <c:xMode val="edge"/>
          <c:yMode val="edge"/>
          <c:x val="0.38255430027768261"/>
          <c:y val="7.296606239276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0331455568753E-2"/>
          <c:y val="7.1258771439957069E-2"/>
          <c:w val="0.87823126681928598"/>
          <c:h val="0.6749866362943997"/>
        </c:manualLayout>
      </c:layout>
      <c:areaChart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White (NH)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632572</c:v>
                </c:pt>
                <c:pt idx="1">
                  <c:v>659699</c:v>
                </c:pt>
                <c:pt idx="2">
                  <c:v>658916</c:v>
                </c:pt>
                <c:pt idx="3">
                  <c:v>672462</c:v>
                </c:pt>
                <c:pt idx="4">
                  <c:v>686457</c:v>
                </c:pt>
                <c:pt idx="5">
                  <c:v>698214</c:v>
                </c:pt>
                <c:pt idx="6">
                  <c:v>707237</c:v>
                </c:pt>
                <c:pt idx="7">
                  <c:v>714441</c:v>
                </c:pt>
                <c:pt idx="8">
                  <c:v>721373</c:v>
                </c:pt>
                <c:pt idx="9">
                  <c:v>729327</c:v>
                </c:pt>
                <c:pt idx="10">
                  <c:v>739366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472F-93B1-8A0B0C5897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American Indian or Alaska Native (NH)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4158</c:v>
                </c:pt>
                <c:pt idx="1">
                  <c:v>4471</c:v>
                </c:pt>
                <c:pt idx="2">
                  <c:v>4669</c:v>
                </c:pt>
                <c:pt idx="3">
                  <c:v>4952</c:v>
                </c:pt>
                <c:pt idx="4">
                  <c:v>5294</c:v>
                </c:pt>
                <c:pt idx="5">
                  <c:v>5646</c:v>
                </c:pt>
                <c:pt idx="6">
                  <c:v>5966</c:v>
                </c:pt>
                <c:pt idx="7">
                  <c:v>6269</c:v>
                </c:pt>
                <c:pt idx="8">
                  <c:v>6587</c:v>
                </c:pt>
                <c:pt idx="9">
                  <c:v>6875</c:v>
                </c:pt>
                <c:pt idx="10">
                  <c:v>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2-472F-93B1-8A0B0C5897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Asian (NH)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573862</c:v>
                </c:pt>
                <c:pt idx="1">
                  <c:v>625752</c:v>
                </c:pt>
                <c:pt idx="2">
                  <c:v>643955</c:v>
                </c:pt>
                <c:pt idx="3">
                  <c:v>667361</c:v>
                </c:pt>
                <c:pt idx="4">
                  <c:v>691950</c:v>
                </c:pt>
                <c:pt idx="5">
                  <c:v>715553</c:v>
                </c:pt>
                <c:pt idx="6">
                  <c:v>737648</c:v>
                </c:pt>
                <c:pt idx="7">
                  <c:v>756044</c:v>
                </c:pt>
                <c:pt idx="8">
                  <c:v>769700</c:v>
                </c:pt>
                <c:pt idx="9">
                  <c:v>778488</c:v>
                </c:pt>
                <c:pt idx="10">
                  <c:v>783360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2-472F-93B1-8A0B0C5897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Black (NH)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  <c:pt idx="0">
                  <c:v>42968</c:v>
                </c:pt>
                <c:pt idx="1">
                  <c:v>45806</c:v>
                </c:pt>
                <c:pt idx="2">
                  <c:v>46683</c:v>
                </c:pt>
                <c:pt idx="3">
                  <c:v>49175</c:v>
                </c:pt>
                <c:pt idx="4">
                  <c:v>51756</c:v>
                </c:pt>
                <c:pt idx="5">
                  <c:v>54022</c:v>
                </c:pt>
                <c:pt idx="6">
                  <c:v>55838</c:v>
                </c:pt>
                <c:pt idx="7">
                  <c:v>57533</c:v>
                </c:pt>
                <c:pt idx="8">
                  <c:v>59084</c:v>
                </c:pt>
                <c:pt idx="9">
                  <c:v>60491</c:v>
                </c:pt>
                <c:pt idx="10">
                  <c:v>61937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B2-472F-93B1-8A0B0C58970E}"/>
            </c:ext>
          </c:extLst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Hispanic (any race)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481301</c:v>
                </c:pt>
                <c:pt idx="1">
                  <c:v>523371</c:v>
                </c:pt>
                <c:pt idx="2">
                  <c:v>537581</c:v>
                </c:pt>
                <c:pt idx="3">
                  <c:v>559949</c:v>
                </c:pt>
                <c:pt idx="4">
                  <c:v>584845</c:v>
                </c:pt>
                <c:pt idx="5">
                  <c:v>609256</c:v>
                </c:pt>
                <c:pt idx="6">
                  <c:v>632710</c:v>
                </c:pt>
                <c:pt idx="7">
                  <c:v>652591</c:v>
                </c:pt>
                <c:pt idx="8">
                  <c:v>667091</c:v>
                </c:pt>
                <c:pt idx="9">
                  <c:v>676050</c:v>
                </c:pt>
                <c:pt idx="10">
                  <c:v>681162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B2-472F-93B1-8A0B0C58970E}"/>
            </c:ext>
          </c:extLst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Multiracial (NH)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49914</c:v>
                </c:pt>
                <c:pt idx="1">
                  <c:v>58155</c:v>
                </c:pt>
                <c:pt idx="2">
                  <c:v>63513</c:v>
                </c:pt>
                <c:pt idx="3">
                  <c:v>69918</c:v>
                </c:pt>
                <c:pt idx="4">
                  <c:v>77480</c:v>
                </c:pt>
                <c:pt idx="5">
                  <c:v>85831</c:v>
                </c:pt>
                <c:pt idx="6">
                  <c:v>94760</c:v>
                </c:pt>
                <c:pt idx="7">
                  <c:v>103719</c:v>
                </c:pt>
                <c:pt idx="8">
                  <c:v>112187</c:v>
                </c:pt>
                <c:pt idx="9">
                  <c:v>120015</c:v>
                </c:pt>
                <c:pt idx="10">
                  <c:v>127659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B2-472F-93B1-8A0B0C58970E}"/>
            </c:ext>
          </c:extLst>
        </c:ser>
        <c:ser>
          <c:idx val="6"/>
          <c:order val="6"/>
          <c:tx>
            <c:strRef>
              <c:f>Sheet1!$A$10</c:f>
              <c:strCache>
                <c:ptCount val="1"/>
                <c:pt idx="0">
                  <c:v>Native Hawaiian or Pacific Islander (NH)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Sheet1!$B$3:$L$3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Sheet1!$B$10:$L$10</c:f>
              <c:numCache>
                <c:formatCode>General</c:formatCode>
                <c:ptCount val="11"/>
                <c:pt idx="0">
                  <c:v>6440</c:v>
                </c:pt>
                <c:pt idx="1">
                  <c:v>6843</c:v>
                </c:pt>
                <c:pt idx="2">
                  <c:v>6934</c:v>
                </c:pt>
                <c:pt idx="3">
                  <c:v>7140</c:v>
                </c:pt>
                <c:pt idx="4">
                  <c:v>7284</c:v>
                </c:pt>
                <c:pt idx="5">
                  <c:v>7429</c:v>
                </c:pt>
                <c:pt idx="6">
                  <c:v>7475</c:v>
                </c:pt>
                <c:pt idx="7">
                  <c:v>7550</c:v>
                </c:pt>
                <c:pt idx="8">
                  <c:v>7588</c:v>
                </c:pt>
                <c:pt idx="9">
                  <c:v>7581</c:v>
                </c:pt>
                <c:pt idx="10">
                  <c:v>7485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B2-472F-93B1-8A0B0C589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555648"/>
        <c:axId val="729566048"/>
      </c:areaChart>
      <c:catAx>
        <c:axId val="7295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66048"/>
        <c:crosses val="autoZero"/>
        <c:auto val="1"/>
        <c:lblAlgn val="ctr"/>
        <c:lblOffset val="100"/>
        <c:noMultiLvlLbl val="0"/>
      </c:catAx>
      <c:valAx>
        <c:axId val="729566048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5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33331431397166"/>
          <c:y val="0.80733857034319101"/>
          <c:w val="0.74933327627524815"/>
          <c:h val="0.1751495746825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(Extrapolated from CDE </a:t>
            </a:r>
            <a:r>
              <a:rPr lang="en-US" sz="1800" baseline="0" err="1"/>
              <a:t>DataQuest</a:t>
            </a:r>
            <a:r>
              <a:rPr lang="en-US" sz="1800" baseline="0"/>
              <a:t> data)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Grade 12 enrollment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Sheet1!$B$9:$N$9</c:f>
              <c:numCache>
                <c:formatCode>General</c:formatCode>
                <c:ptCount val="1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</c:numCache>
            </c:numRef>
          </c:cat>
          <c:val>
            <c:numRef>
              <c:f>Sheet1!$B$10:$N$10</c:f>
              <c:numCache>
                <c:formatCode>#,##0</c:formatCode>
                <c:ptCount val="13"/>
                <c:pt idx="0">
                  <c:v>22292</c:v>
                </c:pt>
                <c:pt idx="1">
                  <c:v>20634</c:v>
                </c:pt>
                <c:pt idx="2">
                  <c:v>20744</c:v>
                </c:pt>
                <c:pt idx="3">
                  <c:v>20745</c:v>
                </c:pt>
                <c:pt idx="4">
                  <c:v>19695</c:v>
                </c:pt>
                <c:pt idx="5">
                  <c:v>19626</c:v>
                </c:pt>
                <c:pt idx="6">
                  <c:v>18305</c:v>
                </c:pt>
                <c:pt idx="7">
                  <c:v>18867</c:v>
                </c:pt>
                <c:pt idx="8">
                  <c:v>18832</c:v>
                </c:pt>
                <c:pt idx="9">
                  <c:v>18706</c:v>
                </c:pt>
                <c:pt idx="10">
                  <c:v>18175</c:v>
                </c:pt>
                <c:pt idx="11">
                  <c:v>17893</c:v>
                </c:pt>
                <c:pt idx="12">
                  <c:v>19111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8-494C-8138-F6FA90055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345328"/>
        <c:axId val="279344912"/>
        <c:axId val="0"/>
      </c:bar3DChart>
      <c:catAx>
        <c:axId val="2793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44912"/>
        <c:crosses val="autoZero"/>
        <c:auto val="1"/>
        <c:lblAlgn val="ctr"/>
        <c:lblOffset val="100"/>
        <c:noMultiLvlLbl val="0"/>
      </c:catAx>
      <c:valAx>
        <c:axId val="2793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45328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0.2337</cdr:x>
      <cdr:y>0.1845</cdr:y>
    </cdr:from>
    <cdr:to>
      <cdr:x>0.7663</cdr:x>
      <cdr:y>0.24481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D31EED-EE2A-4B92-8E41-561C8F3B8AF8}"/>
            </a:ext>
          </a:extLst>
        </cdr:cNvPr>
        <cdr:cNvSpPr txBox="1"/>
      </cdr:nvSpPr>
      <cdr:spPr>
        <a:xfrm xmlns:a="http://schemas.openxmlformats.org/drawingml/2006/main">
          <a:off x="2457450" y="998994"/>
          <a:ext cx="5600700" cy="32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Source</a:t>
          </a:r>
          <a:r>
            <a:rPr lang="en-US" sz="1400" dirty="0"/>
            <a:t>: California Department of Finance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A200-5D99-4CEE-9886-FEF531C6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E645F-7F6D-4DBE-8C49-64CC21EF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68E6C-9D19-466F-860C-47511BA9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4B8F-4438-4AF0-804E-203B8DEE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DD5C-7FBA-4B9E-ABFE-D90E74B0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8C91-A398-4541-BF34-06AE7A41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0444-A8BB-4B1E-AE12-66190FC3A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D137C-DCE1-43AD-8746-236E069F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DAAE-0A0D-4D2A-97E3-8854DCCA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2B0B2-BD71-4FC4-9790-6F8F856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74430-CBD2-46EA-AE30-89272FEA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871E8-09D9-48C4-BB3D-B52AFD72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D7DF-FFB8-4704-A74C-A31B7953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3040-3811-465C-9DB6-EBF44D0A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09ADA-E284-414B-BA36-430FA036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DCFB-02B9-4B9C-ADF5-A44BCC83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F4FB-DD79-48DA-A21C-7DEECBD5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1073-CEA0-4373-A627-25F04043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F5FC2-7E59-4B68-8832-534E497B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DB40-559D-4A95-A25C-35C3951A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9FBF-5039-4A43-8DA3-4B191BCC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29BB-1E76-45C2-A998-6DC8A76F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67BA-243B-4B9E-83E9-318D57C4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AC69B-DF02-48D4-9BF5-88EA4050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CB42-4795-491E-84D2-FD9054D8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D2A1-153A-409F-BE6D-5CFDEFA6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3892D-3F22-4EEA-AD0D-6444CC293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A3F-6A76-492E-8942-BECA6B74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255A8-6516-4387-A995-EE4EC49A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288E-6097-4481-8DB7-D3CA6AAF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B6B55-A660-4223-8740-465DE92E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9305-F803-45AC-8D94-1E7E00BA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CC3B-7EC8-4E8C-9198-13EC848B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AF05D-B51D-469F-9B91-00B3E02D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9634F-1B24-4C05-89AC-AA0C85EBF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4B70A-25DE-48C3-8307-CE0DDEF7B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234CC-B550-451F-B9DE-B0849B8B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EE895-001E-4ED7-9D38-F218802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1160-ED97-4810-9A4C-21CACFCB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1781-E763-4497-BB82-F65F8CF6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152B1-79DE-4CAD-9129-F96D0B2D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62A0-7E35-484F-A3D3-7E06F67D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AF2F8-3958-4DBF-8CCF-F6AFE013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58AC3-4B74-44E5-A01A-2C9985A8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979E5-B1E0-432B-B76C-A3DE897F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6904-248B-4D7E-8F37-6CE63BB5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C485-5009-4A98-B9D4-9667BC0A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07BF-7E1C-4439-964A-30A1945E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03B0-0EAA-4729-8579-8C451607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8A635-3CFC-4F1B-9F3A-FD79FCB0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9D5ED-9835-433C-A406-B966B5AA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64B46-80FB-4958-A115-8EB2291E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0C20-FE6C-4EC4-B3E8-5DF0F47D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455F7-DC54-4E6D-A698-753DF56B5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AA249-F723-4E35-823E-F86817B3E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EDA7E-16CE-4376-99B2-1CD1CE4F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8237F-12FA-48A6-A266-5D59C20B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37A98-E591-4752-AC25-3D9B5A95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25D87-B1CE-426D-A33B-7AA67229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BA0B-99BB-441B-8FED-366F1D92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01ABF-3583-46A2-BFB7-7C791BFD8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5711-AC95-46F4-9501-13CC11B3EC2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E5BF-31A2-4AE8-B639-56AD67C9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AA6E-9041-4185-B716-677726D41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DBF9-3F5E-4286-B8B2-6D1F0997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Magnifying glass showing decling performance">
            <a:extLst>
              <a:ext uri="{FF2B5EF4-FFF2-40B4-BE49-F238E27FC236}">
                <a16:creationId xmlns:a16="http://schemas.microsoft.com/office/drawing/2014/main" id="{C40FA21B-8883-4D1D-86A1-511FFF230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0" b="145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9BA1B-0297-44BD-9D00-C2BFD44D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Data Follow Up</a:t>
            </a:r>
          </a:p>
        </p:txBody>
      </p:sp>
    </p:spTree>
    <p:extLst>
      <p:ext uri="{BB962C8B-B14F-4D97-AF65-F5344CB8AC3E}">
        <p14:creationId xmlns:p14="http://schemas.microsoft.com/office/powerpoint/2010/main" val="171898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73180-47D2-44B1-B4EE-0702DD40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12</a:t>
            </a:r>
            <a:r>
              <a:rPr lang="en-US" sz="2800" baseline="30000">
                <a:solidFill>
                  <a:srgbClr val="FFFFFF"/>
                </a:solidFill>
              </a:rPr>
              <a:t>th</a:t>
            </a:r>
            <a:r>
              <a:rPr lang="en-US" sz="2800">
                <a:solidFill>
                  <a:srgbClr val="FFFFFF"/>
                </a:solidFill>
              </a:rPr>
              <a:t> Grade Enrollment Projections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Santa Clara County Public Schools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432359-F9FD-41CB-A27B-7B33A8436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261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24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EC852-48BA-4A67-80AD-2D464CAA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Percent of Recent High School Graduates Enrolling at EVC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A1CE443-55BD-4F09-9258-923EA7D53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753" y="2518293"/>
            <a:ext cx="7155712" cy="4085009"/>
          </a:xfrm>
        </p:spPr>
      </p:pic>
    </p:spTree>
    <p:extLst>
      <p:ext uri="{BB962C8B-B14F-4D97-AF65-F5344CB8AC3E}">
        <p14:creationId xmlns:p14="http://schemas.microsoft.com/office/powerpoint/2010/main" val="354693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Labor Market Information">
            <a:extLst>
              <a:ext uri="{FF2B5EF4-FFF2-40B4-BE49-F238E27FC236}">
                <a16:creationId xmlns:a16="http://schemas.microsoft.com/office/drawing/2014/main" id="{E0867D3D-36F2-40B8-BBE2-F720AFCD2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1" y="0"/>
            <a:ext cx="823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Question mark on green pastel background">
            <a:extLst>
              <a:ext uri="{FF2B5EF4-FFF2-40B4-BE49-F238E27FC236}">
                <a16:creationId xmlns:a16="http://schemas.microsoft.com/office/drawing/2014/main" id="{D75FF841-AAD4-47B7-8557-AAED60322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582" b="2141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42916-368C-4500-9B37-418800CF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5EB0-9870-4C7B-95C7-471957B9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51579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426A3-01B2-4928-93F5-55FCE25E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Historic Annual Student Headcount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Silicon Valley Colleges, 1993-2021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352843-FB55-4EB7-840A-6606AA1B7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96494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73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809F0B-486D-44FF-9F89-4EC944A0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 Term Headcount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Evergreen Valley College, 1992-2021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B9D11C-C734-450C-94DD-2433C63E5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61976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84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de2" descr="Population Demographics">
            <a:extLst>
              <a:ext uri="{FF2B5EF4-FFF2-40B4-BE49-F238E27FC236}">
                <a16:creationId xmlns:a16="http://schemas.microsoft.com/office/drawing/2014/main" id="{DF9D05F8-2512-4BD8-BF16-1149CFFDA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9" y="110154"/>
            <a:ext cx="9070846" cy="6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D3E398-C0C6-45E6-AA98-01ABE0A6A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73" b="10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4F6D440-94E7-4EBE-8D8A-D89D9716D118}"/>
              </a:ext>
            </a:extLst>
          </p:cNvPr>
          <p:cNvSpPr txBox="1"/>
          <p:nvPr/>
        </p:nvSpPr>
        <p:spPr>
          <a:xfrm>
            <a:off x="2955851" y="-435935"/>
            <a:ext cx="6655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Disconnected Youth (South Bay Adult Education Consortium)</a:t>
            </a:r>
          </a:p>
        </p:txBody>
      </p:sp>
    </p:spTree>
    <p:extLst>
      <p:ext uri="{BB962C8B-B14F-4D97-AF65-F5344CB8AC3E}">
        <p14:creationId xmlns:p14="http://schemas.microsoft.com/office/powerpoint/2010/main" val="75256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11AC1-3802-4FFF-ADD8-05704718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Comparative Demographics, 2019 estimates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 Census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D7AB2B-32D5-4229-960E-91FF2FBF3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79266"/>
              </p:ext>
            </p:extLst>
          </p:nvPr>
        </p:nvGraphicFramePr>
        <p:xfrm>
          <a:off x="4038600" y="1085449"/>
          <a:ext cx="7188202" cy="468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160">
                  <a:extLst>
                    <a:ext uri="{9D8B030D-6E8A-4147-A177-3AD203B41FA5}">
                      <a16:colId xmlns:a16="http://schemas.microsoft.com/office/drawing/2014/main" val="3606258401"/>
                    </a:ext>
                  </a:extLst>
                </a:gridCol>
                <a:gridCol w="1082025">
                  <a:extLst>
                    <a:ext uri="{9D8B030D-6E8A-4147-A177-3AD203B41FA5}">
                      <a16:colId xmlns:a16="http://schemas.microsoft.com/office/drawing/2014/main" val="1282935241"/>
                    </a:ext>
                  </a:extLst>
                </a:gridCol>
                <a:gridCol w="1298864">
                  <a:extLst>
                    <a:ext uri="{9D8B030D-6E8A-4147-A177-3AD203B41FA5}">
                      <a16:colId xmlns:a16="http://schemas.microsoft.com/office/drawing/2014/main" val="2116397493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304646980"/>
                    </a:ext>
                  </a:extLst>
                </a:gridCol>
                <a:gridCol w="1201286">
                  <a:extLst>
                    <a:ext uri="{9D8B030D-6E8A-4147-A177-3AD203B41FA5}">
                      <a16:colId xmlns:a16="http://schemas.microsoft.com/office/drawing/2014/main" val="1788357482"/>
                    </a:ext>
                  </a:extLst>
                </a:gridCol>
              </a:tblGrid>
              <a:tr h="577658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San Jose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Santa Clara County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California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3570030656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Population 2019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 million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1.9 million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39 million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328 million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3701608520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Under 5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6.1%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5.8%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6.0%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6.0%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1859125004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Under 18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22.4%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21.6%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22.5%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22.3%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1824787265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Over 65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12.5%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13.9%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14.8%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16.5%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63551625"/>
                  </a:ext>
                </a:extLst>
              </a:tr>
              <a:tr h="39031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3006785236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White (not Latinx)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25.7%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30.6%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36.5%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60.1%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50288607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Asian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35.9%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39.0%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15.5%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5.9%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2041717914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Latinx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31.6%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25.0%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39.4%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18.5%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3325063766"/>
                  </a:ext>
                </a:extLst>
              </a:tr>
              <a:tr h="39031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1801702020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r>
                        <a:rPr lang="en-US" sz="1500"/>
                        <a:t>Foreign Born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39.7%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39.2%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26.8%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13.6%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919657172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r>
                        <a:rPr lang="en-US" sz="1500"/>
                        <a:t>Language other than Engl @home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57.2%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53.0%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44.2%</a:t>
                      </a:r>
                    </a:p>
                  </a:txBody>
                  <a:tcPr marL="78062" marR="78062" marT="39031" marB="39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21.6%</a:t>
                      </a:r>
                    </a:p>
                  </a:txBody>
                  <a:tcPr marL="78062" marR="78062" marT="39031" marB="39031"/>
                </a:tc>
                <a:extLst>
                  <a:ext uri="{0D108BD9-81ED-4DB2-BD59-A6C34878D82A}">
                    <a16:rowId xmlns:a16="http://schemas.microsoft.com/office/drawing/2014/main" val="80988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D08E8-5E39-427B-894D-6BB6B35D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Demographics, 2019 estimates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 Census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011290-57AD-472A-ABC3-AC14BB41F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904810"/>
              </p:ext>
            </p:extLst>
          </p:nvPr>
        </p:nvGraphicFramePr>
        <p:xfrm>
          <a:off x="1350725" y="1675227"/>
          <a:ext cx="9490553" cy="43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176">
                  <a:extLst>
                    <a:ext uri="{9D8B030D-6E8A-4147-A177-3AD203B41FA5}">
                      <a16:colId xmlns:a16="http://schemas.microsoft.com/office/drawing/2014/main" val="2788862312"/>
                    </a:ext>
                  </a:extLst>
                </a:gridCol>
                <a:gridCol w="1674078">
                  <a:extLst>
                    <a:ext uri="{9D8B030D-6E8A-4147-A177-3AD203B41FA5}">
                      <a16:colId xmlns:a16="http://schemas.microsoft.com/office/drawing/2014/main" val="1322758123"/>
                    </a:ext>
                  </a:extLst>
                </a:gridCol>
                <a:gridCol w="1992349">
                  <a:extLst>
                    <a:ext uri="{9D8B030D-6E8A-4147-A177-3AD203B41FA5}">
                      <a16:colId xmlns:a16="http://schemas.microsoft.com/office/drawing/2014/main" val="2191842350"/>
                    </a:ext>
                  </a:extLst>
                </a:gridCol>
                <a:gridCol w="1777787">
                  <a:extLst>
                    <a:ext uri="{9D8B030D-6E8A-4147-A177-3AD203B41FA5}">
                      <a16:colId xmlns:a16="http://schemas.microsoft.com/office/drawing/2014/main" val="1479910797"/>
                    </a:ext>
                  </a:extLst>
                </a:gridCol>
                <a:gridCol w="1604163">
                  <a:extLst>
                    <a:ext uri="{9D8B030D-6E8A-4147-A177-3AD203B41FA5}">
                      <a16:colId xmlns:a16="http://schemas.microsoft.com/office/drawing/2014/main" val="2504163422"/>
                    </a:ext>
                  </a:extLst>
                </a:gridCol>
              </a:tblGrid>
              <a:tr h="635100"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bg1"/>
                        </a:solidFill>
                      </a:endParaRP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bg1"/>
                          </a:solidFill>
                        </a:rPr>
                        <a:t>San Jose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bg1"/>
                          </a:solidFill>
                        </a:rPr>
                        <a:t>Santa Clara County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bg1"/>
                          </a:solidFill>
                        </a:rPr>
                        <a:t>California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833949508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Persons per household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3.12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2.95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2.95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2.62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115623360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Per capita income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$46,599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$56,248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$36,955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$34,103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3763329721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In poverty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8.7%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6.1%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11.8%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11.4%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4189321314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Median gross rent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$2,107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$2,268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$1,503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$1,062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139296598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2838603455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BA+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43.7%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52.4%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33.9%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32.1%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423095375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2075883981"/>
                  </a:ext>
                </a:extLst>
              </a:tr>
              <a:tr h="635100">
                <a:tc>
                  <a:txBody>
                    <a:bodyPr/>
                    <a:lstStyle/>
                    <a:p>
                      <a:r>
                        <a:rPr lang="en-US" sz="1700"/>
                        <a:t>Households w/computer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95.2%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96.0%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93.0%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90.3%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1242048961"/>
                  </a:ext>
                </a:extLst>
              </a:tr>
              <a:tr h="377627">
                <a:tc>
                  <a:txBody>
                    <a:bodyPr/>
                    <a:lstStyle/>
                    <a:p>
                      <a:r>
                        <a:rPr lang="en-US" sz="1700"/>
                        <a:t>w/broadband internet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91.2%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91.8%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86.7%</a:t>
                      </a:r>
                    </a:p>
                  </a:txBody>
                  <a:tcPr marL="85824" marR="85824" marT="42912" marB="42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82.7%</a:t>
                      </a:r>
                    </a:p>
                  </a:txBody>
                  <a:tcPr marL="85824" marR="85824" marT="42912" marB="42912"/>
                </a:tc>
                <a:extLst>
                  <a:ext uri="{0D108BD9-81ED-4DB2-BD59-A6C34878D82A}">
                    <a16:rowId xmlns:a16="http://schemas.microsoft.com/office/drawing/2014/main" val="387943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7E6B-62E7-43E0-81B0-06A74A24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and Projections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Clara County, 2010-2060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358788-3841-4E29-B936-74548CB7D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068716"/>
              </p:ext>
            </p:extLst>
          </p:nvPr>
        </p:nvGraphicFramePr>
        <p:xfrm>
          <a:off x="838200" y="1078229"/>
          <a:ext cx="10515600" cy="541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92845F-7798-483A-A8FE-BB1D99A4F564}"/>
              </a:ext>
            </a:extLst>
          </p:cNvPr>
          <p:cNvCxnSpPr>
            <a:cxnSpLocks/>
          </p:cNvCxnSpPr>
          <p:nvPr/>
        </p:nvCxnSpPr>
        <p:spPr>
          <a:xfrm>
            <a:off x="1698171" y="4359729"/>
            <a:ext cx="941530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3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8ED8-8C9F-4532-B676-103D4F7D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Population and Projections by Ethnicity</a:t>
            </a:r>
            <a:br>
              <a:rPr lang="en-US" sz="3600" b="1" dirty="0"/>
            </a:br>
            <a:r>
              <a:rPr lang="en-US" sz="3600" b="1" dirty="0"/>
              <a:t>Santa Clara County, 2010-2060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67DFB4-05FD-418E-B338-87C4CA293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52181"/>
              </p:ext>
            </p:extLst>
          </p:nvPr>
        </p:nvGraphicFramePr>
        <p:xfrm>
          <a:off x="1172584" y="1690688"/>
          <a:ext cx="9993854" cy="46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573915-1188-4830-BC8E-6947FBA77686}"/>
              </a:ext>
            </a:extLst>
          </p:cNvPr>
          <p:cNvCxnSpPr>
            <a:cxnSpLocks/>
          </p:cNvCxnSpPr>
          <p:nvPr/>
        </p:nvCxnSpPr>
        <p:spPr>
          <a:xfrm>
            <a:off x="1959429" y="4320791"/>
            <a:ext cx="867172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1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C Document – Internal" ma:contentTypeID="0x0101008814C87BFF5DCA46B3CDF34E451A114D01000B56E3C6424AD94DB888DF8F199EBD5E" ma:contentTypeVersion="14" ma:contentTypeDescription="" ma:contentTypeScope="" ma:versionID="11af13fe6367a09fff9ba213250afb97">
  <xsd:schema xmlns:xsd="http://www.w3.org/2001/XMLSchema" xmlns:xs="http://www.w3.org/2001/XMLSchema" xmlns:p="http://schemas.microsoft.com/office/2006/metadata/properties" xmlns:ns2="59b7bdba-f2c8-45aa-809f-57bbfd2e30dd" xmlns:ns3="bd7ffac6-bcc3-4f4c-a254-f6af76117e54" targetNamespace="http://schemas.microsoft.com/office/2006/metadata/properties" ma:root="true" ma:fieldsID="961ce1af1bd0d02a2090bdbdd6f58394" ns2:_="" ns3:_="">
    <xsd:import namespace="59b7bdba-f2c8-45aa-809f-57bbfd2e30dd"/>
    <xsd:import namespace="bd7ffac6-bcc3-4f4c-a254-f6af76117e5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3:sjeccdOwner" minOccurs="0"/>
                <xsd:element ref="ns2:kc6110bfc9ef43d3aa85f9287f399c79" minOccurs="0"/>
                <xsd:element ref="ns2:TaxCatchAll" minOccurs="0"/>
                <xsd:element ref="ns3:k60e436164b54aa196d27635423c1081" minOccurs="0"/>
                <xsd:element ref="ns2:TaxCatchAllLabel" minOccurs="0"/>
                <xsd:element ref="ns3:sjeccd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bdba-f2c8-45aa-809f-57bbfd2e30dd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kc6110bfc9ef43d3aa85f9287f399c79" ma:index="7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6172037c-5aa4-4684-a242-fa1d07a24c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f99aee4-a71b-4dc1-8143-ce2cbaeb954e}" ma:internalName="TaxCatchAll" ma:readOnly="false" ma:showField="CatchAllData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f99aee4-a71b-4dc1-8143-ce2cbaeb954e}" ma:internalName="TaxCatchAllLabel" ma:readOnly="false" ma:showField="CatchAllDataLabel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/>
        <AccountId xsi:nil="true"/>
        <AccountType/>
      </UserInfo>
    </sjeccdOwner>
    <TaxCatchAllLabel xmlns="59b7bdba-f2c8-45aa-809f-57bbfd2e30dd"/>
    <kc6110bfc9ef43d3aa85f9287f399c79 xmlns="59b7bdba-f2c8-45aa-809f-57bbfd2e30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 Master Plan</TermName>
          <TermId xmlns="http://schemas.microsoft.com/office/infopath/2007/PartnerControls">b95184b0-b3fe-4991-90f1-f5d27304d0c9</TermId>
        </TermInfo>
      </Terms>
    </kc6110bfc9ef43d3aa85f9287f399c79>
    <sjeccdRollupDescription xmlns="bd7ffac6-bcc3-4f4c-a254-f6af76117e54" xsi:nil="true"/>
    <TaxCatchAll xmlns="59b7bdba-f2c8-45aa-809f-57bbfd2e30dd">
      <Value>1</Value>
      <Value>342</Value>
    </TaxCatchAll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EVC</TermName>
          <TermId xmlns="http://schemas.microsoft.com/office/infopath/2007/PartnerControls">e0724e3f-4a3d-444b-9655-a7b246ec0a0d</TermId>
        </TermInfo>
      </Terms>
    </k60e436164b54aa196d27635423c1081>
    <sjeccdGroup xmlns="59b7bdba-f2c8-45aa-809f-57bbfd2e30dd">EMP</sjeccdGroup>
  </documentManagement>
</p:properties>
</file>

<file path=customXml/itemProps1.xml><?xml version="1.0" encoding="utf-8"?>
<ds:datastoreItem xmlns:ds="http://schemas.openxmlformats.org/officeDocument/2006/customXml" ds:itemID="{6E41C2D0-D3ED-41BD-A477-4C8431CA1C82}"/>
</file>

<file path=customXml/itemProps2.xml><?xml version="1.0" encoding="utf-8"?>
<ds:datastoreItem xmlns:ds="http://schemas.openxmlformats.org/officeDocument/2006/customXml" ds:itemID="{DE1DA99C-F1ED-40F6-90DA-B239A63E1FF1}"/>
</file>

<file path=customXml/itemProps3.xml><?xml version="1.0" encoding="utf-8"?>
<ds:datastoreItem xmlns:ds="http://schemas.openxmlformats.org/officeDocument/2006/customXml" ds:itemID="{5774D810-3104-4F16-8EAC-5D5AF91724D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301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Data Follow Up</vt:lpstr>
      <vt:lpstr>Historic Annual Student Headcount Silicon Valley Colleges, 1993-2021</vt:lpstr>
      <vt:lpstr>Historic Term Headcount Evergreen Valley College, 1992-2021</vt:lpstr>
      <vt:lpstr>PowerPoint Presentation</vt:lpstr>
      <vt:lpstr>PowerPoint Presentation</vt:lpstr>
      <vt:lpstr>Comparative Demographics, 2019 estimates US Census Data</vt:lpstr>
      <vt:lpstr>Comparative Demographics, 2019 estimates US Census Data</vt:lpstr>
      <vt:lpstr>Population and Projections Santa Clara County, 2010-2060 </vt:lpstr>
      <vt:lpstr>Population and Projections by Ethnicity Santa Clara County, 2010-2060</vt:lpstr>
      <vt:lpstr>12th Grade Enrollment Projections Santa Clara County Public Schools</vt:lpstr>
      <vt:lpstr>Percent of Recent High School Graduates Enrolling at EVC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EVC Scan Data Points 12132021</dc:title>
  <dc:creator>KC Greaney</dc:creator>
  <cp:lastModifiedBy>Diane White</cp:lastModifiedBy>
  <cp:revision>3</cp:revision>
  <cp:lastPrinted>2021-12-12T23:26:07Z</cp:lastPrinted>
  <dcterms:created xsi:type="dcterms:W3CDTF">2021-12-06T00:10:36Z</dcterms:created>
  <dcterms:modified xsi:type="dcterms:W3CDTF">2021-12-14T19:15:00Z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0x0101008814C87BFF5DCA46B3CDF34E451A114D01000B56E3C6424AD94DB888DF8F199EBD5E</vt:lpwstr>
  </property>
  <property fmtid="{D5CDD505-2E9C-101B-9397-08002B2CF9AE}" pid="3" name="sjeccdEntity">
    <vt:lpwstr>1;#EVC|e0724e3f-4a3d-444b-9655-a7b246ec0a0d</vt:lpwstr>
  </property>
  <property fmtid="{D5CDD505-2E9C-101B-9397-08002B2CF9AE}" pid="4" name="sjeccdShowOn">
    <vt:lpwstr>342;#Educational Master Plan|b95184b0-b3fe-4991-90f1-f5d27304d0c9</vt:lpwstr>
  </property>
</Properties>
</file>