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presentationml.printerSettings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autoCompressPictures="0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2" r:id="rId3"/>
    <p:sldId id="273" r:id="rId4"/>
    <p:sldId id="258" r:id="rId5"/>
    <p:sldId id="276" r:id="rId6"/>
    <p:sldId id="260" r:id="rId7"/>
    <p:sldId id="275" r:id="rId8"/>
    <p:sldId id="261" r:id="rId9"/>
    <p:sldId id="278" r:id="rId10"/>
    <p:sldId id="277" r:id="rId11"/>
    <p:sldId id="279" r:id="rId12"/>
    <p:sldId id="264" r:id="rId13"/>
    <p:sldId id="280" r:id="rId14"/>
    <p:sldId id="281" r:id="rId15"/>
    <p:sldId id="266" r:id="rId16"/>
    <p:sldId id="282" r:id="rId17"/>
    <p:sldId id="268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="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="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802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-12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3.xml"/><Relationship Id="rId24" Type="http://schemas.openxmlformats.org/officeDocument/2006/relationships/viewProps" Target="viewProp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presProps" Target="pres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E5DFE-39BD-4463-A0D0-369D49C9A713}" type="doc">
      <dgm:prSet loTypeId="urn:microsoft.com/office/officeart/2005/8/layout/radial6" loCatId="cycle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AD717BB-BCC5-4CA2-8985-F2C4D305E51E}">
      <dgm:prSet phldrT="[Text]"/>
      <dgm:spPr/>
      <dgm:t>
        <a:bodyPr/>
        <a:lstStyle/>
        <a:p>
          <a:r>
            <a:rPr lang="en-US" dirty="0" smtClean="0"/>
            <a:t>Student Achievement</a:t>
          </a:r>
          <a:endParaRPr lang="en-US" dirty="0"/>
        </a:p>
      </dgm:t>
    </dgm:pt>
    <dgm:pt modelId="{305DD407-C5A4-4809-A7A0-A5E3DF8ACE6F}" type="parTrans" cxnId="{038CFFB7-5935-4F22-867D-37436E0740C7}">
      <dgm:prSet/>
      <dgm:spPr/>
      <dgm:t>
        <a:bodyPr/>
        <a:lstStyle/>
        <a:p>
          <a:endParaRPr lang="en-US"/>
        </a:p>
      </dgm:t>
    </dgm:pt>
    <dgm:pt modelId="{B1C0802D-96EC-4CE7-8333-23D124F851D2}" type="sibTrans" cxnId="{038CFFB7-5935-4F22-867D-37436E0740C7}">
      <dgm:prSet/>
      <dgm:spPr/>
      <dgm:t>
        <a:bodyPr/>
        <a:lstStyle/>
        <a:p>
          <a:endParaRPr lang="en-US"/>
        </a:p>
      </dgm:t>
    </dgm:pt>
    <dgm:pt modelId="{CBE2DDA0-D76A-412D-87E7-7B0EA011F33E}">
      <dgm:prSet phldrT="[Text]"/>
      <dgm:spPr/>
      <dgm:t>
        <a:bodyPr/>
        <a:lstStyle/>
        <a:p>
          <a:r>
            <a:rPr lang="en-US" dirty="0" smtClean="0"/>
            <a:t>Categorical Programs</a:t>
          </a:r>
          <a:endParaRPr lang="en-US" dirty="0"/>
        </a:p>
      </dgm:t>
    </dgm:pt>
    <dgm:pt modelId="{45333E8C-85DB-4F10-8F1F-AC473AADA7C6}" type="parTrans" cxnId="{2DFF5E3F-9133-4AF8-B7C3-156B984805FD}">
      <dgm:prSet/>
      <dgm:spPr/>
      <dgm:t>
        <a:bodyPr/>
        <a:lstStyle/>
        <a:p>
          <a:endParaRPr lang="en-US"/>
        </a:p>
      </dgm:t>
    </dgm:pt>
    <dgm:pt modelId="{6BB93545-F4A7-43EC-9DF0-8B966232381E}" type="sibTrans" cxnId="{2DFF5E3F-9133-4AF8-B7C3-156B984805FD}">
      <dgm:prSet/>
      <dgm:spPr/>
      <dgm:t>
        <a:bodyPr/>
        <a:lstStyle/>
        <a:p>
          <a:endParaRPr lang="en-US"/>
        </a:p>
      </dgm:t>
    </dgm:pt>
    <dgm:pt modelId="{31107102-501D-4C6C-A646-75DC99AB851C}">
      <dgm:prSet phldrT="[Text]"/>
      <dgm:spPr/>
      <dgm:t>
        <a:bodyPr/>
        <a:lstStyle/>
        <a:p>
          <a:r>
            <a:rPr lang="en-US" dirty="0" smtClean="0"/>
            <a:t>Student Equity</a:t>
          </a:r>
          <a:endParaRPr lang="en-US" dirty="0"/>
        </a:p>
      </dgm:t>
    </dgm:pt>
    <dgm:pt modelId="{A2F44136-BF62-4517-B603-6F42EC50B5C8}" type="parTrans" cxnId="{CEA8BF9F-81BF-42E3-9C4F-7E3F8B170C96}">
      <dgm:prSet/>
      <dgm:spPr/>
      <dgm:t>
        <a:bodyPr/>
        <a:lstStyle/>
        <a:p>
          <a:endParaRPr lang="en-US"/>
        </a:p>
      </dgm:t>
    </dgm:pt>
    <dgm:pt modelId="{ECDECC9E-6B56-4CDD-B2AB-6A0720D53671}" type="sibTrans" cxnId="{CEA8BF9F-81BF-42E3-9C4F-7E3F8B170C96}">
      <dgm:prSet/>
      <dgm:spPr/>
      <dgm:t>
        <a:bodyPr/>
        <a:lstStyle/>
        <a:p>
          <a:endParaRPr lang="en-US"/>
        </a:p>
      </dgm:t>
    </dgm:pt>
    <dgm:pt modelId="{23C40A72-B269-43AB-B098-D75D04B40AB4}">
      <dgm:prSet phldrT="[Text]"/>
      <dgm:spPr/>
      <dgm:t>
        <a:bodyPr/>
        <a:lstStyle/>
        <a:p>
          <a:r>
            <a:rPr lang="en-US" dirty="0" smtClean="0"/>
            <a:t>Basic Skills</a:t>
          </a:r>
          <a:endParaRPr lang="en-US" dirty="0"/>
        </a:p>
      </dgm:t>
    </dgm:pt>
    <dgm:pt modelId="{FF12B155-303E-4DD4-B59B-825801BB242A}" type="parTrans" cxnId="{5FC4809F-6AC1-4239-90CB-FA56DDC3C0CF}">
      <dgm:prSet/>
      <dgm:spPr/>
      <dgm:t>
        <a:bodyPr/>
        <a:lstStyle/>
        <a:p>
          <a:endParaRPr lang="en-US"/>
        </a:p>
      </dgm:t>
    </dgm:pt>
    <dgm:pt modelId="{B9E31449-4F91-4703-8468-3AB485FFC947}" type="sibTrans" cxnId="{5FC4809F-6AC1-4239-90CB-FA56DDC3C0CF}">
      <dgm:prSet/>
      <dgm:spPr/>
      <dgm:t>
        <a:bodyPr/>
        <a:lstStyle/>
        <a:p>
          <a:endParaRPr lang="en-US"/>
        </a:p>
      </dgm:t>
    </dgm:pt>
    <dgm:pt modelId="{7EDFF66F-50F0-4968-99C6-6D1B2E4E6A2F}">
      <dgm:prSet phldrT="[Text]"/>
      <dgm:spPr/>
      <dgm:t>
        <a:bodyPr/>
        <a:lstStyle/>
        <a:p>
          <a:r>
            <a:rPr lang="en-US" dirty="0" smtClean="0"/>
            <a:t>Student Success &amp; Support Programs</a:t>
          </a:r>
          <a:endParaRPr lang="en-US" dirty="0"/>
        </a:p>
      </dgm:t>
    </dgm:pt>
    <dgm:pt modelId="{3B2D0797-F4A2-4EC0-AF59-8E0374472E78}" type="parTrans" cxnId="{567923F2-52D0-4778-AE4B-51B23119370A}">
      <dgm:prSet/>
      <dgm:spPr/>
      <dgm:t>
        <a:bodyPr/>
        <a:lstStyle/>
        <a:p>
          <a:endParaRPr lang="en-US"/>
        </a:p>
      </dgm:t>
    </dgm:pt>
    <dgm:pt modelId="{6042EACC-741C-4C48-AD1A-84CF53CF65ED}" type="sibTrans" cxnId="{567923F2-52D0-4778-AE4B-51B23119370A}">
      <dgm:prSet/>
      <dgm:spPr/>
      <dgm:t>
        <a:bodyPr/>
        <a:lstStyle/>
        <a:p>
          <a:endParaRPr lang="en-US"/>
        </a:p>
      </dgm:t>
    </dgm:pt>
    <dgm:pt modelId="{7D61FCAE-6170-4B35-BF36-E30D3F3E0FC2}" type="pres">
      <dgm:prSet presAssocID="{0B5E5DFE-39BD-4463-A0D0-369D49C9A7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12B53E-2C87-4AF2-84BE-BB060BBB01C6}" type="pres">
      <dgm:prSet presAssocID="{1AD717BB-BCC5-4CA2-8985-F2C4D305E51E}" presName="centerShape" presStyleLbl="node0" presStyleIdx="0" presStyleCnt="1"/>
      <dgm:spPr/>
      <dgm:t>
        <a:bodyPr/>
        <a:lstStyle/>
        <a:p>
          <a:endParaRPr lang="en-US"/>
        </a:p>
      </dgm:t>
    </dgm:pt>
    <dgm:pt modelId="{211B0AF5-A899-4093-917C-BD48D223A506}" type="pres">
      <dgm:prSet presAssocID="{CBE2DDA0-D76A-412D-87E7-7B0EA011F33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166FF-D4E0-4E22-9F3B-82FB4675D5CA}" type="pres">
      <dgm:prSet presAssocID="{CBE2DDA0-D76A-412D-87E7-7B0EA011F33E}" presName="dummy" presStyleCnt="0"/>
      <dgm:spPr/>
      <dgm:t>
        <a:bodyPr/>
        <a:lstStyle/>
        <a:p>
          <a:endParaRPr lang="en-US"/>
        </a:p>
      </dgm:t>
    </dgm:pt>
    <dgm:pt modelId="{FDED576A-0C33-4E33-B7CC-BB65C09D8331}" type="pres">
      <dgm:prSet presAssocID="{6BB93545-F4A7-43EC-9DF0-8B966232381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DFA5F5C-770C-4FC4-A03D-F1AE746E3751}" type="pres">
      <dgm:prSet presAssocID="{31107102-501D-4C6C-A646-75DC99AB851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C4CAA-5626-4DD0-B41B-19AAD640AAE9}" type="pres">
      <dgm:prSet presAssocID="{31107102-501D-4C6C-A646-75DC99AB851C}" presName="dummy" presStyleCnt="0"/>
      <dgm:spPr/>
      <dgm:t>
        <a:bodyPr/>
        <a:lstStyle/>
        <a:p>
          <a:endParaRPr lang="en-US"/>
        </a:p>
      </dgm:t>
    </dgm:pt>
    <dgm:pt modelId="{B84CFF65-7E5F-4C6B-94BF-2EA3416BA084}" type="pres">
      <dgm:prSet presAssocID="{ECDECC9E-6B56-4CDD-B2AB-6A0720D5367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5019F50-FBED-478D-88B3-E90DB4584C9E}" type="pres">
      <dgm:prSet presAssocID="{23C40A72-B269-43AB-B098-D75D04B40A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17660-FC16-4E24-ACC4-DF2027C290AE}" type="pres">
      <dgm:prSet presAssocID="{23C40A72-B269-43AB-B098-D75D04B40AB4}" presName="dummy" presStyleCnt="0"/>
      <dgm:spPr/>
      <dgm:t>
        <a:bodyPr/>
        <a:lstStyle/>
        <a:p>
          <a:endParaRPr lang="en-US"/>
        </a:p>
      </dgm:t>
    </dgm:pt>
    <dgm:pt modelId="{1B854F4C-74B6-4AF9-A408-1FB9AD14927B}" type="pres">
      <dgm:prSet presAssocID="{B9E31449-4F91-4703-8468-3AB485FFC94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02BF570-63F6-4080-B1BA-A45B453498AD}" type="pres">
      <dgm:prSet presAssocID="{7EDFF66F-50F0-4968-99C6-6D1B2E4E6A2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0B3BB-D0BC-48CB-9633-17716857B307}" type="pres">
      <dgm:prSet presAssocID="{7EDFF66F-50F0-4968-99C6-6D1B2E4E6A2F}" presName="dummy" presStyleCnt="0"/>
      <dgm:spPr/>
      <dgm:t>
        <a:bodyPr/>
        <a:lstStyle/>
        <a:p>
          <a:endParaRPr lang="en-US"/>
        </a:p>
      </dgm:t>
    </dgm:pt>
    <dgm:pt modelId="{745CE420-B5ED-499D-8C14-1F92B2602923}" type="pres">
      <dgm:prSet presAssocID="{6042EACC-741C-4C48-AD1A-84CF53CF65E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5CA2784-81BB-48F1-9BDF-A49262D235E5}" type="presOf" srcId="{7EDFF66F-50F0-4968-99C6-6D1B2E4E6A2F}" destId="{C02BF570-63F6-4080-B1BA-A45B453498AD}" srcOrd="0" destOrd="0" presId="urn:microsoft.com/office/officeart/2005/8/layout/radial6"/>
    <dgm:cxn modelId="{567923F2-52D0-4778-AE4B-51B23119370A}" srcId="{1AD717BB-BCC5-4CA2-8985-F2C4D305E51E}" destId="{7EDFF66F-50F0-4968-99C6-6D1B2E4E6A2F}" srcOrd="3" destOrd="0" parTransId="{3B2D0797-F4A2-4EC0-AF59-8E0374472E78}" sibTransId="{6042EACC-741C-4C48-AD1A-84CF53CF65ED}"/>
    <dgm:cxn modelId="{E192628A-E21C-4AA7-A8A9-6E7B08E2F1F1}" type="presOf" srcId="{23C40A72-B269-43AB-B098-D75D04B40AB4}" destId="{05019F50-FBED-478D-88B3-E90DB4584C9E}" srcOrd="0" destOrd="0" presId="urn:microsoft.com/office/officeart/2005/8/layout/radial6"/>
    <dgm:cxn modelId="{5FC4809F-6AC1-4239-90CB-FA56DDC3C0CF}" srcId="{1AD717BB-BCC5-4CA2-8985-F2C4D305E51E}" destId="{23C40A72-B269-43AB-B098-D75D04B40AB4}" srcOrd="2" destOrd="0" parTransId="{FF12B155-303E-4DD4-B59B-825801BB242A}" sibTransId="{B9E31449-4F91-4703-8468-3AB485FFC947}"/>
    <dgm:cxn modelId="{038CFFB7-5935-4F22-867D-37436E0740C7}" srcId="{0B5E5DFE-39BD-4463-A0D0-369D49C9A713}" destId="{1AD717BB-BCC5-4CA2-8985-F2C4D305E51E}" srcOrd="0" destOrd="0" parTransId="{305DD407-C5A4-4809-A7A0-A5E3DF8ACE6F}" sibTransId="{B1C0802D-96EC-4CE7-8333-23D124F851D2}"/>
    <dgm:cxn modelId="{E3BCA550-C9F3-4BDC-A482-D273A3B8C9ED}" type="presOf" srcId="{CBE2DDA0-D76A-412D-87E7-7B0EA011F33E}" destId="{211B0AF5-A899-4093-917C-BD48D223A506}" srcOrd="0" destOrd="0" presId="urn:microsoft.com/office/officeart/2005/8/layout/radial6"/>
    <dgm:cxn modelId="{E02F35B9-6D52-4907-A582-E69301B9D506}" type="presOf" srcId="{31107102-501D-4C6C-A646-75DC99AB851C}" destId="{5DFA5F5C-770C-4FC4-A03D-F1AE746E3751}" srcOrd="0" destOrd="0" presId="urn:microsoft.com/office/officeart/2005/8/layout/radial6"/>
    <dgm:cxn modelId="{CEA8BF9F-81BF-42E3-9C4F-7E3F8B170C96}" srcId="{1AD717BB-BCC5-4CA2-8985-F2C4D305E51E}" destId="{31107102-501D-4C6C-A646-75DC99AB851C}" srcOrd="1" destOrd="0" parTransId="{A2F44136-BF62-4517-B603-6F42EC50B5C8}" sibTransId="{ECDECC9E-6B56-4CDD-B2AB-6A0720D53671}"/>
    <dgm:cxn modelId="{C2E3EAAB-E459-4587-AFD7-FAB9088F68BA}" type="presOf" srcId="{6BB93545-F4A7-43EC-9DF0-8B966232381E}" destId="{FDED576A-0C33-4E33-B7CC-BB65C09D8331}" srcOrd="0" destOrd="0" presId="urn:microsoft.com/office/officeart/2005/8/layout/radial6"/>
    <dgm:cxn modelId="{28FC5610-43C6-4F30-9427-F743F705484D}" type="presOf" srcId="{1AD717BB-BCC5-4CA2-8985-F2C4D305E51E}" destId="{3312B53E-2C87-4AF2-84BE-BB060BBB01C6}" srcOrd="0" destOrd="0" presId="urn:microsoft.com/office/officeart/2005/8/layout/radial6"/>
    <dgm:cxn modelId="{BF708300-5265-4DE5-A138-D9B7F6F4BDE6}" type="presOf" srcId="{B9E31449-4F91-4703-8468-3AB485FFC947}" destId="{1B854F4C-74B6-4AF9-A408-1FB9AD14927B}" srcOrd="0" destOrd="0" presId="urn:microsoft.com/office/officeart/2005/8/layout/radial6"/>
    <dgm:cxn modelId="{061EFC9A-3742-4DC8-ADDE-5B840A6A626C}" type="presOf" srcId="{ECDECC9E-6B56-4CDD-B2AB-6A0720D53671}" destId="{B84CFF65-7E5F-4C6B-94BF-2EA3416BA084}" srcOrd="0" destOrd="0" presId="urn:microsoft.com/office/officeart/2005/8/layout/radial6"/>
    <dgm:cxn modelId="{F91F8E37-4ECA-4875-BBD0-B219F6F3B072}" type="presOf" srcId="{6042EACC-741C-4C48-AD1A-84CF53CF65ED}" destId="{745CE420-B5ED-499D-8C14-1F92B2602923}" srcOrd="0" destOrd="0" presId="urn:microsoft.com/office/officeart/2005/8/layout/radial6"/>
    <dgm:cxn modelId="{1BB4A714-C8E3-477C-8B9C-3275614BEE8A}" type="presOf" srcId="{0B5E5DFE-39BD-4463-A0D0-369D49C9A713}" destId="{7D61FCAE-6170-4B35-BF36-E30D3F3E0FC2}" srcOrd="0" destOrd="0" presId="urn:microsoft.com/office/officeart/2005/8/layout/radial6"/>
    <dgm:cxn modelId="{2DFF5E3F-9133-4AF8-B7C3-156B984805FD}" srcId="{1AD717BB-BCC5-4CA2-8985-F2C4D305E51E}" destId="{CBE2DDA0-D76A-412D-87E7-7B0EA011F33E}" srcOrd="0" destOrd="0" parTransId="{45333E8C-85DB-4F10-8F1F-AC473AADA7C6}" sibTransId="{6BB93545-F4A7-43EC-9DF0-8B966232381E}"/>
    <dgm:cxn modelId="{DD7B4835-479E-4BAB-9281-878527992CE4}" type="presParOf" srcId="{7D61FCAE-6170-4B35-BF36-E30D3F3E0FC2}" destId="{3312B53E-2C87-4AF2-84BE-BB060BBB01C6}" srcOrd="0" destOrd="0" presId="urn:microsoft.com/office/officeart/2005/8/layout/radial6"/>
    <dgm:cxn modelId="{719594E4-1832-406C-BB9C-07594F2EB36F}" type="presParOf" srcId="{7D61FCAE-6170-4B35-BF36-E30D3F3E0FC2}" destId="{211B0AF5-A899-4093-917C-BD48D223A506}" srcOrd="1" destOrd="0" presId="urn:microsoft.com/office/officeart/2005/8/layout/radial6"/>
    <dgm:cxn modelId="{9C464C8B-CDFE-4137-BA47-FAD325F13296}" type="presParOf" srcId="{7D61FCAE-6170-4B35-BF36-E30D3F3E0FC2}" destId="{B0D166FF-D4E0-4E22-9F3B-82FB4675D5CA}" srcOrd="2" destOrd="0" presId="urn:microsoft.com/office/officeart/2005/8/layout/radial6"/>
    <dgm:cxn modelId="{A6C6AC45-A7F8-4375-9CD3-3073B2A7DCAD}" type="presParOf" srcId="{7D61FCAE-6170-4B35-BF36-E30D3F3E0FC2}" destId="{FDED576A-0C33-4E33-B7CC-BB65C09D8331}" srcOrd="3" destOrd="0" presId="urn:microsoft.com/office/officeart/2005/8/layout/radial6"/>
    <dgm:cxn modelId="{BE87BB1C-7820-4008-B2C0-4D1B1225DA87}" type="presParOf" srcId="{7D61FCAE-6170-4B35-BF36-E30D3F3E0FC2}" destId="{5DFA5F5C-770C-4FC4-A03D-F1AE746E3751}" srcOrd="4" destOrd="0" presId="urn:microsoft.com/office/officeart/2005/8/layout/radial6"/>
    <dgm:cxn modelId="{D7148B37-903E-4322-B26E-32CBB96F97F5}" type="presParOf" srcId="{7D61FCAE-6170-4B35-BF36-E30D3F3E0FC2}" destId="{C1DC4CAA-5626-4DD0-B41B-19AAD640AAE9}" srcOrd="5" destOrd="0" presId="urn:microsoft.com/office/officeart/2005/8/layout/radial6"/>
    <dgm:cxn modelId="{126A29F4-CEB6-463C-A00F-A4508195BA48}" type="presParOf" srcId="{7D61FCAE-6170-4B35-BF36-E30D3F3E0FC2}" destId="{B84CFF65-7E5F-4C6B-94BF-2EA3416BA084}" srcOrd="6" destOrd="0" presId="urn:microsoft.com/office/officeart/2005/8/layout/radial6"/>
    <dgm:cxn modelId="{9370D792-66B0-4652-9894-099D8FDDCED8}" type="presParOf" srcId="{7D61FCAE-6170-4B35-BF36-E30D3F3E0FC2}" destId="{05019F50-FBED-478D-88B3-E90DB4584C9E}" srcOrd="7" destOrd="0" presId="urn:microsoft.com/office/officeart/2005/8/layout/radial6"/>
    <dgm:cxn modelId="{87ABDE7E-ECCF-480D-A5F9-2B6831498FE5}" type="presParOf" srcId="{7D61FCAE-6170-4B35-BF36-E30D3F3E0FC2}" destId="{01417660-FC16-4E24-ACC4-DF2027C290AE}" srcOrd="8" destOrd="0" presId="urn:microsoft.com/office/officeart/2005/8/layout/radial6"/>
    <dgm:cxn modelId="{27520147-6EDB-4A90-ADCB-A678F210CA90}" type="presParOf" srcId="{7D61FCAE-6170-4B35-BF36-E30D3F3E0FC2}" destId="{1B854F4C-74B6-4AF9-A408-1FB9AD14927B}" srcOrd="9" destOrd="0" presId="urn:microsoft.com/office/officeart/2005/8/layout/radial6"/>
    <dgm:cxn modelId="{0C6D4157-7F5A-4425-8650-FFFD468B6CD8}" type="presParOf" srcId="{7D61FCAE-6170-4B35-BF36-E30D3F3E0FC2}" destId="{C02BF570-63F6-4080-B1BA-A45B453498AD}" srcOrd="10" destOrd="0" presId="urn:microsoft.com/office/officeart/2005/8/layout/radial6"/>
    <dgm:cxn modelId="{7AAB304F-2EB6-4141-BC45-AF53DCEE24A5}" type="presParOf" srcId="{7D61FCAE-6170-4B35-BF36-E30D3F3E0FC2}" destId="{B030B3BB-D0BC-48CB-9633-17716857B307}" srcOrd="11" destOrd="0" presId="urn:microsoft.com/office/officeart/2005/8/layout/radial6"/>
    <dgm:cxn modelId="{EC7A7D1D-35A0-4A6A-ADAC-F0B647818291}" type="presParOf" srcId="{7D61FCAE-6170-4B35-BF36-E30D3F3E0FC2}" destId="{745CE420-B5ED-499D-8C14-1F92B2602923}" srcOrd="12" destOrd="0" presId="urn:microsoft.com/office/officeart/2005/8/layout/radial6"/>
  </dgm:cxnLst>
  <dgm:bg/>
  <dgm:whole/>
  <dgm:extLst>
    <a:ext uri="{C62137D5-CB1D-491B-B009-E17868A290BF}">
      <dgm14:recolorImg xmlns="" xmlns:dgm="http://schemas.openxmlformats.org/drawingml/2006/diagram" xmlns:a="http://schemas.openxmlformats.org/drawingml/2006/main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5CE420-B5ED-499D-8C14-1F92B2602923}">
      <dsp:nvSpPr>
        <dsp:cNvPr id="0" name=""/>
        <dsp:cNvSpPr/>
      </dsp:nvSpPr>
      <dsp:spPr>
        <a:xfrm>
          <a:off x="1720781" y="615880"/>
          <a:ext cx="4102237" cy="4102237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854F4C-74B6-4AF9-A408-1FB9AD14927B}">
      <dsp:nvSpPr>
        <dsp:cNvPr id="0" name=""/>
        <dsp:cNvSpPr/>
      </dsp:nvSpPr>
      <dsp:spPr>
        <a:xfrm>
          <a:off x="1720781" y="615880"/>
          <a:ext cx="4102237" cy="4102237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4CFF65-7E5F-4C6B-94BF-2EA3416BA084}">
      <dsp:nvSpPr>
        <dsp:cNvPr id="0" name=""/>
        <dsp:cNvSpPr/>
      </dsp:nvSpPr>
      <dsp:spPr>
        <a:xfrm>
          <a:off x="1720781" y="615880"/>
          <a:ext cx="4102237" cy="4102237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ED576A-0C33-4E33-B7CC-BB65C09D8331}">
      <dsp:nvSpPr>
        <dsp:cNvPr id="0" name=""/>
        <dsp:cNvSpPr/>
      </dsp:nvSpPr>
      <dsp:spPr>
        <a:xfrm>
          <a:off x="1720781" y="615880"/>
          <a:ext cx="4102237" cy="4102237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12B53E-2C87-4AF2-84BE-BB060BBB01C6}">
      <dsp:nvSpPr>
        <dsp:cNvPr id="0" name=""/>
        <dsp:cNvSpPr/>
      </dsp:nvSpPr>
      <dsp:spPr>
        <a:xfrm>
          <a:off x="2827083" y="1722182"/>
          <a:ext cx="1889633" cy="1889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Student Achievement</a:t>
          </a:r>
          <a:endParaRPr lang="en-US" sz="1500" kern="1200" dirty="0"/>
        </a:p>
      </dsp:txBody>
      <dsp:txXfrm>
        <a:off x="2827083" y="1722182"/>
        <a:ext cx="1889633" cy="1889633"/>
      </dsp:txXfrm>
    </dsp:sp>
    <dsp:sp modelId="{211B0AF5-A899-4093-917C-BD48D223A506}">
      <dsp:nvSpPr>
        <dsp:cNvPr id="0" name=""/>
        <dsp:cNvSpPr/>
      </dsp:nvSpPr>
      <dsp:spPr>
        <a:xfrm>
          <a:off x="3110528" y="2127"/>
          <a:ext cx="1322743" cy="13227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Categorical Programs</a:t>
          </a:r>
          <a:endParaRPr lang="en-US" sz="1200" kern="1200" dirty="0"/>
        </a:p>
      </dsp:txBody>
      <dsp:txXfrm>
        <a:off x="3110528" y="2127"/>
        <a:ext cx="1322743" cy="1322743"/>
      </dsp:txXfrm>
    </dsp:sp>
    <dsp:sp modelId="{5DFA5F5C-770C-4FC4-A03D-F1AE746E3751}">
      <dsp:nvSpPr>
        <dsp:cNvPr id="0" name=""/>
        <dsp:cNvSpPr/>
      </dsp:nvSpPr>
      <dsp:spPr>
        <a:xfrm>
          <a:off x="5114028" y="2005627"/>
          <a:ext cx="1322743" cy="13227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Student Equity</a:t>
          </a:r>
          <a:endParaRPr lang="en-US" sz="1200" kern="1200" dirty="0"/>
        </a:p>
      </dsp:txBody>
      <dsp:txXfrm>
        <a:off x="5114028" y="2005627"/>
        <a:ext cx="1322743" cy="1322743"/>
      </dsp:txXfrm>
    </dsp:sp>
    <dsp:sp modelId="{05019F50-FBED-478D-88B3-E90DB4584C9E}">
      <dsp:nvSpPr>
        <dsp:cNvPr id="0" name=""/>
        <dsp:cNvSpPr/>
      </dsp:nvSpPr>
      <dsp:spPr>
        <a:xfrm>
          <a:off x="3110528" y="4009127"/>
          <a:ext cx="1322743" cy="13227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Basic Skills</a:t>
          </a:r>
          <a:endParaRPr lang="en-US" sz="1200" kern="1200" dirty="0"/>
        </a:p>
      </dsp:txBody>
      <dsp:txXfrm>
        <a:off x="3110528" y="4009127"/>
        <a:ext cx="1322743" cy="1322743"/>
      </dsp:txXfrm>
    </dsp:sp>
    <dsp:sp modelId="{C02BF570-63F6-4080-B1BA-A45B453498AD}">
      <dsp:nvSpPr>
        <dsp:cNvPr id="0" name=""/>
        <dsp:cNvSpPr/>
      </dsp:nvSpPr>
      <dsp:spPr>
        <a:xfrm>
          <a:off x="1107028" y="2005627"/>
          <a:ext cx="1322743" cy="13227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Student Success &amp; Support Programs</a:t>
          </a:r>
          <a:endParaRPr lang="en-US" sz="1200" kern="1200" dirty="0"/>
        </a:p>
      </dsp:txBody>
      <dsp:txXfrm>
        <a:off x="1107028" y="2005627"/>
        <a:ext cx="1322743" cy="1322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A5EFD-EE82-1644-AB5D-1729108F99D1}" type="datetimeFigureOut">
              <a:rPr lang="en-US" smtClean="0"/>
              <a:pPr/>
              <a:t>12/7/15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A1ABA-6DA4-A04D-AA10-23F56C86C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6B796-D297-9A48-A329-30A317F668D3}" type="datetimeFigureOut">
              <a:rPr lang="en-US" smtClean="0"/>
              <a:pPr/>
              <a:t>12/7/15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661B4-B477-C943-BF80-036CD1511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5E7D-30ED-664B-A067-E4AE1264FF64}" type="datetime1">
              <a:rPr lang="en-US" smtClean="0"/>
              <a:pPr/>
              <a:t>12/7/15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325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7FCB-216A-354B-8D0C-0016464F5961}" type="datetime1">
              <a:rPr lang="en-US" smtClean="0"/>
              <a:pPr/>
              <a:t>12/7/15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06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AC7F-6354-2E4B-984F-FD555902E906}" type="datetime1">
              <a:rPr lang="en-US" smtClean="0"/>
              <a:pPr/>
              <a:t>12/7/15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317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7255-6F96-A545-AF1F-75A0C9FF9B47}" type="datetime1">
              <a:rPr lang="en-US" smtClean="0"/>
              <a:pPr/>
              <a:t>12/7/15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394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CC5E-84D1-4343-B971-413EABDAD261}" type="datetime1">
              <a:rPr lang="en-US" smtClean="0"/>
              <a:pPr/>
              <a:t>12/7/15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472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C120-5833-954E-9F82-F10E4FDD5CC2}" type="datetime1">
              <a:rPr lang="en-US" smtClean="0"/>
              <a:pPr/>
              <a:t>12/7/15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217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B93A-D4B3-7343-9C06-8D4AA600DE71}" type="datetime1">
              <a:rPr lang="en-US" smtClean="0"/>
              <a:pPr/>
              <a:t>12/7/15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928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7E2C-D3CF-E842-A71B-413AE1AC3447}" type="datetime1">
              <a:rPr lang="en-US" smtClean="0"/>
              <a:pPr/>
              <a:t>12/7/15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978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4CA-8546-0845-BBC1-1721195934D5}" type="datetime1">
              <a:rPr lang="en-US" smtClean="0"/>
              <a:pPr/>
              <a:t>12/7/15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45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E2C3-3619-7A40-BA13-DAA17D00DEAB}" type="datetime1">
              <a:rPr lang="en-US" smtClean="0"/>
              <a:pPr/>
              <a:t>12/7/15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47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D64C-9D30-6547-9F7F-FAFB383631F0}" type="datetime1">
              <a:rPr lang="en-US" smtClean="0"/>
              <a:pPr/>
              <a:t>12/7/15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583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D3D6-36D3-B248-918F-A46C54163E35}" type="datetime1">
              <a:rPr lang="en-US" smtClean="0"/>
              <a:pPr/>
              <a:t>12/7/15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693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5F74-5478-B54F-92C3-621D67F507E4}" type="datetime1">
              <a:rPr lang="en-US" smtClean="0"/>
              <a:pPr/>
              <a:t>12/7/15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939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4194-6C44-094D-B9E7-EFC663461CDD}" type="datetime1">
              <a:rPr lang="en-US" smtClean="0"/>
              <a:pPr/>
              <a:t>12/7/15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803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A906-E29F-0848-9DB5-7EA787B47897}" type="datetime1">
              <a:rPr lang="en-US" smtClean="0"/>
              <a:pPr/>
              <a:t>12/7/15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437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0CD4-49A5-4242-A5DC-29D667DACF28}" type="datetime1">
              <a:rPr lang="en-US" smtClean="0"/>
              <a:pPr/>
              <a:t>12/7/15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47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3CCFB-EF07-9447-B728-9699218096CC}" type="datetime1">
              <a:rPr lang="en-US" smtClean="0"/>
              <a:pPr/>
              <a:t>12/7/15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148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386" y="2543992"/>
            <a:ext cx="8915399" cy="1399674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Equity, Opportunity and Social Justice</a:t>
            </a:r>
            <a:endParaRPr lang="en-US" sz="3600" b="1" i="1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72386" y="990600"/>
            <a:ext cx="104648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STUDENT EQUITY PLAN</a:t>
            </a:r>
            <a:br>
              <a:rPr lang="en-US" b="1" dirty="0" smtClean="0"/>
            </a:br>
            <a:r>
              <a:rPr lang="en-US" b="1" dirty="0" smtClean="0"/>
              <a:t>UPDATE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966158" y="5639302"/>
            <a:ext cx="3479884" cy="891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5559" y="5639302"/>
            <a:ext cx="3190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Presenter: Angelina Duarte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December 8, 2015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41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2721"/>
            <a:ext cx="8913044" cy="1280890"/>
          </a:xfrm>
        </p:spPr>
        <p:txBody>
          <a:bodyPr/>
          <a:lstStyle/>
          <a:p>
            <a:pPr algn="ctr"/>
            <a:r>
              <a:rPr lang="en-US" dirty="0"/>
              <a:t>ESL and Basic Skills</a:t>
            </a:r>
          </a:p>
        </p:txBody>
      </p:sp>
      <p:pic>
        <p:nvPicPr>
          <p:cNvPr id="4" name="Content Placeholder 3" descr="Screen Shot 2015-12-03 at 9.55.4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88" t="828" b="91"/>
          <a:stretch/>
        </p:blipFill>
        <p:spPr>
          <a:xfrm>
            <a:off x="2286000" y="1544841"/>
            <a:ext cx="8913044" cy="4937244"/>
          </a:xfrm>
        </p:spPr>
      </p:pic>
      <p:sp>
        <p:nvSpPr>
          <p:cNvPr id="5" name="TextBox 4"/>
          <p:cNvSpPr txBox="1"/>
          <p:nvPr/>
        </p:nvSpPr>
        <p:spPr>
          <a:xfrm>
            <a:off x="2286000" y="1206287"/>
            <a:ext cx="8913044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Remedial English</a:t>
            </a:r>
            <a:endParaRPr lang="en-US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75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291" y="463854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ESL and Basic Skills</a:t>
            </a:r>
          </a:p>
        </p:txBody>
      </p:sp>
      <p:pic>
        <p:nvPicPr>
          <p:cNvPr id="4" name="Picture 3" descr="Screen Shot 2015-12-03 at 9.35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997" t="1023" r="1118" b="1094"/>
          <a:stretch/>
        </p:blipFill>
        <p:spPr>
          <a:xfrm>
            <a:off x="2114550" y="1544841"/>
            <a:ext cx="9084494" cy="4796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4550" y="1206287"/>
            <a:ext cx="9084494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Remedial Math</a:t>
            </a:r>
            <a:endParaRPr lang="en-US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72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to </a:t>
            </a:r>
            <a:r>
              <a:rPr lang="en-US" dirty="0" smtClean="0"/>
              <a:t>Address ESL/Basic Skills</a:t>
            </a:r>
            <a:br>
              <a:rPr lang="en-US" dirty="0" smtClean="0"/>
            </a:br>
            <a:r>
              <a:rPr lang="en-US" sz="2400" dirty="0" smtClean="0"/>
              <a:t>($146,817)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14500"/>
            <a:ext cx="8915400" cy="4812030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Design and implement a summer bridge program for targeted high school and Adult Ed cohorts who place in lower level basic skills</a:t>
            </a:r>
            <a:r>
              <a:rPr lang="en-US" dirty="0" smtClean="0"/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Work with English and Math departments to coordinate </a:t>
            </a:r>
            <a:r>
              <a:rPr lang="en-US" dirty="0"/>
              <a:t>S</a:t>
            </a:r>
            <a:r>
              <a:rPr lang="en-US" dirty="0" smtClean="0"/>
              <a:t>tudent Equity and Basic Skills Initiative resources to fill unmet needs.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Provide resources and opportunities for Basic Skills curriculum redesign to improve and accelerate transition into transfer level college work.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Provide resources to English and Math faculty to discuss and explore opportunities with high school faculty to improve curriculum alignment and provide a seamless transition for students.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Provide resources to enhance supplemental instruction in Basic Skills courses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Identify and hire language specific tutors for ESL Students including reaching out to graduate students in a teacher credential program.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 smtClean="0"/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21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86881"/>
            <a:ext cx="8642164" cy="1280890"/>
          </a:xfrm>
        </p:spPr>
        <p:txBody>
          <a:bodyPr/>
          <a:lstStyle/>
          <a:p>
            <a:pPr algn="ctr"/>
            <a:r>
              <a:rPr lang="en-US" dirty="0" smtClean="0"/>
              <a:t>Associate Degree Completion</a:t>
            </a:r>
            <a:endParaRPr lang="en-US" dirty="0"/>
          </a:p>
        </p:txBody>
      </p:sp>
      <p:pic>
        <p:nvPicPr>
          <p:cNvPr id="4" name="Picture 3" descr="Screen Shot 2015-12-03 at 9.40.5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60" t="1021"/>
          <a:stretch/>
        </p:blipFill>
        <p:spPr>
          <a:xfrm>
            <a:off x="2438400" y="1394001"/>
            <a:ext cx="8642164" cy="504798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7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4" y="624110"/>
            <a:ext cx="9304337" cy="1280890"/>
          </a:xfrm>
        </p:spPr>
        <p:txBody>
          <a:bodyPr/>
          <a:lstStyle/>
          <a:p>
            <a:pPr algn="ctr"/>
            <a:r>
              <a:rPr lang="en-US" dirty="0" smtClean="0"/>
              <a:t>Certificate Completion</a:t>
            </a:r>
            <a:endParaRPr lang="en-US" dirty="0"/>
          </a:p>
        </p:txBody>
      </p:sp>
      <p:pic>
        <p:nvPicPr>
          <p:cNvPr id="3" name="Picture 2" descr="Screen Shot 2015-12-03 at 9.47.4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992" t="1521" r="1081" b="1"/>
          <a:stretch/>
        </p:blipFill>
        <p:spPr>
          <a:xfrm>
            <a:off x="2200274" y="1382495"/>
            <a:ext cx="9289491" cy="49766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41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212" y="649705"/>
            <a:ext cx="9138402" cy="1251284"/>
          </a:xfrm>
        </p:spPr>
        <p:txBody>
          <a:bodyPr>
            <a:normAutofit/>
          </a:bodyPr>
          <a:lstStyle/>
          <a:p>
            <a:r>
              <a:rPr lang="en-US" sz="2800" dirty="0"/>
              <a:t>Activities to </a:t>
            </a:r>
            <a:r>
              <a:rPr lang="en-US" sz="2800" dirty="0" smtClean="0"/>
              <a:t>Address Degree Certificate Completion</a:t>
            </a:r>
            <a:br>
              <a:rPr lang="en-US" sz="2800" dirty="0" smtClean="0"/>
            </a:br>
            <a:r>
              <a:rPr lang="en-US" sz="2400" dirty="0" smtClean="0"/>
              <a:t>($73,400)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713" y="1062990"/>
            <a:ext cx="8915400" cy="5589270"/>
          </a:xfrm>
        </p:spPr>
        <p:txBody>
          <a:bodyPr>
            <a:normAutofit fontScale="92500" lnSpcReduction="10000"/>
          </a:bodyPr>
          <a:lstStyle/>
          <a:p>
            <a:pPr lvl="0" algn="ctr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 smtClean="0"/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To create research reports that would provide information on students who have completed degrees and certificates but have not petitioned for one and students who initially identified a degree or certificate as a goal but changed their educational goal.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To identify and survey students who indicated a degree or certificate as a goal but did not complete it.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Provide additional academic counseling </a:t>
            </a:r>
            <a:r>
              <a:rPr lang="en-US" dirty="0"/>
              <a:t>to equity-based programs including categorical, special academic and emerging programs such as the Veterans Center, foster youth programs, and OASISS (AB540</a:t>
            </a:r>
            <a:r>
              <a:rPr lang="en-US" dirty="0" smtClean="0"/>
              <a:t>), with special focus on students with disabilities.</a:t>
            </a: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Work with Workforce Development to provide specialized comprehensive </a:t>
            </a:r>
            <a:r>
              <a:rPr lang="en-US" dirty="0"/>
              <a:t>counseling services to </a:t>
            </a:r>
            <a:r>
              <a:rPr lang="en-US" dirty="0" smtClean="0"/>
              <a:t>Career </a:t>
            </a:r>
            <a:r>
              <a:rPr lang="en-US" dirty="0"/>
              <a:t>Technical </a:t>
            </a:r>
            <a:r>
              <a:rPr lang="en-US" dirty="0" smtClean="0"/>
              <a:t>Students </a:t>
            </a:r>
            <a:r>
              <a:rPr lang="en-US" dirty="0"/>
              <a:t>pursuing a certificate or Associates of Arts or Sciences Degree.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Hire LD Specialist to </a:t>
            </a:r>
            <a:r>
              <a:rPr lang="en-US" dirty="0"/>
              <a:t>improve </a:t>
            </a:r>
            <a:r>
              <a:rPr lang="en-US" dirty="0" smtClean="0"/>
              <a:t>degree and certificate completion by </a:t>
            </a:r>
            <a:r>
              <a:rPr lang="en-US" dirty="0"/>
              <a:t>providing students with </a:t>
            </a:r>
            <a:r>
              <a:rPr lang="en-US" dirty="0" smtClean="0"/>
              <a:t>interpretive </a:t>
            </a:r>
            <a:r>
              <a:rPr lang="en-US" dirty="0"/>
              <a:t>diagnostic tests, making appropriate educational </a:t>
            </a:r>
            <a:r>
              <a:rPr lang="en-US" dirty="0" smtClean="0"/>
              <a:t>recommendations, </a:t>
            </a:r>
            <a:r>
              <a:rPr lang="en-US" dirty="0"/>
              <a:t>academic </a:t>
            </a:r>
            <a:r>
              <a:rPr lang="en-US" dirty="0" smtClean="0"/>
              <a:t>accommodations </a:t>
            </a:r>
            <a:r>
              <a:rPr lang="en-US" dirty="0"/>
              <a:t>and teaching specialized success courses for </a:t>
            </a:r>
            <a:r>
              <a:rPr lang="en-US" dirty="0" smtClean="0"/>
              <a:t>DSP </a:t>
            </a:r>
            <a:r>
              <a:rPr lang="en-US" dirty="0"/>
              <a:t>students. </a:t>
            </a:r>
            <a:endParaRPr lang="en-US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49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885" y="595633"/>
            <a:ext cx="8843730" cy="1280890"/>
          </a:xfrm>
        </p:spPr>
        <p:txBody>
          <a:bodyPr/>
          <a:lstStyle/>
          <a:p>
            <a:pPr algn="ctr"/>
            <a:r>
              <a:rPr lang="en-US" dirty="0" smtClean="0"/>
              <a:t>Transfer</a:t>
            </a:r>
            <a:endParaRPr lang="en-US" dirty="0"/>
          </a:p>
        </p:txBody>
      </p:sp>
      <p:pic>
        <p:nvPicPr>
          <p:cNvPr id="6" name="Picture 5" descr="Screen Shot 2015-12-03 at 9.55.4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68" t="837"/>
          <a:stretch/>
        </p:blipFill>
        <p:spPr>
          <a:xfrm>
            <a:off x="2467885" y="1340334"/>
            <a:ext cx="8843730" cy="51631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50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64090"/>
            <a:ext cx="8911687" cy="1280890"/>
          </a:xfrm>
        </p:spPr>
        <p:txBody>
          <a:bodyPr/>
          <a:lstStyle/>
          <a:p>
            <a:r>
              <a:rPr lang="en-US" dirty="0"/>
              <a:t>Activities to </a:t>
            </a:r>
            <a:r>
              <a:rPr lang="en-US" dirty="0" smtClean="0"/>
              <a:t>Address Transfer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($146,817)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530" y="1378855"/>
            <a:ext cx="8997082" cy="51674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To expand student transfer services, enhance student transfer awareness and increase transfer rates </a:t>
            </a:r>
            <a:r>
              <a:rPr lang="en-US" dirty="0" smtClean="0"/>
              <a:t>campus-wide for AB540 students, Veterans, foster youth and students with disabilities.</a:t>
            </a: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Work with Enlace, Affirm and Aspire to provide Latino(a), African American and Asian students with additional counseling, specialized transfer workshops and intentional follow-up to improve transfer rates.  </a:t>
            </a: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Provide students with disabilities who want to transfer interpretive </a:t>
            </a:r>
            <a:r>
              <a:rPr lang="en-US" dirty="0"/>
              <a:t>diagnostic tests, </a:t>
            </a:r>
            <a:r>
              <a:rPr lang="en-US" dirty="0" smtClean="0"/>
              <a:t>specialized counseling, accommodations and specialized </a:t>
            </a:r>
            <a:r>
              <a:rPr lang="en-US" dirty="0"/>
              <a:t>success </a:t>
            </a:r>
            <a:r>
              <a:rPr lang="en-US" dirty="0" smtClean="0"/>
              <a:t>courses.</a:t>
            </a:r>
            <a:r>
              <a:rPr lang="en-US" dirty="0"/>
              <a:t> </a:t>
            </a:r>
            <a:endParaRPr lang="en-US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Implement degree audit to facilitate the transfer  process for counselors and students.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Provide in-residence transcript evaluation and strengthen relations with A&amp;R to provide a clear pathway for transfer students.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Revisit all transfer services to increase collaboration and coordination to provide clear information to transfer-bound students in multiple languages.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Expand Transfer &amp; Career curriculum and increase coordination of transfer services.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Purchase a variety of interest inventories/personality assessments to assist students in clarifying their transfer goal.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91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951" y="790574"/>
            <a:ext cx="7379750" cy="1095375"/>
          </a:xfrm>
        </p:spPr>
        <p:txBody>
          <a:bodyPr/>
          <a:lstStyle/>
          <a:p>
            <a:r>
              <a:rPr lang="en-US" b="1" dirty="0">
                <a:cs typeface="Aharoni" panose="02010803020104030203" pitchFamily="2" charset="-79"/>
              </a:rPr>
              <a:t>THANK YOU FOR </a:t>
            </a:r>
            <a:r>
              <a:rPr lang="en-US" b="1" dirty="0" smtClean="0">
                <a:cs typeface="Aharoni" panose="02010803020104030203" pitchFamily="2" charset="-79"/>
              </a:rPr>
              <a:t>BELIEVING IN 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082" t="11040" r="2958" b="18054"/>
          <a:stretch/>
        </p:blipFill>
        <p:spPr>
          <a:xfrm>
            <a:off x="3970220" y="2122908"/>
            <a:ext cx="5215689" cy="3083256"/>
          </a:xfrm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55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768" y="2328421"/>
            <a:ext cx="5730942" cy="214931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MOVING FORWARD </a:t>
            </a:r>
            <a:b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2015/2016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596656" y="1363766"/>
            <a:ext cx="2168190" cy="3252285"/>
          </a:xfrm>
          <a:effectLst>
            <a:glow rad="139700">
              <a:schemeClr val="bg2">
                <a:lumMod val="9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254000" h="635000"/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10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49630" y="678180"/>
            <a:ext cx="119634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LINKING SERVICES TO SUPPORT STUDENT ACHIEVEMENT</a:t>
            </a:r>
            <a:endParaRPr lang="en-US" sz="28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6986672"/>
              </p:ext>
            </p:extLst>
          </p:nvPr>
        </p:nvGraphicFramePr>
        <p:xfrm>
          <a:off x="2827020" y="1257300"/>
          <a:ext cx="7543800" cy="533399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982881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Success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16380"/>
            <a:ext cx="8915400" cy="37776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Access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Course Completion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ESL and Basic Skills Completion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Degree and Certificate Completion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Transfer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81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75" y="624110"/>
            <a:ext cx="9895623" cy="1280890"/>
          </a:xfrm>
        </p:spPr>
        <p:txBody>
          <a:bodyPr/>
          <a:lstStyle/>
          <a:p>
            <a:pPr algn="ctr"/>
            <a:r>
              <a:rPr lang="en-US" dirty="0" smtClean="0"/>
              <a:t>Access</a:t>
            </a:r>
            <a:endParaRPr lang="en-US" dirty="0"/>
          </a:p>
        </p:txBody>
      </p:sp>
      <p:pic>
        <p:nvPicPr>
          <p:cNvPr id="10" name="Picture 9" descr="Screen Shot 2015-12-03 at 8.55.4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14" t="1144" r="785" b="1968"/>
          <a:stretch/>
        </p:blipFill>
        <p:spPr>
          <a:xfrm>
            <a:off x="1440075" y="1488707"/>
            <a:ext cx="9895623" cy="47990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44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to Address Access</a:t>
            </a:r>
            <a:br>
              <a:rPr lang="en-US" dirty="0" smtClean="0"/>
            </a:br>
            <a:r>
              <a:rPr lang="en-US" sz="2400" dirty="0" smtClean="0"/>
              <a:t>($73,400)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687" y="1792605"/>
            <a:ext cx="8915400" cy="458343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 smtClean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To increase the number of admitted </a:t>
            </a:r>
            <a:r>
              <a:rPr lang="en-US" dirty="0" smtClean="0"/>
              <a:t>students who are underrepresented based on our surrounding population, which include Native Americans, </a:t>
            </a:r>
            <a:r>
              <a:rPr lang="en-US" dirty="0"/>
              <a:t>W</a:t>
            </a:r>
            <a:r>
              <a:rPr lang="en-US" dirty="0" smtClean="0"/>
              <a:t>hite students and students with disabilities. </a:t>
            </a:r>
            <a:endParaRPr lang="en-US" dirty="0"/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To strengthen relations with local high schools, adult education and community agencies  with special emphasis on those providing services to Veterans, foster youth, and students with disabilities.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Collaborate with high schools on developing strategies to increase students’ career and college readiness.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Strengthen </a:t>
            </a:r>
            <a:r>
              <a:rPr lang="en-US" dirty="0"/>
              <a:t>A</a:t>
            </a:r>
            <a:r>
              <a:rPr lang="en-US" dirty="0" smtClean="0"/>
              <a:t>ssessment Center by adding staffing and equipment resources, including providing LD assessment services.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Create a stronger presence and message via effective marketing of our degrees, certificates and outstanding programs.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72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624110"/>
            <a:ext cx="9839325" cy="772890"/>
          </a:xfrm>
        </p:spPr>
        <p:txBody>
          <a:bodyPr/>
          <a:lstStyle/>
          <a:p>
            <a:pPr algn="ctr"/>
            <a:r>
              <a:rPr lang="en-US" dirty="0" smtClean="0"/>
              <a:t>Course Completion</a:t>
            </a:r>
            <a:endParaRPr lang="en-US" dirty="0"/>
          </a:p>
        </p:txBody>
      </p:sp>
      <p:pic>
        <p:nvPicPr>
          <p:cNvPr id="4" name="Picture 3" descr="Screen Shot 2015-12-03 at 9.00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009775" y="1345015"/>
            <a:ext cx="9674225" cy="52317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83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105" y="624110"/>
            <a:ext cx="9178507" cy="1280890"/>
          </a:xfrm>
        </p:spPr>
        <p:txBody>
          <a:bodyPr/>
          <a:lstStyle/>
          <a:p>
            <a:r>
              <a:rPr lang="en-US" dirty="0" smtClean="0"/>
              <a:t>Activities to Address Course </a:t>
            </a:r>
            <a:r>
              <a:rPr lang="en-US" dirty="0"/>
              <a:t>Completion</a:t>
            </a:r>
            <a:br>
              <a:rPr lang="en-US" dirty="0"/>
            </a:br>
            <a:r>
              <a:rPr lang="en-US" sz="2400" dirty="0" smtClean="0"/>
              <a:t>($293,635)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687" y="1617345"/>
            <a:ext cx="8915400" cy="5052060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Build capacity to provide focused services including timely intervention, follow-up, support curriculum and intensive &amp; preemptive tutoring.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Partner with faculty to improve the Early Alert program to easily identify students needing support in order to complete their courses.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Work with the Language Arts &amp; Math departments and tutoring coordinator to review current activity and needs in the area of supplemental instruction.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Provide additional resources to equity-based programs including categorical, special academic and emerging programs such as the Veterans Center, foster youth programs, and OASISS (AB540).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Enhance Service Learning program to provide opportunities for targeted students to engage and develop leadership and civic responsibility.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80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450" y="471574"/>
            <a:ext cx="9122594" cy="1280890"/>
          </a:xfrm>
        </p:spPr>
        <p:txBody>
          <a:bodyPr/>
          <a:lstStyle/>
          <a:p>
            <a:pPr algn="ctr"/>
            <a:r>
              <a:rPr lang="en-US" dirty="0" smtClean="0"/>
              <a:t>ESL and </a:t>
            </a:r>
            <a:r>
              <a:rPr lang="en-US" dirty="0"/>
              <a:t>B</a:t>
            </a:r>
            <a:r>
              <a:rPr lang="en-US" dirty="0" smtClean="0"/>
              <a:t>asic Skills</a:t>
            </a:r>
            <a:endParaRPr lang="en-US" dirty="0"/>
          </a:p>
        </p:txBody>
      </p:sp>
      <p:pic>
        <p:nvPicPr>
          <p:cNvPr id="3" name="Picture 2" descr="Screen Shot 2015-12-03 at 9.25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79" t="620" r="593"/>
          <a:stretch/>
        </p:blipFill>
        <p:spPr>
          <a:xfrm>
            <a:off x="2076450" y="1544841"/>
            <a:ext cx="9122593" cy="4956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6450" y="1206287"/>
            <a:ext cx="9122594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Remedial ESL</a:t>
            </a:r>
            <a:endParaRPr lang="en-US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24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a="http://schemas.openxmlformats.org/drawingml/2006/main"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VC Document – Internal" ma:contentTypeID="0x0101008814C87BFF5DCA46B3CDF34E451A114D0100F9AEEBB0563ECE4E893FF35CEB558888" ma:contentTypeVersion="13" ma:contentTypeDescription="" ma:contentTypeScope="" ma:versionID="0ef63f589389619a7ab1f8e701400b9a">
  <xsd:schema xmlns:xsd="http://www.w3.org/2001/XMLSchema" xmlns:xs="http://www.w3.org/2001/XMLSchema" xmlns:p="http://schemas.microsoft.com/office/2006/metadata/properties" xmlns:ns2="59b7bdba-f2c8-45aa-809f-57bbfd2e30dd" xmlns:ns3="bd7ffac6-bcc3-4f4c-a254-f6af76117e54" targetNamespace="http://schemas.microsoft.com/office/2006/metadata/properties" ma:root="true" ma:fieldsID="98466b995aa0be664179cba7934f386b" ns2:_="" ns3:_="">
    <xsd:import namespace="59b7bdba-f2c8-45aa-809f-57bbfd2e30dd"/>
    <xsd:import namespace="bd7ffac6-bcc3-4f4c-a254-f6af76117e54"/>
    <xsd:element name="properties">
      <xsd:complexType>
        <xsd:sequence>
          <xsd:element name="documentManagement">
            <xsd:complexType>
              <xsd:all>
                <xsd:element ref="ns2:sjeccdGroup" minOccurs="0"/>
                <xsd:element ref="ns3:sjeccdOwner" minOccurs="0"/>
                <xsd:element ref="ns2:kc6110bfc9ef43d3aa85f9287f399c79" minOccurs="0"/>
                <xsd:element ref="ns2:TaxCatchAll" minOccurs="0"/>
                <xsd:element ref="ns3:k60e436164b54aa196d27635423c1081" minOccurs="0"/>
                <xsd:element ref="ns2:TaxCatchAllLabel" minOccurs="0"/>
                <xsd:element ref="ns3:sjeccdRollup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7bdba-f2c8-45aa-809f-57bbfd2e30dd" elementFormDefault="qualified">
    <xsd:import namespace="http://schemas.microsoft.com/office/2006/documentManagement/types"/>
    <xsd:import namespace="http://schemas.microsoft.com/office/infopath/2007/PartnerControls"/>
    <xsd:element name="sjeccdGroup" ma:index="4" nillable="true" ma:displayName="Group" ma:internalName="sjeccdGroup">
      <xsd:simpleType>
        <xsd:restriction base="dms:Text">
          <xsd:maxLength value="255"/>
        </xsd:restriction>
      </xsd:simpleType>
    </xsd:element>
    <xsd:element name="kc6110bfc9ef43d3aa85f9287f399c79" ma:index="7" ma:taxonomy="true" ma:internalName="kc6110bfc9ef43d3aa85f9287f399c79" ma:taxonomyFieldName="sjeccdShowOn" ma:displayName="Show On" ma:readOnly="false" ma:default="" ma:fieldId="{4c6110bf-c9ef-43d3-aa85-f9287f399c79}" ma:taxonomyMulti="true" ma:sspId="e0278837-e986-4e34-88a4-5576576461a7" ma:termSetId="6172037c-5aa4-4684-a242-fa1d07a24c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hidden="true" ma:list="{8f99aee4-a71b-4dc1-8143-ce2cbaeb954e}" ma:internalName="TaxCatchAll" ma:readOnly="false" ma:showField="CatchAllData" ma:web="59b7bdba-f2c8-45aa-809f-57bbfd2e3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f99aee4-a71b-4dc1-8143-ce2cbaeb954e}" ma:internalName="TaxCatchAllLabel" ma:readOnly="false" ma:showField="CatchAllDataLabel" ma:web="59b7bdba-f2c8-45aa-809f-57bbfd2e3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ffac6-bcc3-4f4c-a254-f6af76117e54" elementFormDefault="qualified">
    <xsd:import namespace="http://schemas.microsoft.com/office/2006/documentManagement/types"/>
    <xsd:import namespace="http://schemas.microsoft.com/office/infopath/2007/PartnerControls"/>
    <xsd:element name="sjeccdOwner" ma:index="5" nillable="true" ma:displayName="Owner" ma:list="UserInfo" ma:SharePointGroup="0" ma:internalName="sjeccd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60e436164b54aa196d27635423c1081" ma:index="10" nillable="true" ma:taxonomy="true" ma:internalName="k60e436164b54aa196d27635423c1081" ma:taxonomyFieldName="sjeccdEntity" ma:displayName="Entity" ma:readOnly="false" ma:default="" ma:fieldId="{460e4361-64b5-4aa1-96d2-7635423c1081}" ma:sspId="e0278837-e986-4e34-88a4-5576576461a7" ma:termSetId="9f4feb61-58b3-49a1-9c6c-81571ec844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jeccdRollupDescription" ma:index="12" nillable="true" ma:displayName="Rollup Description" ma:internalName="sjeccdRollup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jeccdOwner xmlns="bd7ffac6-bcc3-4f4c-a254-f6af76117e54">
      <UserInfo>
        <DisplayName/>
        <AccountId xsi:nil="true"/>
        <AccountType/>
      </UserInfo>
    </sjeccdOwner>
    <TaxCatchAllLabel xmlns="59b7bdba-f2c8-45aa-809f-57bbfd2e30dd"/>
    <kc6110bfc9ef43d3aa85f9287f399c79 xmlns="59b7bdba-f2c8-45aa-809f-57bbfd2e30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Student Success Committee</TermName>
          <TermId xmlns="http://schemas.microsoft.com/office/infopath/2007/PartnerControls">f6f51c50-7d4b-4679-bc4a-2b1a8d106798</TermId>
        </TermInfo>
      </Terms>
    </kc6110bfc9ef43d3aa85f9287f399c79>
    <sjeccdRollupDescription xmlns="bd7ffac6-bcc3-4f4c-a254-f6af76117e54" xsi:nil="true"/>
    <TaxCatchAll xmlns="59b7bdba-f2c8-45aa-809f-57bbfd2e30dd">
      <Value>191</Value>
      <Value>1</Value>
    </TaxCatchAll>
    <k60e436164b54aa196d27635423c1081 xmlns="bd7ffac6-bcc3-4f4c-a254-f6af76117e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EVC</TermName>
          <TermId xmlns="http://schemas.microsoft.com/office/infopath/2007/PartnerControls">e0724e3f-4a3d-444b-9655-a7b246ec0a0d</TermId>
        </TermInfo>
      </Terms>
    </k60e436164b54aa196d27635423c1081>
    <sjeccdGroup xmlns="59b7bdba-f2c8-45aa-809f-57bbfd2e30dd">Student Success Advisory</sjeccdGroup>
  </documentManagement>
</p:properties>
</file>

<file path=customXml/itemProps1.xml><?xml version="1.0" encoding="utf-8"?>
<ds:datastoreItem xmlns:ds="http://schemas.openxmlformats.org/officeDocument/2006/customXml" ds:itemID="{7940AF12-90FB-4097-A7DE-48AB8FD13002}"/>
</file>

<file path=customXml/itemProps2.xml><?xml version="1.0" encoding="utf-8"?>
<ds:datastoreItem xmlns:ds="http://schemas.openxmlformats.org/officeDocument/2006/customXml" ds:itemID="{E5F94785-51F0-4CFD-8474-FDE12AD52AB8}"/>
</file>

<file path=customXml/itemProps3.xml><?xml version="1.0" encoding="utf-8"?>
<ds:datastoreItem xmlns:ds="http://schemas.openxmlformats.org/officeDocument/2006/customXml" ds:itemID="{ED3DDD19-9942-493D-90EC-2E7A13E6248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</TotalTime>
  <Words>847</Words>
  <Application>Microsoft Macintosh PowerPoint</Application>
  <PresentationFormat>Custom</PresentationFormat>
  <Paragraphs>113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Wisp</vt:lpstr>
      <vt:lpstr>Equity, Opportunity and Social Justice</vt:lpstr>
      <vt:lpstr>MOVING FORWARD  2015/2016</vt:lpstr>
      <vt:lpstr>Slide 3</vt:lpstr>
      <vt:lpstr>Five Success Indicators</vt:lpstr>
      <vt:lpstr>Access</vt:lpstr>
      <vt:lpstr>Activities to Address Access ($73,400)</vt:lpstr>
      <vt:lpstr>Course Completion</vt:lpstr>
      <vt:lpstr>Activities to Address Course Completion ($293,635)</vt:lpstr>
      <vt:lpstr>ESL and Basic Skills</vt:lpstr>
      <vt:lpstr>ESL and Basic Skills</vt:lpstr>
      <vt:lpstr>ESL and Basic Skills</vt:lpstr>
      <vt:lpstr>Activities to Address ESL/Basic Skills ($146,817)</vt:lpstr>
      <vt:lpstr>Associate Degree Completion</vt:lpstr>
      <vt:lpstr>Certificate Completion</vt:lpstr>
      <vt:lpstr>Activities to Address Degree Certificate Completion ($73,400)</vt:lpstr>
      <vt:lpstr>Transfer</vt:lpstr>
      <vt:lpstr>Activities to Address Transfer ($146,817)</vt:lpstr>
      <vt:lpstr>THANK YOU FOR BELIEVING IN US</vt:lpstr>
    </vt:vector>
  </TitlesOfParts>
  <Company>SJECCD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Equity Board Presentation 15'-16'</dc:title>
  <dc:creator>Duarte, Angelina</dc:creator>
  <cp:lastModifiedBy>Angelina Duarte</cp:lastModifiedBy>
  <cp:revision>51</cp:revision>
  <dcterms:created xsi:type="dcterms:W3CDTF">2015-12-08T06:25:06Z</dcterms:created>
  <dcterms:modified xsi:type="dcterms:W3CDTF">2015-12-08T06:25:33Z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0x0101008814C87BFF5DCA46B3CDF34E451A114D0100F9AEEBB0563ECE4E893FF35CEB558888</vt:lpwstr>
  </property>
  <property fmtid="{D5CDD505-2E9C-101B-9397-08002B2CF9AE}" pid="3" name="sjeccdEntity">
    <vt:lpwstr>1;#EVC|e0724e3f-4a3d-444b-9655-a7b246ec0a0d</vt:lpwstr>
  </property>
  <property fmtid="{D5CDD505-2E9C-101B-9397-08002B2CF9AE}" pid="4" name="sjeccdShowOn">
    <vt:lpwstr>191;#Student Success Committee|f6f51c50-7d4b-4679-bc4a-2b1a8d106798</vt:lpwstr>
  </property>
</Properties>
</file>