
<file path=[Content_Types].xml><?xml version="1.0" encoding="utf-8"?>
<Types xmlns="http://schemas.openxmlformats.org/package/2006/content-types">
  <Default Extension="png" ContentType="image/png"/>
  <Default Extension="bin" ContentType="application/vnd.openxmlformats-officedocument.presentationml.printerSettings"/>
  <Default Extension="rels" ContentType="application/vnd.openxmlformats-package.relationships+xml"/>
  <Default Extension="jpeg" ContentType="image/jpeg"/>
  <Default Extension="xml" ContentType="application/xml"/>
  <Default Extension="gif" ContentType="image/gif"/>
  <Override PartName="/ppt/presentation.xml" ContentType="application/vnd.openxmlformats-officedocument.presentationml.presentation.main+xml"/>
  <Override PartName="/ppt/slides/slide28.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27.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6.xml" ContentType="application/vnd.openxmlformats-officedocument.presentationml.slide+xml"/>
  <Override PartName="/ppt/slides/slide25.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9.xml" ContentType="application/vnd.openxmlformats-officedocument.presentationml.slide+xml"/>
  <Override PartName="/ppt/slides/slide14.xml" ContentType="application/vnd.openxmlformats-officedocument.presentationml.slide+xml"/>
  <Override PartName="/ppt/slides/slide7.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8.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6.xml" ContentType="application/vnd.openxmlformats-officedocument.presentationml.slide+xml"/>
  <Override PartName="/ppt/slides/slide3.xml" ContentType="application/vnd.openxmlformats-officedocument.presentationml.slide+xml"/>
  <Override PartName="/ppt/slideLayouts/slideLayout4.xml" ContentType="application/vnd.openxmlformats-officedocument.presentationml.slideLayout+xml"/>
  <Override PartName="/ppt/slideMasters/slideMaster1.xml" ContentType="application/vnd.openxmlformats-officedocument.presentationml.slideMaster+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5.xml" ContentType="application/vnd.openxmlformats-officedocument.presentationml.slideLayout+xml"/>
  <Override PartName="/ppt/notesMasters/notesMaster1.xml" ContentType="application/vnd.openxmlformats-officedocument.presentationml.notesMaster+xml"/>
  <Override PartName="/ppt/theme/theme3.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app.xml" ContentType="application/vnd.openxmlformats-officedocument.extended-properties+xml"/>
  <Override PartName="/customXml/itemProps1.xml" ContentType="application/vnd.openxmlformats-officedocument.customXmlProperties+xml"/>
  <Override PartName="/docProps/core.xml" ContentType="application/vnd.openxmlformats-package.core-properties+xml"/>
  <Override PartName="/docProps/custom.xml" ContentType="application/vnd.openxmlformats-officedocument.custom-properties+xml"/>
  <Override PartName="/customXml/itemProps2.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removePersonalInfoOnSave="1" saveSubsetFonts="1">
  <p:sldMasterIdLst>
    <p:sldMasterId id="2147483648" r:id="rId2"/>
  </p:sldMasterIdLst>
  <p:notesMasterIdLst>
    <p:notesMasterId r:id="rId33"/>
  </p:notesMasterIdLst>
  <p:handoutMasterIdLst>
    <p:handoutMasterId r:id="rId34"/>
  </p:handoutMasterIdLst>
  <p:sldIdLst>
    <p:sldId id="362" r:id="rId3"/>
    <p:sldId id="392" r:id="rId4"/>
    <p:sldId id="389" r:id="rId5"/>
    <p:sldId id="277" r:id="rId6"/>
    <p:sldId id="296" r:id="rId7"/>
    <p:sldId id="393" r:id="rId8"/>
    <p:sldId id="365" r:id="rId9"/>
    <p:sldId id="355" r:id="rId10"/>
    <p:sldId id="364" r:id="rId11"/>
    <p:sldId id="395" r:id="rId12"/>
    <p:sldId id="394" r:id="rId13"/>
    <p:sldId id="306" r:id="rId14"/>
    <p:sldId id="398" r:id="rId15"/>
    <p:sldId id="375" r:id="rId16"/>
    <p:sldId id="376" r:id="rId17"/>
    <p:sldId id="397" r:id="rId18"/>
    <p:sldId id="390" r:id="rId19"/>
    <p:sldId id="391" r:id="rId20"/>
    <p:sldId id="399" r:id="rId21"/>
    <p:sldId id="309" r:id="rId22"/>
    <p:sldId id="379" r:id="rId23"/>
    <p:sldId id="380" r:id="rId24"/>
    <p:sldId id="400" r:id="rId25"/>
    <p:sldId id="384" r:id="rId26"/>
    <p:sldId id="385" r:id="rId27"/>
    <p:sldId id="311" r:id="rId28"/>
    <p:sldId id="383" r:id="rId29"/>
    <p:sldId id="382" r:id="rId30"/>
    <p:sldId id="387" r:id="rId31"/>
    <p:sldId id="335" r:id="rId32"/>
  </p:sldIdLst>
  <p:sldSz cx="12188825"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p="http://schemas.openxmlformats.org/presentationml/2006/main" xmlns:r="http://schemas.openxmlformats.org/officeDocument/2006/relationships" xmlns:a="http://schemas.openxmlformats.org/drawingml/2006/main" xmlns="">
        <p15:guide id="1" pos="3839" userDrawn="1">
          <p15:clr>
            <a:srgbClr val="A4A3A4"/>
          </p15:clr>
        </p15:guide>
        <p15:guide id="2" orient="horz" pos="2160" userDrawn="1">
          <p15:clr>
            <a:srgbClr val="A4A3A4"/>
          </p15:clr>
        </p15:guide>
      </p15:sldGuideLst>
    </p:ext>
    <p:ext uri="{2D200454-40CA-4A62-9FC3-DE9A4176ACB9}">
      <p15:notesGuideLst xmlns:p15="http://schemas.microsoft.com/office/powerpoint/2012/main" xmlns:p="http://schemas.openxmlformats.org/presentationml/2006/main" xmlns:r="http://schemas.openxmlformats.org/officeDocument/2006/relationships" xmlns:a="http://schemas.openxmlformats.org/drawingml/2006/main" xmlns="">
        <p15:guide id="1" orient="horz" pos="2928" userDrawn="1">
          <p15:clr>
            <a:srgbClr val="A4A3A4"/>
          </p15:clr>
        </p15:guide>
        <p15:guide id="2"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mAuthor id="1" name="Author" initials="A" lastIdx="18" clrIdx="0"/>
</p:cmAuthorLst>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showPr showNarration="1">
    <p:present/>
    <p:sldAll/>
    <p:penClr>
      <a:prstClr val="red"/>
    </p:penClr>
    <p:extLst>
      <p:ext uri="{EC167BDD-8182-4AB7-AECC-EB403E3ABB37}">
        <p14:laserClr xmlns:p14="http://schemas.microsoft.com/office/powerpoint/2010/main" xmlns:p="http://schemas.openxmlformats.org/presentationml/2006/main" xmlns:r="http://schemas.openxmlformats.org/officeDocument/2006/relationships" xmlns:a="http://schemas.openxmlformats.org/drawingml/2006/main" xmlns="">
          <a:srgbClr val="FF0000"/>
        </p14:laserClr>
      </p:ext>
      <p:ext uri="{2FDB2607-1784-4EEB-B798-7EB5836EED8A}">
        <p14:showMediaCtrls xmlns:p14="http://schemas.microsoft.com/office/powerpoint/2010/main" xmlns:p="http://schemas.openxmlformats.org/presentationml/2006/main" xmlns:r="http://schemas.openxmlformats.org/officeDocument/2006/relationships" xmlns:a="http://schemas.openxmlformats.org/drawingml/2006/main" xmlns="" val="1"/>
      </p:ext>
    </p:extLst>
  </p:showPr>
  <p:extLst>
    <p:ext uri="{E76CE94A-603C-4142-B9EB-6D1370010A27}">
      <p14:discardImageEditData xmlns:p14="http://schemas.microsoft.com/office/powerpoint/2010/main" xmlns:p="http://schemas.openxmlformats.org/presentationml/2006/main" xmlns:r="http://schemas.openxmlformats.org/officeDocument/2006/relationships" xmlns:a="http://schemas.openxmlformats.org/drawingml/2006/main" xmlns="" val="0"/>
    </p:ext>
    <p:ext uri="{D31A062A-798A-4329-ABDD-BBA856620510}">
      <p14:defaultImageDpi xmlns:p14="http://schemas.microsoft.com/office/powerpoint/2010/main" xmlns:p="http://schemas.openxmlformats.org/presentationml/2006/main" xmlns:r="http://schemas.openxmlformats.org/officeDocument/2006/relationships" xmlns:a="http://schemas.openxmlformats.org/drawingml/2006/main" xmlns="" val="220"/>
    </p:ext>
    <p:ext uri="{FD5EFAAD-0ECE-453E-9831-46B23BE46B34}">
      <p15:chartTrackingRefBased xmlns:p15="http://schemas.microsoft.com/office/powerpoint/2012/main" xmlns:p="http://schemas.openxmlformats.org/presentationml/2006/main" xmlns:r="http://schemas.openxmlformats.org/officeDocument/2006/relationships" xmlns:a="http://schemas.openxmlformats.org/drawingml/2006/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horzBarState="maximized">
    <p:restoredLeft sz="15000" autoAdjust="0"/>
    <p:restoredTop sz="94280" autoAdjust="0"/>
  </p:normalViewPr>
  <p:slideViewPr>
    <p:cSldViewPr>
      <p:cViewPr varScale="1">
        <p:scale>
          <a:sx n="143" d="100"/>
          <a:sy n="143" d="100"/>
        </p:scale>
        <p:origin x="-128" y="-696"/>
      </p:cViewPr>
      <p:guideLst>
        <p:guide orient="horz" pos="2160"/>
        <p:guide pos="3839"/>
      </p:guideLst>
    </p:cSldViewPr>
  </p:slideViewPr>
  <p:notesTextViewPr>
    <p:cViewPr>
      <p:scale>
        <a:sx n="1" d="1"/>
        <a:sy n="1" d="1"/>
      </p:scale>
      <p:origin x="0" y="0"/>
    </p:cViewPr>
  </p:notesTextViewPr>
  <p:notesViewPr>
    <p:cSldViewPr showGuides="1">
      <p:cViewPr varScale="1">
        <p:scale>
          <a:sx n="63" d="100"/>
          <a:sy n="63" d="100"/>
        </p:scale>
        <p:origin x="1986" y="108"/>
      </p:cViewPr>
      <p:guideLst>
        <p:guide orient="horz" pos="2928"/>
        <p:guide pos="2208"/>
      </p:guideLst>
    </p:cSldViewPr>
  </p:notes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theme" Target="theme/theme1.xml"/><Relationship Id="rId21" Type="http://schemas.openxmlformats.org/officeDocument/2006/relationships/slide" Target="slides/slide19.xml"/><Relationship Id="rId34" Type="http://schemas.openxmlformats.org/officeDocument/2006/relationships/handoutMaster" Target="handoutMasters/handoutMaster1.xml"/><Relationship Id="rId42" Type="http://schemas.openxmlformats.org/officeDocument/2006/relationships/customXml" Target="../customXml/item3.xml"/><Relationship Id="rId7" Type="http://schemas.openxmlformats.org/officeDocument/2006/relationships/slide" Target="slides/slide5.xml"/><Relationship Id="rId20" Type="http://schemas.openxmlformats.org/officeDocument/2006/relationships/slide" Target="slides/slide18.xml"/><Relationship Id="rId29" Type="http://schemas.openxmlformats.org/officeDocument/2006/relationships/slide" Target="slides/slide27.xml"/><Relationship Id="rId2" Type="http://schemas.openxmlformats.org/officeDocument/2006/relationships/slideMaster" Target="slideMasters/slideMaster1.xml"/><Relationship Id="rId16" Type="http://schemas.openxmlformats.org/officeDocument/2006/relationships/slide" Target="slides/slide14.xml"/><Relationship Id="rId41" Type="http://schemas.openxmlformats.org/officeDocument/2006/relationships/customXml" Target="../customXml/item2.xml"/><Relationship Id="rId24" Type="http://schemas.openxmlformats.org/officeDocument/2006/relationships/slide" Target="slides/slide22.xml"/><Relationship Id="rId1" Type="http://schemas.openxmlformats.org/officeDocument/2006/relationships/customXml" Target="../customXml/item1.xml"/><Relationship Id="rId32" Type="http://schemas.openxmlformats.org/officeDocument/2006/relationships/slide" Target="slides/slide30.xml"/><Relationship Id="rId6" Type="http://schemas.openxmlformats.org/officeDocument/2006/relationships/slide" Target="slides/slide4.xml"/><Relationship Id="rId11" Type="http://schemas.openxmlformats.org/officeDocument/2006/relationships/slide" Target="slides/slide9.xml"/><Relationship Id="rId37" Type="http://schemas.openxmlformats.org/officeDocument/2006/relationships/presProps" Target="presProps.xml"/><Relationship Id="rId40" Type="http://schemas.openxmlformats.org/officeDocument/2006/relationships/tableStyles" Target="tableStyles.xml"/><Relationship Id="rId23" Type="http://schemas.openxmlformats.org/officeDocument/2006/relationships/slide" Target="slides/slide21.xml"/><Relationship Id="rId28" Type="http://schemas.openxmlformats.org/officeDocument/2006/relationships/slide" Target="slides/slide26.xml"/><Relationship Id="rId5" Type="http://schemas.openxmlformats.org/officeDocument/2006/relationships/slide" Target="slides/slide3.xml"/><Relationship Id="rId36" Type="http://schemas.openxmlformats.org/officeDocument/2006/relationships/commentAuthors" Target="commentAuthors.xml"/><Relationship Id="rId15" Type="http://schemas.openxmlformats.org/officeDocument/2006/relationships/slide" Target="slides/slide13.xml"/><Relationship Id="rId31" Type="http://schemas.openxmlformats.org/officeDocument/2006/relationships/slide" Target="slides/slide29.xml"/><Relationship Id="rId10" Type="http://schemas.openxmlformats.org/officeDocument/2006/relationships/slide" Target="slides/slide8.xml"/><Relationship Id="rId19" Type="http://schemas.openxmlformats.org/officeDocument/2006/relationships/slide" Target="slides/slide17.xml"/><Relationship Id="rId22" Type="http://schemas.openxmlformats.org/officeDocument/2006/relationships/slide" Target="slides/slide20.xml"/><Relationship Id="rId27" Type="http://schemas.openxmlformats.org/officeDocument/2006/relationships/slide" Target="slides/slide25.xml"/><Relationship Id="rId4" Type="http://schemas.openxmlformats.org/officeDocument/2006/relationships/slide" Target="slides/slide2.xml"/><Relationship Id="rId30" Type="http://schemas.openxmlformats.org/officeDocument/2006/relationships/slide" Target="slides/slide28.xml"/><Relationship Id="rId9" Type="http://schemas.openxmlformats.org/officeDocument/2006/relationships/slide" Target="slides/slide7.xml"/><Relationship Id="rId35" Type="http://schemas.openxmlformats.org/officeDocument/2006/relationships/printerSettings" Target="printerSettings/printerSettings1.bin"/><Relationship Id="rId14" Type="http://schemas.openxmlformats.org/officeDocument/2006/relationships/slide" Target="slides/slide12.xml"/><Relationship Id="rId8" Type="http://schemas.openxmlformats.org/officeDocument/2006/relationships/slide" Target="slides/slide6.xml"/><Relationship Id="rId3" Type="http://schemas.openxmlformats.org/officeDocument/2006/relationships/slide" Target="slides/slide1.xml"/><Relationship Id="rId25" Type="http://schemas.openxmlformats.org/officeDocument/2006/relationships/slide" Target="slides/slide23.xml"/><Relationship Id="rId33" Type="http://schemas.openxmlformats.org/officeDocument/2006/relationships/notesMaster" Target="notesMasters/notesMaster1.xml"/><Relationship Id="rId12" Type="http://schemas.openxmlformats.org/officeDocument/2006/relationships/slide" Target="slides/slide10.xml"/><Relationship Id="rId17" Type="http://schemas.openxmlformats.org/officeDocument/2006/relationships/slide" Target="slides/slide15.xml"/><Relationship Id="rId38"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AC8CEC3D-96F7-401F-9673-3EE7F75C9C5B}" type="datetimeFigureOut">
              <a:rPr lang="en-US"/>
              <a:pPr/>
              <a:t>6/13/16</a:t>
            </a:fld>
            <a:endParaRPr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A98ED8CD-4E4C-49AC-BDC6-2963BA49E54F}" type="slidenum">
              <a:rPr/>
              <a:pPr/>
              <a:t>‹#›</a:t>
            </a:fld>
            <a:endParaRPr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434179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F032BCF4-D26D-4DAF-9F57-FE1E61FE7935}" type="datetimeFigureOut">
              <a:rPr lang="en-US"/>
              <a:pPr/>
              <a:t>6/13/16</a:t>
            </a:fld>
            <a:endParaRPr dirty="0"/>
          </a:p>
        </p:txBody>
      </p:sp>
      <p:sp>
        <p:nvSpPr>
          <p:cNvPr id="4" name="Slide Image Placeholder 3"/>
          <p:cNvSpPr>
            <a:spLocks noGrp="1" noRot="1" noChangeAspect="1"/>
          </p:cNvSpPr>
          <p:nvPr>
            <p:ph type="sldImg" idx="2"/>
          </p:nvPr>
        </p:nvSpPr>
        <p:spPr>
          <a:xfrm>
            <a:off x="407988" y="696913"/>
            <a:ext cx="6194425" cy="3486150"/>
          </a:xfrm>
          <a:prstGeom prst="rect">
            <a:avLst/>
          </a:prstGeom>
          <a:noFill/>
          <a:ln w="12700">
            <a:solidFill>
              <a:prstClr val="black"/>
            </a:solidFill>
          </a:ln>
        </p:spPr>
        <p:txBody>
          <a:bodyPr vert="horz" lIns="93177" tIns="46589" rIns="93177" bIns="46589" rtlCol="0" anchor="ctr"/>
          <a:lstStyle/>
          <a:p>
            <a:endParaRPr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5FB91549-43BF-425A-AF25-75262019208C}" type="slidenum">
              <a:rPr/>
              <a:pPr/>
              <a:t>‹#›</a:t>
            </a:fld>
            <a:endParaRPr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2392864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2"/>
        </a:solidFill>
        <a:latin typeface="+mn-lt"/>
        <a:ea typeface="+mn-ea"/>
        <a:cs typeface="+mn-cs"/>
      </a:defRPr>
    </a:lvl1pPr>
    <a:lvl2pPr marL="457200" algn="l" defTabSz="914400" rtl="0" eaLnBrk="1" latinLnBrk="0" hangingPunct="1">
      <a:defRPr sz="1200" kern="1200">
        <a:solidFill>
          <a:schemeClr val="tx2"/>
        </a:solidFill>
        <a:latin typeface="+mn-lt"/>
        <a:ea typeface="+mn-ea"/>
        <a:cs typeface="+mn-cs"/>
      </a:defRPr>
    </a:lvl2pPr>
    <a:lvl3pPr marL="914400" algn="l" defTabSz="914400" rtl="0" eaLnBrk="1" latinLnBrk="0" hangingPunct="1">
      <a:defRPr sz="1200" kern="1200">
        <a:solidFill>
          <a:schemeClr val="tx2"/>
        </a:solidFill>
        <a:latin typeface="+mn-lt"/>
        <a:ea typeface="+mn-ea"/>
        <a:cs typeface="+mn-cs"/>
      </a:defRPr>
    </a:lvl3pPr>
    <a:lvl4pPr marL="1371600" algn="l" defTabSz="914400" rtl="0" eaLnBrk="1" latinLnBrk="0" hangingPunct="1">
      <a:defRPr sz="1200" kern="1200">
        <a:solidFill>
          <a:schemeClr val="tx2"/>
        </a:solidFill>
        <a:latin typeface="+mn-lt"/>
        <a:ea typeface="+mn-ea"/>
        <a:cs typeface="+mn-cs"/>
      </a:defRPr>
    </a:lvl4pPr>
    <a:lvl5pPr marL="1828800" algn="l" defTabSz="914400" rtl="0" eaLnBrk="1" latinLnBrk="0" hangingPunct="1">
      <a:defRPr sz="1200" kern="1200">
        <a:solidFill>
          <a:schemeClr val="tx2"/>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bg>
      <p:bgRef idx="1002">
        <a:schemeClr val="bg2"/>
      </p:bgRef>
    </p:bg>
    <p:spTree>
      <p:nvGrpSpPr>
        <p:cNvPr id="1" name=""/>
        <p:cNvGrpSpPr/>
        <p:nvPr/>
      </p:nvGrpSpPr>
      <p:grpSpPr>
        <a:xfrm>
          <a:off x="0" y="0"/>
          <a:ext cx="0" cy="0"/>
          <a:chOff x="0" y="0"/>
          <a:chExt cx="0" cy="0"/>
        </a:xfrm>
      </p:grpSpPr>
      <p:pic>
        <p:nvPicPr>
          <p:cNvPr id="5" name="Picture 4" descr="Looking up to clouds and blue sky surrounded by glass-walled buildings"/>
          <p:cNvPicPr>
            <a:picLocks noChangeAspect="1"/>
          </p:cNvPicPr>
          <p:nvPr/>
        </p:nvPicPr>
        <p:blipFill rotWithShape="1">
          <a:blip r:embed="rId2"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p:blipFill>
        <p:spPr>
          <a:xfrm>
            <a:off x="4873625" y="0"/>
            <a:ext cx="7315200" cy="6858001"/>
          </a:xfrm>
          <a:prstGeom prst="rect">
            <a:avLst/>
          </a:prstGeom>
        </p:spPr>
      </p:pic>
      <p:sp>
        <p:nvSpPr>
          <p:cNvPr id="2" name="Title 1"/>
          <p:cNvSpPr>
            <a:spLocks noGrp="1"/>
          </p:cNvSpPr>
          <p:nvPr>
            <p:ph type="ctrTitle"/>
          </p:nvPr>
        </p:nvSpPr>
        <p:spPr>
          <a:xfrm>
            <a:off x="608013" y="685801"/>
            <a:ext cx="3962400" cy="4724399"/>
          </a:xfrm>
        </p:spPr>
        <p:txBody>
          <a:bodyPr>
            <a:normAutofit/>
          </a:bodyPr>
          <a:lstStyle>
            <a:lvl1pPr>
              <a:defRPr sz="4800"/>
            </a:lvl1pPr>
          </a:lstStyle>
          <a:p>
            <a:r>
              <a:rPr lang="en-US"/>
              <a:t>Click to edit Master title style</a:t>
            </a:r>
            <a:endParaRPr/>
          </a:p>
        </p:txBody>
      </p:sp>
      <p:sp>
        <p:nvSpPr>
          <p:cNvPr id="3" name="Subtitle 2"/>
          <p:cNvSpPr>
            <a:spLocks noGrp="1"/>
          </p:cNvSpPr>
          <p:nvPr>
            <p:ph type="subTitle" idx="1"/>
          </p:nvPr>
        </p:nvSpPr>
        <p:spPr>
          <a:xfrm>
            <a:off x="608013" y="5410200"/>
            <a:ext cx="3962400" cy="762000"/>
          </a:xfrm>
        </p:spPr>
        <p:txBody>
          <a:bodyPr>
            <a:normAutofit/>
          </a:bodyPr>
          <a:lstStyle>
            <a:lvl1pPr marL="0" indent="0" algn="l">
              <a:spcBef>
                <a:spcPts val="0"/>
              </a:spcBef>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
        <p:nvSpPr>
          <p:cNvPr id="8" name="Date Placeholder 7"/>
          <p:cNvSpPr>
            <a:spLocks noGrp="1"/>
          </p:cNvSpPr>
          <p:nvPr>
            <p:ph type="dt" sz="half" idx="10"/>
          </p:nvPr>
        </p:nvSpPr>
        <p:spPr/>
        <p:txBody>
          <a:bodyPr/>
          <a:lstStyle/>
          <a:p>
            <a:fld id="{81C93FC7-9D1A-468B-98DB-D1E8D74418D9}" type="datetimeFigureOut">
              <a:rPr lang="en-US"/>
              <a:pPr/>
              <a:t>6/13/16</a:t>
            </a:fld>
            <a:endParaRPr dirty="0"/>
          </a:p>
        </p:txBody>
      </p:sp>
      <p:sp>
        <p:nvSpPr>
          <p:cNvPr id="9" name="Footer Placeholder 8"/>
          <p:cNvSpPr>
            <a:spLocks noGrp="1"/>
          </p:cNvSpPr>
          <p:nvPr>
            <p:ph type="ftr" sz="quarter" idx="11"/>
          </p:nvPr>
        </p:nvSpPr>
        <p:spPr/>
        <p:txBody>
          <a:bodyPr/>
          <a:lstStyle/>
          <a:p>
            <a:endParaRPr dirty="0"/>
          </a:p>
        </p:txBody>
      </p:sp>
      <p:sp>
        <p:nvSpPr>
          <p:cNvPr id="10" name="Slide Number Placeholder 9"/>
          <p:cNvSpPr>
            <a:spLocks noGrp="1"/>
          </p:cNvSpPr>
          <p:nvPr>
            <p:ph type="sldNum" sz="quarter" idx="12"/>
          </p:nvPr>
        </p:nvSpPr>
        <p:spPr/>
        <p:txBody>
          <a:bodyPr/>
          <a:lstStyle/>
          <a:p>
            <a:fld id="{A3F31473-23EB-4724-8B59-FE6D21D89FA4}" type="slidenum">
              <a:rPr/>
              <a:pPr/>
              <a:t>‹#›</a:t>
            </a:fld>
            <a:endParaRPr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734839559"/>
      </p:ext>
    </p:extLst>
  </p:cSld>
  <p:clrMapOvr>
    <a:overrideClrMapping bg1="lt1" tx1="dk1" bg2="lt2" tx2="dk2" accent1="accent1" accent2="accent2" accent3="accent3" accent4="accent4" accent5="accent5" accent6="accent6" hlink="hlink" folHlink="folHlink"/>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med" p14:dur="700">
        <p:fade/>
      </p:transition>
    </mc:Choice>
    <mc:Fallback>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a:defRPr/>
            </a:lvl6pPr>
            <a:lvl7pPr>
              <a:defRPr/>
            </a:lvl7pPr>
            <a:lvl8pPr>
              <a:defRPr baseline="0"/>
            </a:lvl8pPr>
            <a:lvl9pPr>
              <a:defRPr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81C93FC7-9D1A-468B-98DB-D1E8D74418D9}" type="datetimeFigureOut">
              <a:rPr lang="en-US"/>
              <a:pPr/>
              <a:t>6/13/16</a:t>
            </a:fld>
            <a:endParaRPr dirty="0"/>
          </a:p>
        </p:txBody>
      </p:sp>
      <p:sp>
        <p:nvSpPr>
          <p:cNvPr id="5" name="Footer Placeholder 4"/>
          <p:cNvSpPr>
            <a:spLocks noGrp="1"/>
          </p:cNvSpPr>
          <p:nvPr>
            <p:ph type="ftr" sz="quarter" idx="11"/>
          </p:nvPr>
        </p:nvSpPr>
        <p:spPr/>
        <p:txBody>
          <a:bodyPr/>
          <a:lstStyle/>
          <a:p>
            <a:endParaRPr dirty="0"/>
          </a:p>
        </p:txBody>
      </p:sp>
      <p:sp>
        <p:nvSpPr>
          <p:cNvPr id="6" name="Slide Number Placeholder 5"/>
          <p:cNvSpPr>
            <a:spLocks noGrp="1"/>
          </p:cNvSpPr>
          <p:nvPr>
            <p:ph type="sldNum" sz="quarter" idx="12"/>
          </p:nvPr>
        </p:nvSpPr>
        <p:spPr/>
        <p:txBody>
          <a:bodyPr/>
          <a:lstStyle/>
          <a:p>
            <a:fld id="{A3F31473-23EB-4724-8B59-FE6D21D89FA4}" type="slidenum">
              <a:rPr/>
              <a:pPr/>
              <a:t>‹#›</a:t>
            </a:fld>
            <a:endParaRPr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176294681"/>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med" p14:dur="700">
        <p:fade/>
      </p:transition>
    </mc:Choice>
    <mc:Fallback>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285412" y="685800"/>
            <a:ext cx="1295401" cy="5486400"/>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608012" y="685800"/>
            <a:ext cx="9474253" cy="5486400"/>
          </a:xfrm>
        </p:spPr>
        <p:txBody>
          <a:bodyPr vert="eaVert"/>
          <a:lstStyle>
            <a:lvl5pPr>
              <a:defRPr/>
            </a:lvl5pPr>
            <a:lvl6pPr>
              <a:defRPr/>
            </a:lvl6pPr>
            <a:lvl7pPr>
              <a:defRPr/>
            </a:lvl7pPr>
            <a:lvl8pPr>
              <a:defRPr baseline="0"/>
            </a:lvl8pPr>
            <a:lvl9pPr>
              <a:defRPr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81C93FC7-9D1A-468B-98DB-D1E8D74418D9}" type="datetimeFigureOut">
              <a:rPr lang="en-US"/>
              <a:pPr/>
              <a:t>6/13/16</a:t>
            </a:fld>
            <a:endParaRPr dirty="0"/>
          </a:p>
        </p:txBody>
      </p:sp>
      <p:sp>
        <p:nvSpPr>
          <p:cNvPr id="5" name="Footer Placeholder 4"/>
          <p:cNvSpPr>
            <a:spLocks noGrp="1"/>
          </p:cNvSpPr>
          <p:nvPr>
            <p:ph type="ftr" sz="quarter" idx="11"/>
          </p:nvPr>
        </p:nvSpPr>
        <p:spPr/>
        <p:txBody>
          <a:bodyPr/>
          <a:lstStyle/>
          <a:p>
            <a:endParaRPr dirty="0"/>
          </a:p>
        </p:txBody>
      </p:sp>
      <p:sp>
        <p:nvSpPr>
          <p:cNvPr id="6" name="Slide Number Placeholder 5"/>
          <p:cNvSpPr>
            <a:spLocks noGrp="1"/>
          </p:cNvSpPr>
          <p:nvPr>
            <p:ph type="sldNum" sz="quarter" idx="12"/>
          </p:nvPr>
        </p:nvSpPr>
        <p:spPr/>
        <p:txBody>
          <a:bodyPr/>
          <a:lstStyle/>
          <a:p>
            <a:fld id="{A3F31473-23EB-4724-8B59-FE6D21D89FA4}" type="slidenum">
              <a:rPr/>
              <a:pPr/>
              <a:t>‹#›</a:t>
            </a:fld>
            <a:endParaRPr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850052452"/>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med" p14:dur="700">
        <p:fade/>
      </p:transition>
    </mc:Choice>
    <mc:Fallback>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a:lvl7pPr>
            <a:lvl8pPr>
              <a:defRPr/>
            </a:lvl8pPr>
            <a:lvl9pPr>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81C93FC7-9D1A-468B-98DB-D1E8D74418D9}" type="datetimeFigureOut">
              <a:rPr lang="en-US"/>
              <a:pPr/>
              <a:t>6/13/16</a:t>
            </a:fld>
            <a:endParaRPr dirty="0"/>
          </a:p>
        </p:txBody>
      </p:sp>
      <p:sp>
        <p:nvSpPr>
          <p:cNvPr id="5" name="Footer Placeholder 4"/>
          <p:cNvSpPr>
            <a:spLocks noGrp="1"/>
          </p:cNvSpPr>
          <p:nvPr>
            <p:ph type="ftr" sz="quarter" idx="11"/>
          </p:nvPr>
        </p:nvSpPr>
        <p:spPr/>
        <p:txBody>
          <a:bodyPr/>
          <a:lstStyle/>
          <a:p>
            <a:endParaRPr dirty="0"/>
          </a:p>
        </p:txBody>
      </p:sp>
      <p:sp>
        <p:nvSpPr>
          <p:cNvPr id="6" name="Slide Number Placeholder 5"/>
          <p:cNvSpPr>
            <a:spLocks noGrp="1"/>
          </p:cNvSpPr>
          <p:nvPr>
            <p:ph type="sldNum" sz="quarter" idx="12"/>
          </p:nvPr>
        </p:nvSpPr>
        <p:spPr/>
        <p:txBody>
          <a:bodyPr/>
          <a:lstStyle/>
          <a:p>
            <a:fld id="{A3F31473-23EB-4724-8B59-FE6D21D89FA4}" type="slidenum">
              <a:rPr/>
              <a:pPr/>
              <a:t>‹#›</a:t>
            </a:fld>
            <a:endParaRPr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137862588"/>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med" p14:dur="700">
        <p:fade/>
      </p:transition>
    </mc:Choice>
    <mc:Fallback>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8013" y="2590800"/>
            <a:ext cx="8229599" cy="2819400"/>
          </a:xfrm>
        </p:spPr>
        <p:txBody>
          <a:bodyPr anchor="b">
            <a:normAutofit/>
          </a:bodyPr>
          <a:lstStyle>
            <a:lvl1pPr algn="l">
              <a:defRPr sz="4800" b="0" cap="none" baseline="0"/>
            </a:lvl1pPr>
          </a:lstStyle>
          <a:p>
            <a:r>
              <a:rPr lang="en-US"/>
              <a:t>Click to edit Master title style</a:t>
            </a:r>
            <a:endParaRPr/>
          </a:p>
        </p:txBody>
      </p:sp>
      <p:sp>
        <p:nvSpPr>
          <p:cNvPr id="3" name="Text Placeholder 2"/>
          <p:cNvSpPr>
            <a:spLocks noGrp="1"/>
          </p:cNvSpPr>
          <p:nvPr>
            <p:ph type="body" idx="1"/>
          </p:nvPr>
        </p:nvSpPr>
        <p:spPr>
          <a:xfrm>
            <a:off x="606425" y="5410200"/>
            <a:ext cx="8231187" cy="762000"/>
          </a:xfrm>
        </p:spPr>
        <p:txBody>
          <a:bodyPr anchor="t">
            <a:norm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7" name="Date Placeholder 6"/>
          <p:cNvSpPr>
            <a:spLocks noGrp="1"/>
          </p:cNvSpPr>
          <p:nvPr>
            <p:ph type="dt" sz="half" idx="10"/>
          </p:nvPr>
        </p:nvSpPr>
        <p:spPr/>
        <p:txBody>
          <a:bodyPr/>
          <a:lstStyle/>
          <a:p>
            <a:fld id="{81C93FC7-9D1A-468B-98DB-D1E8D74418D9}" type="datetimeFigureOut">
              <a:rPr lang="en-US"/>
              <a:pPr/>
              <a:t>6/13/16</a:t>
            </a:fld>
            <a:endParaRPr dirty="0"/>
          </a:p>
        </p:txBody>
      </p:sp>
      <p:sp>
        <p:nvSpPr>
          <p:cNvPr id="8" name="Footer Placeholder 7"/>
          <p:cNvSpPr>
            <a:spLocks noGrp="1"/>
          </p:cNvSpPr>
          <p:nvPr>
            <p:ph type="ftr" sz="quarter" idx="11"/>
          </p:nvPr>
        </p:nvSpPr>
        <p:spPr/>
        <p:txBody>
          <a:bodyPr/>
          <a:lstStyle/>
          <a:p>
            <a:endParaRPr dirty="0"/>
          </a:p>
        </p:txBody>
      </p:sp>
      <p:sp>
        <p:nvSpPr>
          <p:cNvPr id="9" name="Slide Number Placeholder 8"/>
          <p:cNvSpPr>
            <a:spLocks noGrp="1"/>
          </p:cNvSpPr>
          <p:nvPr>
            <p:ph type="sldNum" sz="quarter" idx="12"/>
          </p:nvPr>
        </p:nvSpPr>
        <p:spPr/>
        <p:txBody>
          <a:bodyPr/>
          <a:lstStyle/>
          <a:p>
            <a:fld id="{A3F31473-23EB-4724-8B59-FE6D21D89FA4}" type="slidenum">
              <a:rPr/>
              <a:pPr/>
              <a:t>‹#›</a:t>
            </a:fld>
            <a:endParaRPr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22511355"/>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med" p14:dur="700">
        <p:fade/>
      </p:transition>
    </mc:Choice>
    <mc:Fallback>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293813" y="685800"/>
            <a:ext cx="5029200"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551614" y="685800"/>
            <a:ext cx="5029199"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81C93FC7-9D1A-468B-98DB-D1E8D74418D9}" type="datetimeFigureOut">
              <a:rPr lang="en-US"/>
              <a:pPr/>
              <a:t>6/13/16</a:t>
            </a:fld>
            <a:endParaRPr dirty="0"/>
          </a:p>
        </p:txBody>
      </p:sp>
      <p:sp>
        <p:nvSpPr>
          <p:cNvPr id="6" name="Footer Placeholder 5"/>
          <p:cNvSpPr>
            <a:spLocks noGrp="1"/>
          </p:cNvSpPr>
          <p:nvPr>
            <p:ph type="ftr" sz="quarter" idx="11"/>
          </p:nvPr>
        </p:nvSpPr>
        <p:spPr/>
        <p:txBody>
          <a:bodyPr/>
          <a:lstStyle/>
          <a:p>
            <a:endParaRPr dirty="0"/>
          </a:p>
        </p:txBody>
      </p:sp>
      <p:sp>
        <p:nvSpPr>
          <p:cNvPr id="7" name="Slide Number Placeholder 6"/>
          <p:cNvSpPr>
            <a:spLocks noGrp="1"/>
          </p:cNvSpPr>
          <p:nvPr>
            <p:ph type="sldNum" sz="quarter" idx="12"/>
          </p:nvPr>
        </p:nvSpPr>
        <p:spPr/>
        <p:txBody>
          <a:bodyPr/>
          <a:lstStyle/>
          <a:p>
            <a:fld id="{A3F31473-23EB-4724-8B59-FE6D21D89FA4}" type="slidenum">
              <a:rPr/>
              <a:pPr/>
              <a:t>‹#›</a:t>
            </a:fld>
            <a:endParaRPr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897013534"/>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med" p14:dur="700">
        <p:fade/>
      </p:transition>
    </mc:Choice>
    <mc:Fallback>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1293664" y="685800"/>
            <a:ext cx="5029200" cy="990600"/>
          </a:xfrm>
        </p:spPr>
        <p:txBody>
          <a:bodyPr anchor="ctr">
            <a:normAutofit/>
          </a:bodyPr>
          <a:lstStyle>
            <a:lvl1pPr marL="0" indent="0">
              <a:spcBef>
                <a:spcPts val="0"/>
              </a:spcBef>
              <a:buNone/>
              <a:defRPr sz="3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93664" y="1676400"/>
            <a:ext cx="502920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551613" y="685800"/>
            <a:ext cx="5029200" cy="990600"/>
          </a:xfrm>
        </p:spPr>
        <p:txBody>
          <a:bodyPr anchor="ctr">
            <a:normAutofit/>
          </a:bodyPr>
          <a:lstStyle>
            <a:lvl1pPr marL="0" indent="0">
              <a:spcBef>
                <a:spcPts val="0"/>
              </a:spcBef>
              <a:buNone/>
              <a:defRPr sz="3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550025" y="1676400"/>
            <a:ext cx="502920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fld id="{81C93FC7-9D1A-468B-98DB-D1E8D74418D9}" type="datetimeFigureOut">
              <a:rPr lang="en-US"/>
              <a:pPr/>
              <a:t>6/13/16</a:t>
            </a:fld>
            <a:endParaRPr dirty="0"/>
          </a:p>
        </p:txBody>
      </p:sp>
      <p:sp>
        <p:nvSpPr>
          <p:cNvPr id="8" name="Footer Placeholder 7"/>
          <p:cNvSpPr>
            <a:spLocks noGrp="1"/>
          </p:cNvSpPr>
          <p:nvPr>
            <p:ph type="ftr" sz="quarter" idx="11"/>
          </p:nvPr>
        </p:nvSpPr>
        <p:spPr/>
        <p:txBody>
          <a:bodyPr/>
          <a:lstStyle/>
          <a:p>
            <a:endParaRPr dirty="0"/>
          </a:p>
        </p:txBody>
      </p:sp>
      <p:sp>
        <p:nvSpPr>
          <p:cNvPr id="9" name="Slide Number Placeholder 8"/>
          <p:cNvSpPr>
            <a:spLocks noGrp="1"/>
          </p:cNvSpPr>
          <p:nvPr>
            <p:ph type="sldNum" sz="quarter" idx="12"/>
          </p:nvPr>
        </p:nvSpPr>
        <p:spPr/>
        <p:txBody>
          <a:bodyPr/>
          <a:lstStyle/>
          <a:p>
            <a:fld id="{A3F31473-23EB-4724-8B59-FE6D21D89FA4}" type="slidenum">
              <a:rPr/>
              <a:pPr/>
              <a:t>‹#›</a:t>
            </a:fld>
            <a:endParaRPr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513096802"/>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med" p14:dur="700">
        <p:fade/>
      </p:transition>
    </mc:Choice>
    <mc:Fallback>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fld id="{81C93FC7-9D1A-468B-98DB-D1E8D74418D9}" type="datetimeFigureOut">
              <a:rPr lang="en-US"/>
              <a:pPr/>
              <a:t>6/13/16</a:t>
            </a:fld>
            <a:endParaRPr dirty="0"/>
          </a:p>
        </p:txBody>
      </p:sp>
      <p:sp>
        <p:nvSpPr>
          <p:cNvPr id="4" name="Footer Placeholder 3"/>
          <p:cNvSpPr>
            <a:spLocks noGrp="1"/>
          </p:cNvSpPr>
          <p:nvPr>
            <p:ph type="ftr" sz="quarter" idx="11"/>
          </p:nvPr>
        </p:nvSpPr>
        <p:spPr/>
        <p:txBody>
          <a:bodyPr/>
          <a:lstStyle/>
          <a:p>
            <a:endParaRPr dirty="0"/>
          </a:p>
        </p:txBody>
      </p:sp>
      <p:sp>
        <p:nvSpPr>
          <p:cNvPr id="5" name="Slide Number Placeholder 4"/>
          <p:cNvSpPr>
            <a:spLocks noGrp="1"/>
          </p:cNvSpPr>
          <p:nvPr>
            <p:ph type="sldNum" sz="quarter" idx="12"/>
          </p:nvPr>
        </p:nvSpPr>
        <p:spPr/>
        <p:txBody>
          <a:bodyPr/>
          <a:lstStyle/>
          <a:p>
            <a:fld id="{A3F31473-23EB-4724-8B59-FE6D21D89FA4}" type="slidenum">
              <a:rPr/>
              <a:pPr/>
              <a:t>‹#›</a:t>
            </a:fld>
            <a:endParaRPr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134428155"/>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med" p14:dur="700">
        <p:fade/>
      </p:transition>
    </mc:Choice>
    <mc:Fallback>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1C93FC7-9D1A-468B-98DB-D1E8D74418D9}" type="datetimeFigureOut">
              <a:rPr lang="en-US"/>
              <a:pPr/>
              <a:t>6/13/16</a:t>
            </a:fld>
            <a:endParaRPr dirty="0"/>
          </a:p>
        </p:txBody>
      </p:sp>
      <p:sp>
        <p:nvSpPr>
          <p:cNvPr id="3" name="Footer Placeholder 2"/>
          <p:cNvSpPr>
            <a:spLocks noGrp="1"/>
          </p:cNvSpPr>
          <p:nvPr>
            <p:ph type="ftr" sz="quarter" idx="11"/>
          </p:nvPr>
        </p:nvSpPr>
        <p:spPr/>
        <p:txBody>
          <a:bodyPr/>
          <a:lstStyle/>
          <a:p>
            <a:endParaRPr dirty="0"/>
          </a:p>
        </p:txBody>
      </p:sp>
      <p:sp>
        <p:nvSpPr>
          <p:cNvPr id="4" name="Slide Number Placeholder 3"/>
          <p:cNvSpPr>
            <a:spLocks noGrp="1"/>
          </p:cNvSpPr>
          <p:nvPr>
            <p:ph type="sldNum" sz="quarter" idx="12"/>
          </p:nvPr>
        </p:nvSpPr>
        <p:spPr/>
        <p:txBody>
          <a:bodyPr/>
          <a:lstStyle/>
          <a:p>
            <a:fld id="{A3F31473-23EB-4724-8B59-FE6D21D89FA4}" type="slidenum">
              <a:rPr/>
              <a:pPr/>
              <a:t>‹#›</a:t>
            </a:fld>
            <a:endParaRPr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910311899"/>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med" p14:dur="700">
        <p:fade/>
      </p:transition>
    </mc:Choice>
    <mc:Fallback>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8014" y="685800"/>
            <a:ext cx="3962400" cy="4724400"/>
          </a:xfrm>
        </p:spPr>
        <p:txBody>
          <a:bodyPr anchor="b">
            <a:noAutofit/>
          </a:bodyPr>
          <a:lstStyle>
            <a:lvl1pPr algn="l">
              <a:defRPr sz="3600" b="0"/>
            </a:lvl1pPr>
          </a:lstStyle>
          <a:p>
            <a:r>
              <a:rPr lang="en-US"/>
              <a:t>Click to edit Master title style</a:t>
            </a:r>
            <a:endParaRPr/>
          </a:p>
        </p:txBody>
      </p:sp>
      <p:sp>
        <p:nvSpPr>
          <p:cNvPr id="3" name="Content Placeholder 2"/>
          <p:cNvSpPr>
            <a:spLocks noGrp="1"/>
          </p:cNvSpPr>
          <p:nvPr>
            <p:ph idx="1"/>
          </p:nvPr>
        </p:nvSpPr>
        <p:spPr>
          <a:xfrm>
            <a:off x="4875212" y="685800"/>
            <a:ext cx="6704171" cy="5486400"/>
          </a:xfrm>
        </p:spPr>
        <p:txBody>
          <a:bodyPr>
            <a:normAutofit/>
          </a:bodyPr>
          <a:lstStyle>
            <a:lvl1pPr>
              <a:defRPr sz="2800"/>
            </a:lvl1pPr>
            <a:lvl2pPr>
              <a:defRPr sz="2400"/>
            </a:lvl2pPr>
            <a:lvl3pPr>
              <a:defRPr sz="2000"/>
            </a:lvl3pPr>
            <a:lvl4pPr>
              <a:defRPr sz="1800"/>
            </a:lvl4pPr>
            <a:lvl5pPr>
              <a:defRPr sz="1800"/>
            </a:lvl5pPr>
            <a:lvl6pPr>
              <a:defRPr sz="1800" baseline="0"/>
            </a:lvl6pPr>
            <a:lvl7pPr>
              <a:defRPr sz="1800" baseline="0"/>
            </a:lvl7pPr>
            <a:lvl8pPr>
              <a:defRPr sz="1800" baseline="0"/>
            </a:lvl8pPr>
            <a:lvl9pPr>
              <a:defRPr sz="1800"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608013" y="5410200"/>
            <a:ext cx="3962400" cy="762000"/>
          </a:xfrm>
        </p:spPr>
        <p:txBody>
          <a:bodyPr>
            <a:normAutofit/>
          </a:bodyPr>
          <a:lstStyle>
            <a:lvl1pPr marL="0" indent="0">
              <a:spcBef>
                <a:spcPts val="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81C93FC7-9D1A-468B-98DB-D1E8D74418D9}" type="datetimeFigureOut">
              <a:rPr lang="en-US"/>
              <a:pPr/>
              <a:t>6/13/16</a:t>
            </a:fld>
            <a:endParaRPr dirty="0"/>
          </a:p>
        </p:txBody>
      </p:sp>
      <p:sp>
        <p:nvSpPr>
          <p:cNvPr id="6" name="Footer Placeholder 5"/>
          <p:cNvSpPr>
            <a:spLocks noGrp="1"/>
          </p:cNvSpPr>
          <p:nvPr>
            <p:ph type="ftr" sz="quarter" idx="11"/>
          </p:nvPr>
        </p:nvSpPr>
        <p:spPr/>
        <p:txBody>
          <a:bodyPr/>
          <a:lstStyle/>
          <a:p>
            <a:endParaRPr dirty="0"/>
          </a:p>
        </p:txBody>
      </p:sp>
      <p:sp>
        <p:nvSpPr>
          <p:cNvPr id="7" name="Slide Number Placeholder 6"/>
          <p:cNvSpPr>
            <a:spLocks noGrp="1"/>
          </p:cNvSpPr>
          <p:nvPr>
            <p:ph type="sldNum" sz="quarter" idx="12"/>
          </p:nvPr>
        </p:nvSpPr>
        <p:spPr/>
        <p:txBody>
          <a:bodyPr/>
          <a:lstStyle/>
          <a:p>
            <a:fld id="{A3F31473-23EB-4724-8B59-FE6D21D89FA4}" type="slidenum">
              <a:rPr/>
              <a:pPr/>
              <a:t>‹#›</a:t>
            </a:fld>
            <a:endParaRPr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234726258"/>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med" p14:dur="700">
        <p:fade/>
      </p:transition>
    </mc:Choice>
    <mc:Fallback>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8014" y="685800"/>
            <a:ext cx="3962400" cy="4724400"/>
          </a:xfrm>
        </p:spPr>
        <p:txBody>
          <a:bodyPr anchor="b">
            <a:normAutofit/>
          </a:bodyPr>
          <a:lstStyle>
            <a:lvl1pPr algn="l">
              <a:defRPr sz="3600" b="0"/>
            </a:lvl1pPr>
          </a:lstStyle>
          <a:p>
            <a:r>
              <a:rPr lang="en-US"/>
              <a:t>Click to edit Master title style</a:t>
            </a:r>
            <a:endParaRPr/>
          </a:p>
        </p:txBody>
      </p:sp>
      <p:sp>
        <p:nvSpPr>
          <p:cNvPr id="3" name="Picture Placeholder 2"/>
          <p:cNvSpPr>
            <a:spLocks noGrp="1"/>
          </p:cNvSpPr>
          <p:nvPr>
            <p:ph type="pic" idx="1"/>
          </p:nvPr>
        </p:nvSpPr>
        <p:spPr>
          <a:xfrm>
            <a:off x="4875213" y="685800"/>
            <a:ext cx="6705600" cy="5486400"/>
          </a:xfrm>
          <a:ln w="63500">
            <a:solidFill>
              <a:schemeClr val="bg1"/>
            </a:solidFill>
            <a:miter lim="800000"/>
          </a:ln>
        </p:spPr>
        <p:txBody>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endParaRPr dirty="0"/>
          </a:p>
        </p:txBody>
      </p:sp>
      <p:sp>
        <p:nvSpPr>
          <p:cNvPr id="4" name="Text Placeholder 3"/>
          <p:cNvSpPr>
            <a:spLocks noGrp="1"/>
          </p:cNvSpPr>
          <p:nvPr>
            <p:ph type="body" sz="half" idx="2"/>
          </p:nvPr>
        </p:nvSpPr>
        <p:spPr>
          <a:xfrm>
            <a:off x="608013" y="5410200"/>
            <a:ext cx="3962400" cy="762000"/>
          </a:xfrm>
        </p:spPr>
        <p:txBody>
          <a:bodyPr>
            <a:normAutofit/>
          </a:bodyPr>
          <a:lstStyle>
            <a:lvl1pPr marL="0" indent="0">
              <a:spcBef>
                <a:spcPts val="0"/>
              </a:spcBef>
              <a:buNone/>
              <a:defRPr sz="20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81C93FC7-9D1A-468B-98DB-D1E8D74418D9}" type="datetimeFigureOut">
              <a:rPr lang="en-US"/>
              <a:pPr/>
              <a:t>6/13/16</a:t>
            </a:fld>
            <a:endParaRPr dirty="0"/>
          </a:p>
        </p:txBody>
      </p:sp>
      <p:sp>
        <p:nvSpPr>
          <p:cNvPr id="6" name="Footer Placeholder 5"/>
          <p:cNvSpPr>
            <a:spLocks noGrp="1"/>
          </p:cNvSpPr>
          <p:nvPr>
            <p:ph type="ftr" sz="quarter" idx="11"/>
          </p:nvPr>
        </p:nvSpPr>
        <p:spPr/>
        <p:txBody>
          <a:bodyPr/>
          <a:lstStyle/>
          <a:p>
            <a:endParaRPr dirty="0"/>
          </a:p>
        </p:txBody>
      </p:sp>
      <p:sp>
        <p:nvSpPr>
          <p:cNvPr id="7" name="Slide Number Placeholder 6"/>
          <p:cNvSpPr>
            <a:spLocks noGrp="1"/>
          </p:cNvSpPr>
          <p:nvPr>
            <p:ph type="sldNum" sz="quarter" idx="12"/>
          </p:nvPr>
        </p:nvSpPr>
        <p:spPr/>
        <p:txBody>
          <a:bodyPr/>
          <a:lstStyle/>
          <a:p>
            <a:fld id="{A3F31473-23EB-4724-8B59-FE6D21D89FA4}" type="slidenum">
              <a:rPr/>
              <a:pPr/>
              <a:t>‹#›</a:t>
            </a:fld>
            <a:endParaRPr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352041433"/>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med" p14:dur="700">
        <p:fade/>
      </p:transition>
    </mc:Choice>
    <mc:Fallback>
      <p:transition spd="med">
        <p:fade/>
      </p:transition>
    </mc:Fallback>
  </mc:AlternateContent>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441" y="5105400"/>
            <a:ext cx="10971372" cy="1066800"/>
          </a:xfrm>
          <a:prstGeom prst="rect">
            <a:avLst/>
          </a:prstGeom>
        </p:spPr>
        <p:txBody>
          <a:bodyPr vert="horz" lIns="91440" tIns="45720" rIns="9144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293813" y="685800"/>
            <a:ext cx="10287000" cy="4190999"/>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2"/>
          </p:nvPr>
        </p:nvSpPr>
        <p:spPr>
          <a:xfrm>
            <a:off x="609441" y="6356351"/>
            <a:ext cx="2844059" cy="365125"/>
          </a:xfrm>
          <a:prstGeom prst="rect">
            <a:avLst/>
          </a:prstGeom>
        </p:spPr>
        <p:txBody>
          <a:bodyPr vert="horz" lIns="91440" tIns="45720" rIns="91440" bIns="45720" rtlCol="0" anchor="ctr"/>
          <a:lstStyle>
            <a:lvl1pPr algn="l">
              <a:defRPr sz="1200">
                <a:solidFill>
                  <a:srgbClr val="8C8C8C"/>
                </a:solidFill>
              </a:defRPr>
            </a:lvl1pPr>
          </a:lstStyle>
          <a:p>
            <a:fld id="{81C93FC7-9D1A-468B-98DB-D1E8D74418D9}" type="datetimeFigureOut">
              <a:rPr lang="en-US"/>
              <a:pPr/>
              <a:t>6/13/16</a:t>
            </a:fld>
            <a:endParaRPr dirty="0"/>
          </a:p>
        </p:txBody>
      </p:sp>
      <p:sp>
        <p:nvSpPr>
          <p:cNvPr id="5" name="Footer Placeholder 4"/>
          <p:cNvSpPr>
            <a:spLocks noGrp="1"/>
          </p:cNvSpPr>
          <p:nvPr>
            <p:ph type="ftr" sz="quarter" idx="3"/>
          </p:nvPr>
        </p:nvSpPr>
        <p:spPr>
          <a:xfrm>
            <a:off x="4164515" y="6356351"/>
            <a:ext cx="3859795" cy="365125"/>
          </a:xfrm>
          <a:prstGeom prst="rect">
            <a:avLst/>
          </a:prstGeom>
        </p:spPr>
        <p:txBody>
          <a:bodyPr vert="horz" lIns="91440" tIns="45720" rIns="91440" bIns="45720" rtlCol="0" anchor="ctr"/>
          <a:lstStyle>
            <a:lvl1pPr algn="ctr">
              <a:defRPr sz="1200">
                <a:solidFill>
                  <a:srgbClr val="8C8C8C"/>
                </a:solidFill>
              </a:defRPr>
            </a:lvl1pPr>
          </a:lstStyle>
          <a:p>
            <a:endParaRPr dirty="0"/>
          </a:p>
        </p:txBody>
      </p:sp>
      <p:sp>
        <p:nvSpPr>
          <p:cNvPr id="6" name="Slide Number Placeholder 5"/>
          <p:cNvSpPr>
            <a:spLocks noGrp="1"/>
          </p:cNvSpPr>
          <p:nvPr>
            <p:ph type="sldNum" sz="quarter" idx="4"/>
          </p:nvPr>
        </p:nvSpPr>
        <p:spPr>
          <a:xfrm>
            <a:off x="8735325" y="6356351"/>
            <a:ext cx="2844059" cy="365125"/>
          </a:xfrm>
          <a:prstGeom prst="rect">
            <a:avLst/>
          </a:prstGeom>
        </p:spPr>
        <p:txBody>
          <a:bodyPr vert="horz" lIns="91440" tIns="45720" rIns="91440" bIns="45720" rtlCol="0" anchor="ctr"/>
          <a:lstStyle>
            <a:lvl1pPr algn="r">
              <a:defRPr sz="1200">
                <a:solidFill>
                  <a:srgbClr val="8C8C8C"/>
                </a:solidFill>
              </a:defRPr>
            </a:lvl1pPr>
          </a:lstStyle>
          <a:p>
            <a:fld id="{A3F31473-23EB-4724-8B59-FE6D21D89FA4}" type="slidenum">
              <a:rPr/>
              <a:pPr/>
              <a:t>‹#›</a:t>
            </a:fld>
            <a:endParaRPr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449289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med" p14:dur="700">
        <p:fade/>
      </p:transition>
    </mc:Choice>
    <mc:Fallback>
      <p:transition spd="med">
        <p:fade/>
      </p:transition>
    </mc:Fallback>
  </mc:AlternateContent>
  <p:txStyles>
    <p:titleStyle>
      <a:lvl1pPr algn="l" defTabSz="914400" rtl="0" eaLnBrk="1" latinLnBrk="0" hangingPunct="1">
        <a:lnSpc>
          <a:spcPct val="80000"/>
        </a:lnSpc>
        <a:spcBef>
          <a:spcPct val="0"/>
        </a:spcBef>
        <a:buNone/>
        <a:defRPr sz="3600" kern="120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800"/>
        </a:spcBef>
        <a:buClr>
          <a:schemeClr val="tx1"/>
        </a:buClr>
        <a:buSzPct val="80000"/>
        <a:buFont typeface="Arial" pitchFamily="34" charset="0"/>
        <a:buChar char="•"/>
        <a:defRPr sz="2800" kern="1200">
          <a:solidFill>
            <a:schemeClr val="tx1"/>
          </a:solidFill>
          <a:latin typeface="+mn-lt"/>
          <a:ea typeface="+mn-ea"/>
          <a:cs typeface="+mn-cs"/>
        </a:defRPr>
      </a:lvl1pPr>
      <a:lvl2pPr marL="615950" indent="-285750" algn="l" defTabSz="914400" rtl="0" eaLnBrk="1" latinLnBrk="0" hangingPunct="1">
        <a:lnSpc>
          <a:spcPct val="90000"/>
        </a:lnSpc>
        <a:spcBef>
          <a:spcPts val="600"/>
        </a:spcBef>
        <a:buSzPct val="80000"/>
        <a:buFont typeface="Corbel" pitchFamily="34" charset="0"/>
        <a:buChar char="–"/>
        <a:defRPr sz="2400" kern="1200">
          <a:solidFill>
            <a:schemeClr val="tx1"/>
          </a:solidFill>
          <a:latin typeface="+mn-lt"/>
          <a:ea typeface="+mn-ea"/>
          <a:cs typeface="+mn-cs"/>
        </a:defRPr>
      </a:lvl2pPr>
      <a:lvl3pPr marL="996696" indent="-228600" algn="l" defTabSz="914400" rtl="0" eaLnBrk="1" latinLnBrk="0" hangingPunct="1">
        <a:lnSpc>
          <a:spcPct val="90000"/>
        </a:lnSpc>
        <a:spcBef>
          <a:spcPts val="600"/>
        </a:spcBef>
        <a:buClr>
          <a:schemeClr val="tx1"/>
        </a:buClr>
        <a:buSzPct val="80000"/>
        <a:buFont typeface="Arial" pitchFamily="34" charset="0"/>
        <a:buChar char="•"/>
        <a:defRPr sz="2000" kern="1200">
          <a:solidFill>
            <a:schemeClr val="tx1"/>
          </a:solidFill>
          <a:latin typeface="+mn-lt"/>
          <a:ea typeface="+mn-ea"/>
          <a:cs typeface="+mn-cs"/>
        </a:defRPr>
      </a:lvl3pPr>
      <a:lvl4pPr marL="1380744" indent="-283464" algn="l" defTabSz="914400" rtl="0" eaLnBrk="1" latinLnBrk="0" hangingPunct="1">
        <a:lnSpc>
          <a:spcPct val="90000"/>
        </a:lnSpc>
        <a:spcBef>
          <a:spcPts val="600"/>
        </a:spcBef>
        <a:buFont typeface="Corbel" pitchFamily="34" charset="0"/>
        <a:buChar char="–"/>
        <a:defRPr sz="1800" kern="1200">
          <a:solidFill>
            <a:schemeClr val="tx1"/>
          </a:solidFill>
          <a:latin typeface="+mn-lt"/>
          <a:ea typeface="+mn-ea"/>
          <a:cs typeface="+mn-cs"/>
        </a:defRPr>
      </a:lvl4pPr>
      <a:lvl5pPr marL="1764792" indent="-228600" algn="l" defTabSz="914400" rtl="0" eaLnBrk="1" latinLnBrk="0" hangingPunct="1">
        <a:lnSpc>
          <a:spcPct val="90000"/>
        </a:lnSpc>
        <a:spcBef>
          <a:spcPts val="600"/>
        </a:spcBef>
        <a:buClr>
          <a:schemeClr val="tx1"/>
        </a:buClr>
        <a:buSzPct val="80000"/>
        <a:buFont typeface="Arial" pitchFamily="34" charset="0"/>
        <a:buChar char="•"/>
        <a:defRPr sz="1800" kern="1200">
          <a:solidFill>
            <a:schemeClr val="tx1"/>
          </a:solidFill>
          <a:latin typeface="+mn-lt"/>
          <a:ea typeface="+mn-ea"/>
          <a:cs typeface="+mn-cs"/>
        </a:defRPr>
      </a:lvl5pPr>
      <a:lvl6pPr marL="2148840" indent="-283464" algn="l" defTabSz="914400" rtl="0" eaLnBrk="1" latinLnBrk="0" hangingPunct="1">
        <a:lnSpc>
          <a:spcPct val="90000"/>
        </a:lnSpc>
        <a:spcBef>
          <a:spcPts val="600"/>
        </a:spcBef>
        <a:buFont typeface="Corbel" pitchFamily="34" charset="0"/>
        <a:buChar char="–"/>
        <a:defRPr sz="1800" kern="1200" baseline="0">
          <a:solidFill>
            <a:schemeClr val="tx1"/>
          </a:solidFill>
          <a:latin typeface="+mn-lt"/>
          <a:ea typeface="+mn-ea"/>
          <a:cs typeface="+mn-cs"/>
        </a:defRPr>
      </a:lvl6pPr>
      <a:lvl7pPr marL="2532888" indent="-228600" algn="l" defTabSz="914400" rtl="0" eaLnBrk="1" latinLnBrk="0" hangingPunct="1">
        <a:lnSpc>
          <a:spcPct val="90000"/>
        </a:lnSpc>
        <a:spcBef>
          <a:spcPts val="600"/>
        </a:spcBef>
        <a:buSzPct val="80000"/>
        <a:buFont typeface="Arial" pitchFamily="34" charset="0"/>
        <a:buChar char="•"/>
        <a:defRPr sz="1800" kern="1200" baseline="0">
          <a:solidFill>
            <a:schemeClr val="tx1"/>
          </a:solidFill>
          <a:latin typeface="+mn-lt"/>
          <a:ea typeface="+mn-ea"/>
          <a:cs typeface="+mn-cs"/>
        </a:defRPr>
      </a:lvl7pPr>
      <a:lvl8pPr marL="2916936" indent="-283464" algn="l" defTabSz="914400" rtl="0" eaLnBrk="1" latinLnBrk="0" hangingPunct="1">
        <a:lnSpc>
          <a:spcPct val="90000"/>
        </a:lnSpc>
        <a:spcBef>
          <a:spcPts val="600"/>
        </a:spcBef>
        <a:buFont typeface="Corbel" pitchFamily="34" charset="0"/>
        <a:buChar char="–"/>
        <a:defRPr sz="1800" kern="1200" baseline="0">
          <a:solidFill>
            <a:schemeClr val="tx1"/>
          </a:solidFill>
          <a:latin typeface="+mn-lt"/>
          <a:ea typeface="+mn-ea"/>
          <a:cs typeface="+mn-cs"/>
        </a:defRPr>
      </a:lvl8pPr>
      <a:lvl9pPr marL="3300984" indent="-228600" algn="l" defTabSz="914400" rtl="0" eaLnBrk="1" latinLnBrk="0" hangingPunct="1">
        <a:lnSpc>
          <a:spcPct val="90000"/>
        </a:lnSpc>
        <a:spcBef>
          <a:spcPts val="600"/>
        </a:spcBef>
        <a:buSzPct val="80000"/>
        <a:buFont typeface="Arial" pitchFamily="34" charset="0"/>
        <a:buChar char="•"/>
        <a:defRPr sz="18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xmlns:p="http://schemas.openxmlformats.org/presentationml/2006/main" xmlns:r="http://schemas.openxmlformats.org/officeDocument/2006/relationships" xmlns:a="http://schemas.openxmlformats.org/drawingml/2006/main" xmlns="">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6.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8.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9.gi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0.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1.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2.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4.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5.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EVC Data Packet </a:t>
            </a:r>
          </a:p>
        </p:txBody>
      </p:sp>
      <p:sp>
        <p:nvSpPr>
          <p:cNvPr id="3" name="Subtitle 2"/>
          <p:cNvSpPr>
            <a:spLocks noGrp="1"/>
          </p:cNvSpPr>
          <p:nvPr>
            <p:ph type="subTitle" idx="1"/>
          </p:nvPr>
        </p:nvSpPr>
        <p:spPr/>
        <p:txBody>
          <a:bodyPr/>
          <a:lstStyle/>
          <a:p>
            <a:r>
              <a:rPr lang="en-US" dirty="0"/>
              <a:t>With Institutional and Program Level Data </a:t>
            </a:r>
          </a:p>
        </p:txBody>
      </p:sp>
      <p:pic>
        <p:nvPicPr>
          <p:cNvPr id="4" name="Picture 3" descr="Macintosh HD:Users:alex:Dropbox:Megan.Crossfield@evc.edu:Logos:FINAL TO BE USED:EVC SS:evc_logo_student-success-center.jpg"/>
          <p:cNvPicPr/>
          <p:nvPr/>
        </p:nvPicPr>
        <p:blipFill>
          <a:blip r:embed="rId2">
            <a:extLst>
              <a:ext uri="{28A0092B-C50C-407E-A947-70E740481C1C}">
                <a14:useLocalDpi xmlns:p="http://schemas.openxmlformats.org/presentationml/2006/main" xmlns:mo="http://schemas.microsoft.com/office/mac/office/2008/main" xmlns:ve="http://schemas.openxmlformats.org/markup-compatibility/2006" xmlns:mv="urn:schemas-microsoft-com:mac:vml" xmlns:a14="http://schemas.microsoft.com/office/drawing/2010/main" xmlns:pic="http://schemas.openxmlformats.org/drawingml/2006/picture" xmlns:a="http://schemas.openxmlformats.org/drawingml/2006/main" xmlns:wps="http://schemas.microsoft.com/office/word/2010/wordprocessingShape" xmlns:wne="http://schemas.microsoft.com/office/word/2006/wordml" xmlns:wpi="http://schemas.microsoft.com/office/word/2010/wordprocessingInk" xmlns:wpg="http://schemas.microsoft.com/office/word/2010/wordprocessingGroup" xmlns:w15="http://schemas.microsoft.com/office/word/2012/wordml"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r="http://schemas.openxmlformats.org/officeDocument/2006/relationships" xmlns:o="urn:schemas-microsoft-com:office:office" xmlns:mc="http://schemas.openxmlformats.org/markup-compatibility/2006" xmlns:wpc="http://schemas.microsoft.com/office/word/2010/wordprocessingCanvas" xmlns="" xmlns:lc="http://schemas.openxmlformats.org/drawingml/2006/lockedCanvas" val="0"/>
              </a:ext>
            </a:extLst>
          </a:blip>
          <a:srcRect/>
          <a:stretch>
            <a:fillRect/>
          </a:stretch>
        </p:blipFill>
        <p:spPr bwMode="auto">
          <a:xfrm>
            <a:off x="455612" y="1676400"/>
            <a:ext cx="3611810" cy="1217257"/>
          </a:xfrm>
          <a:prstGeom prst="rect">
            <a:avLst/>
          </a:prstGeom>
          <a:noFill/>
          <a:ln>
            <a:noFill/>
          </a:ln>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003245689"/>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med" p14:dur="700">
        <p:fade/>
      </p:transition>
    </mc:Choice>
    <mc:Fallback>
      <p:transition spd="med">
        <p:fade/>
      </p:transition>
    </mc:Fallback>
  </mc:AlternateContent>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608014" y="76200"/>
            <a:ext cx="3962399" cy="1943100"/>
          </a:xfrm>
        </p:spPr>
        <p:txBody>
          <a:bodyPr/>
          <a:lstStyle/>
          <a:p>
            <a:r>
              <a:rPr lang="en-US" dirty="0"/>
              <a:t>EVC Student </a:t>
            </a:r>
            <a:br>
              <a:rPr lang="en-US" dirty="0"/>
            </a:br>
            <a:r>
              <a:rPr lang="en-US" dirty="0"/>
              <a:t>Course Retention Trends</a:t>
            </a:r>
            <a:br>
              <a:rPr lang="en-US" dirty="0"/>
            </a:br>
            <a:r>
              <a:rPr lang="en-US" dirty="0"/>
              <a:t>2014-2015 </a:t>
            </a:r>
          </a:p>
        </p:txBody>
      </p:sp>
      <p:sp>
        <p:nvSpPr>
          <p:cNvPr id="4" name="Text Placeholder 3"/>
          <p:cNvSpPr>
            <a:spLocks noGrp="1"/>
          </p:cNvSpPr>
          <p:nvPr>
            <p:ph type="body" sz="half" idx="2"/>
          </p:nvPr>
        </p:nvSpPr>
        <p:spPr/>
        <p:txBody>
          <a:bodyPr/>
          <a:lstStyle/>
          <a:p>
            <a:endParaRPr lang="en-US" dirty="0"/>
          </a:p>
        </p:txBody>
      </p:sp>
      <p:pic>
        <p:nvPicPr>
          <p:cNvPr id="3" name="Picture 2" descr="Eyes of Amber: What has she been up to?"/>
          <p:cNvPicPr>
            <a:picLocks noChangeAspect="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608012" y="2209800"/>
            <a:ext cx="6172199" cy="4419600"/>
          </a:xfrm>
          <a:prstGeom prst="rect">
            <a:avLst/>
          </a:prstGeom>
        </p:spPr>
      </p:pic>
      <p:sp>
        <p:nvSpPr>
          <p:cNvPr id="6" name="Content Placeholder 5"/>
          <p:cNvSpPr>
            <a:spLocks noGrp="1"/>
          </p:cNvSpPr>
          <p:nvPr>
            <p:ph idx="1"/>
          </p:nvPr>
        </p:nvSpPr>
        <p:spPr>
          <a:xfrm>
            <a:off x="6932613" y="2209800"/>
            <a:ext cx="4876800" cy="4267200"/>
          </a:xfrm>
        </p:spPr>
        <p:txBody>
          <a:bodyPr>
            <a:normAutofit/>
          </a:bodyPr>
          <a:lstStyle/>
          <a:p>
            <a:pPr marL="0" indent="0">
              <a:buNone/>
            </a:pPr>
            <a:r>
              <a:rPr lang="en-US" b="1" dirty="0">
                <a:solidFill>
                  <a:schemeClr val="accent1"/>
                </a:solidFill>
              </a:rPr>
              <a:t>Congratulations</a:t>
            </a:r>
            <a:r>
              <a:rPr lang="en-US" dirty="0">
                <a:solidFill>
                  <a:schemeClr val="accent1"/>
                </a:solidFill>
              </a:rPr>
              <a:t>!  </a:t>
            </a:r>
            <a:r>
              <a:rPr lang="en-US" b="1" dirty="0">
                <a:solidFill>
                  <a:schemeClr val="accent1"/>
                </a:solidFill>
              </a:rPr>
              <a:t>There are no underrepresented groups for Retention at EVC. </a:t>
            </a:r>
            <a:r>
              <a:rPr lang="en-US" dirty="0">
                <a:solidFill>
                  <a:schemeClr val="accent1"/>
                </a:solidFill>
              </a:rPr>
              <a:t>The overall retention rate is 87% for 2014-2015.  </a:t>
            </a:r>
          </a:p>
          <a:p>
            <a:pPr marL="0" indent="0">
              <a:buNone/>
            </a:pPr>
            <a:endParaRPr lang="en-US" dirty="0">
              <a:solidFill>
                <a:schemeClr val="accent1"/>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171364071"/>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med" p14:dur="700">
        <p:fade/>
      </p:transition>
    </mc:Choice>
    <mc:Fallback>
      <p:transition spd="med">
        <p:fade/>
      </p:transition>
    </mc:Fallback>
  </mc:AlternateContent>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THE SEP DATA ON ESL, BASIC ENGLISH AND MATH SKILLS COMPLETION  </a:t>
            </a:r>
          </a:p>
        </p:txBody>
      </p:sp>
      <p:pic>
        <p:nvPicPr>
          <p:cNvPr id="3" name="Content Placeholder 2" descr="Documentos Oficiales Documentos De Negocios Documentos Legales | Blog ..."/>
          <p:cNvPicPr>
            <a:picLocks noGrp="1" noChangeAspect="1"/>
          </p:cNvPicPr>
          <p:nvPr>
            <p:ph idx="1"/>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3142178" y="685800"/>
            <a:ext cx="6590270" cy="4191000"/>
          </a:xfr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866554568"/>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med" p14:dur="700">
        <p:fade/>
      </p:transition>
    </mc:Choice>
    <mc:Fallback>
      <p:transition spd="med">
        <p:fade/>
      </p:transition>
    </mc:Fallback>
  </mc:AlternateContent>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608014" y="76200"/>
            <a:ext cx="3962399" cy="1943100"/>
          </a:xfrm>
        </p:spPr>
        <p:txBody>
          <a:bodyPr/>
          <a:lstStyle/>
          <a:p>
            <a:r>
              <a:rPr lang="en-US" dirty="0"/>
              <a:t>EVC Student </a:t>
            </a:r>
            <a:br>
              <a:rPr lang="en-US" dirty="0"/>
            </a:br>
            <a:r>
              <a:rPr lang="en-US" dirty="0"/>
              <a:t>Trends in Remedial English Courses</a:t>
            </a:r>
            <a:br>
              <a:rPr lang="en-US" dirty="0"/>
            </a:br>
            <a:r>
              <a:rPr lang="en-US" dirty="0"/>
              <a:t>2014-2015 </a:t>
            </a:r>
          </a:p>
        </p:txBody>
      </p:sp>
      <p:sp>
        <p:nvSpPr>
          <p:cNvPr id="6" name="Content Placeholder 5"/>
          <p:cNvSpPr>
            <a:spLocks noGrp="1"/>
          </p:cNvSpPr>
          <p:nvPr>
            <p:ph idx="1"/>
          </p:nvPr>
        </p:nvSpPr>
        <p:spPr>
          <a:xfrm>
            <a:off x="5865812" y="1958009"/>
            <a:ext cx="4876800" cy="4267200"/>
          </a:xfrm>
        </p:spPr>
        <p:txBody>
          <a:bodyPr>
            <a:normAutofit fontScale="92500"/>
          </a:bodyPr>
          <a:lstStyle/>
          <a:p>
            <a:pPr marL="0" indent="0">
              <a:buNone/>
            </a:pPr>
            <a:r>
              <a:rPr lang="en-US" dirty="0">
                <a:solidFill>
                  <a:schemeClr val="accent1"/>
                </a:solidFill>
              </a:rPr>
              <a:t>Of the 76 students with identified disabilities, </a:t>
            </a:r>
            <a:r>
              <a:rPr lang="en-US" b="1" dirty="0">
                <a:solidFill>
                  <a:schemeClr val="accent1"/>
                </a:solidFill>
              </a:rPr>
              <a:t>only 12 (16%) passed their final Remedial English classes taken in AY 2014-15.  </a:t>
            </a:r>
            <a:r>
              <a:rPr lang="en-US" dirty="0">
                <a:solidFill>
                  <a:schemeClr val="accent1"/>
                </a:solidFill>
              </a:rPr>
              <a:t>The overall population of students in the cohort of students who took remedial English had a pass rate </a:t>
            </a:r>
            <a:r>
              <a:rPr lang="en-US" b="1" dirty="0">
                <a:solidFill>
                  <a:schemeClr val="accent1"/>
                </a:solidFill>
              </a:rPr>
              <a:t>of 51%. </a:t>
            </a:r>
          </a:p>
          <a:p>
            <a:pPr marL="0" indent="0">
              <a:buNone/>
            </a:pPr>
            <a:r>
              <a:rPr lang="en-US" dirty="0">
                <a:solidFill>
                  <a:schemeClr val="accent1"/>
                </a:solidFill>
              </a:rPr>
              <a:t>Data collection for other at-risk groups is now being collected by the District. </a:t>
            </a:r>
          </a:p>
        </p:txBody>
      </p:sp>
      <p:pic>
        <p:nvPicPr>
          <p:cNvPr id="7" name="Picture 6" descr="Diseño universal - Wikipedia, la enciclopedia libre"/>
          <p:cNvPicPr>
            <a:picLocks noChangeAspect="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613052" y="2971800"/>
            <a:ext cx="3048000" cy="2286000"/>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23181048"/>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med" p14:dur="700">
        <p:fade/>
      </p:transition>
    </mc:Choice>
    <mc:Fallback>
      <p:transition spd="med">
        <p:fade/>
      </p:transition>
    </mc:Fallback>
  </mc:AlternateContent>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608014" y="76200"/>
            <a:ext cx="3962399" cy="1943100"/>
          </a:xfrm>
        </p:spPr>
        <p:txBody>
          <a:bodyPr/>
          <a:lstStyle/>
          <a:p>
            <a:r>
              <a:rPr lang="en-US" dirty="0"/>
              <a:t>EVC Student </a:t>
            </a:r>
            <a:br>
              <a:rPr lang="en-US" dirty="0"/>
            </a:br>
            <a:r>
              <a:rPr lang="en-US" dirty="0"/>
              <a:t>Trends in Remedial ESL Courses</a:t>
            </a:r>
            <a:br>
              <a:rPr lang="en-US" dirty="0"/>
            </a:br>
            <a:r>
              <a:rPr lang="en-US" dirty="0"/>
              <a:t>2014-2015 </a:t>
            </a:r>
          </a:p>
        </p:txBody>
      </p:sp>
      <p:sp>
        <p:nvSpPr>
          <p:cNvPr id="6" name="Content Placeholder 5"/>
          <p:cNvSpPr>
            <a:spLocks noGrp="1"/>
          </p:cNvSpPr>
          <p:nvPr>
            <p:ph idx="1"/>
          </p:nvPr>
        </p:nvSpPr>
        <p:spPr>
          <a:xfrm>
            <a:off x="6399212" y="2286000"/>
            <a:ext cx="5105400" cy="3962399"/>
          </a:xfrm>
        </p:spPr>
        <p:txBody>
          <a:bodyPr>
            <a:normAutofit fontScale="92500" lnSpcReduction="10000"/>
          </a:bodyPr>
          <a:lstStyle/>
          <a:p>
            <a:pPr marL="0" indent="0">
              <a:buNone/>
            </a:pPr>
            <a:r>
              <a:rPr lang="en-US" dirty="0">
                <a:solidFill>
                  <a:schemeClr val="accent1"/>
                </a:solidFill>
              </a:rPr>
              <a:t>Only </a:t>
            </a:r>
            <a:r>
              <a:rPr lang="en-US" b="1" dirty="0">
                <a:solidFill>
                  <a:schemeClr val="accent1"/>
                </a:solidFill>
              </a:rPr>
              <a:t>12% of Hispanic Students </a:t>
            </a:r>
            <a:r>
              <a:rPr lang="en-US" dirty="0">
                <a:solidFill>
                  <a:schemeClr val="accent1"/>
                </a:solidFill>
              </a:rPr>
              <a:t>who took ESL courses in AY 2014-2015 passed as compared to 29% for the overall population of students who took ESL.  </a:t>
            </a:r>
            <a:r>
              <a:rPr lang="en-US" b="1" dirty="0">
                <a:solidFill>
                  <a:schemeClr val="accent1"/>
                </a:solidFill>
              </a:rPr>
              <a:t>Of the 15 students with identified disabilities, only 1 passed their final ESL class taken in AY 2014-2015</a:t>
            </a:r>
            <a:r>
              <a:rPr lang="en-US" dirty="0">
                <a:solidFill>
                  <a:schemeClr val="accent1"/>
                </a:solidFill>
              </a:rPr>
              <a:t>.  Data was not gathered on Veterans and Foster Youth in Data on Demand. Equity funding will now be used to track them. </a:t>
            </a:r>
          </a:p>
        </p:txBody>
      </p:sp>
      <p:pic>
        <p:nvPicPr>
          <p:cNvPr id="3" name="Picture 2" descr="Conversas Cartomânticas: Dia do Professor... e a Cartomancia."/>
          <p:cNvPicPr>
            <a:picLocks noChangeAspect="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99112" y="2286000"/>
            <a:ext cx="5666700" cy="4267200"/>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516858889"/>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med" p14:dur="700">
        <p:fade/>
      </p:transition>
    </mc:Choice>
    <mc:Fallback>
      <p:transition spd="med">
        <p:fade/>
      </p:transition>
    </mc:Fallback>
  </mc:AlternateContent>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pPr algn="ctr"/>
            <a:r>
              <a:rPr lang="en-US" b="1" dirty="0">
                <a:latin typeface="Times New Roman" panose="02020603050405020304" pitchFamily="18" charset="0"/>
                <a:cs typeface="Times New Roman" panose="02020603050405020304" pitchFamily="18" charset="0"/>
              </a:rPr>
              <a:t>ESL and Basic Skills Completion Data from the SEP </a:t>
            </a:r>
          </a:p>
        </p:txBody>
      </p:sp>
      <p:graphicFrame>
        <p:nvGraphicFramePr>
          <p:cNvPr id="10" name="Content Placeholder 9"/>
          <p:cNvGraphicFramePr>
            <a:graphicFrameLocks noGrp="1"/>
          </p:cNvGraphicFramePr>
          <p:nvPr>
            <p:ph idx="1"/>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2633756180"/>
              </p:ext>
            </p:extLst>
          </p:nvPr>
        </p:nvGraphicFramePr>
        <p:xfrm>
          <a:off x="991868" y="383650"/>
          <a:ext cx="10287000" cy="5063388"/>
        </p:xfrm>
        <a:graphic>
          <a:graphicData uri="http://schemas.openxmlformats.org/drawingml/2006/table">
            <a:tbl>
              <a:tblPr firstRow="1" bandRow="1">
                <a:tableStyleId>{5C22544A-7EE6-4342-B048-85BDC9FD1C3A}</a:tableStyleId>
              </a:tblPr>
              <a:tblGrid>
                <a:gridCol w="1714500">
                  <a:extLst>
                    <a:ext uri="{9D8B030D-6E8A-4147-A177-3AD203B41FA5}">
                      <a16:colId xmlns:a16="http://schemas.microsoft.com/office/drawing/2014/main" xmlns:p="http://schemas.openxmlformats.org/presentationml/2006/main" xmlns:r="http://schemas.openxmlformats.org/officeDocument/2006/relationships" xmlns:a="http://schemas.openxmlformats.org/drawingml/2006/main" xmlns="" val="3030698908"/>
                    </a:ext>
                  </a:extLst>
                </a:gridCol>
                <a:gridCol w="1714500">
                  <a:extLst>
                    <a:ext uri="{9D8B030D-6E8A-4147-A177-3AD203B41FA5}">
                      <a16:colId xmlns:a16="http://schemas.microsoft.com/office/drawing/2014/main" xmlns:p="http://schemas.openxmlformats.org/presentationml/2006/main" xmlns:r="http://schemas.openxmlformats.org/officeDocument/2006/relationships" xmlns:a="http://schemas.openxmlformats.org/drawingml/2006/main" xmlns="" val="4176318868"/>
                    </a:ext>
                  </a:extLst>
                </a:gridCol>
                <a:gridCol w="1714500">
                  <a:extLst>
                    <a:ext uri="{9D8B030D-6E8A-4147-A177-3AD203B41FA5}">
                      <a16:colId xmlns:a16="http://schemas.microsoft.com/office/drawing/2014/main" xmlns:p="http://schemas.openxmlformats.org/presentationml/2006/main" xmlns:r="http://schemas.openxmlformats.org/officeDocument/2006/relationships" xmlns:a="http://schemas.openxmlformats.org/drawingml/2006/main" xmlns="" val="494034884"/>
                    </a:ext>
                  </a:extLst>
                </a:gridCol>
                <a:gridCol w="1714500">
                  <a:extLst>
                    <a:ext uri="{9D8B030D-6E8A-4147-A177-3AD203B41FA5}">
                      <a16:colId xmlns:a16="http://schemas.microsoft.com/office/drawing/2014/main" xmlns:p="http://schemas.openxmlformats.org/presentationml/2006/main" xmlns:r="http://schemas.openxmlformats.org/officeDocument/2006/relationships" xmlns:a="http://schemas.openxmlformats.org/drawingml/2006/main" xmlns="" val="1204297272"/>
                    </a:ext>
                  </a:extLst>
                </a:gridCol>
                <a:gridCol w="1714500">
                  <a:extLst>
                    <a:ext uri="{9D8B030D-6E8A-4147-A177-3AD203B41FA5}">
                      <a16:colId xmlns:a16="http://schemas.microsoft.com/office/drawing/2014/main" xmlns:p="http://schemas.openxmlformats.org/presentationml/2006/main" xmlns:r="http://schemas.openxmlformats.org/officeDocument/2006/relationships" xmlns:a="http://schemas.openxmlformats.org/drawingml/2006/main" xmlns="" val="1082022323"/>
                    </a:ext>
                  </a:extLst>
                </a:gridCol>
                <a:gridCol w="1714500">
                  <a:extLst>
                    <a:ext uri="{9D8B030D-6E8A-4147-A177-3AD203B41FA5}">
                      <a16:colId xmlns:a16="http://schemas.microsoft.com/office/drawing/2014/main" xmlns:p="http://schemas.openxmlformats.org/presentationml/2006/main" xmlns:r="http://schemas.openxmlformats.org/officeDocument/2006/relationships" xmlns:a="http://schemas.openxmlformats.org/drawingml/2006/main" xmlns="" val="3112544736"/>
                    </a:ext>
                  </a:extLst>
                </a:gridCol>
              </a:tblGrid>
              <a:tr h="1486263">
                <a:tc>
                  <a:txBody>
                    <a:bodyPr/>
                    <a:lstStyle/>
                    <a:p>
                      <a:r>
                        <a:rPr lang="en-US" dirty="0">
                          <a:solidFill>
                            <a:schemeClr val="bg1"/>
                          </a:solidFill>
                          <a:latin typeface="Times New Roman" panose="02020603050405020304" pitchFamily="18" charset="0"/>
                          <a:cs typeface="Times New Roman" panose="02020603050405020304" pitchFamily="18" charset="0"/>
                        </a:rPr>
                        <a:t>Target</a:t>
                      </a:r>
                      <a:r>
                        <a:rPr lang="en-US" baseline="0" dirty="0">
                          <a:solidFill>
                            <a:schemeClr val="bg1"/>
                          </a:solidFill>
                          <a:latin typeface="Times New Roman" panose="02020603050405020304" pitchFamily="18" charset="0"/>
                          <a:cs typeface="Times New Roman" panose="02020603050405020304" pitchFamily="18" charset="0"/>
                        </a:rPr>
                        <a:t> Population</a:t>
                      </a:r>
                      <a:endParaRPr lang="en-US" dirty="0">
                        <a:solidFill>
                          <a:schemeClr val="bg1"/>
                        </a:solidFill>
                        <a:latin typeface="Times New Roman" panose="02020603050405020304" pitchFamily="18" charset="0"/>
                        <a:cs typeface="Times New Roman" panose="02020603050405020304" pitchFamily="18" charset="0"/>
                      </a:endParaRPr>
                    </a:p>
                  </a:txBody>
                  <a:tcPr/>
                </a:tc>
                <a:tc>
                  <a:txBody>
                    <a:bodyPr/>
                    <a:lstStyle/>
                    <a:p>
                      <a:r>
                        <a:rPr lang="en-US" dirty="0">
                          <a:solidFill>
                            <a:schemeClr val="bg1"/>
                          </a:solidFill>
                          <a:latin typeface="Times New Roman" panose="02020603050405020304" pitchFamily="18" charset="0"/>
                          <a:cs typeface="Times New Roman" panose="02020603050405020304" pitchFamily="18" charset="0"/>
                        </a:rPr>
                        <a:t># of Courses Students</a:t>
                      </a:r>
                      <a:r>
                        <a:rPr lang="en-US" baseline="0" dirty="0">
                          <a:solidFill>
                            <a:schemeClr val="bg1"/>
                          </a:solidFill>
                          <a:latin typeface="Times New Roman" panose="02020603050405020304" pitchFamily="18" charset="0"/>
                          <a:cs typeface="Times New Roman" panose="02020603050405020304" pitchFamily="18" charset="0"/>
                        </a:rPr>
                        <a:t> Enrolled In</a:t>
                      </a:r>
                      <a:endParaRPr lang="en-US" dirty="0">
                        <a:solidFill>
                          <a:schemeClr val="bg1"/>
                        </a:solidFill>
                        <a:latin typeface="Times New Roman" panose="02020603050405020304" pitchFamily="18" charset="0"/>
                        <a:cs typeface="Times New Roman" panose="02020603050405020304" pitchFamily="18" charset="0"/>
                      </a:endParaRPr>
                    </a:p>
                  </a:txBody>
                  <a:tcPr/>
                </a:tc>
                <a:tc>
                  <a:txBody>
                    <a:bodyPr/>
                    <a:lstStyle/>
                    <a:p>
                      <a:r>
                        <a:rPr lang="en-US" dirty="0">
                          <a:solidFill>
                            <a:schemeClr val="bg1"/>
                          </a:solidFill>
                          <a:latin typeface="Times New Roman" panose="02020603050405020304" pitchFamily="18" charset="0"/>
                          <a:cs typeface="Times New Roman" panose="02020603050405020304" pitchFamily="18" charset="0"/>
                        </a:rPr>
                        <a:t># of Courses</a:t>
                      </a:r>
                      <a:r>
                        <a:rPr lang="en-US" baseline="0" dirty="0">
                          <a:solidFill>
                            <a:schemeClr val="bg1"/>
                          </a:solidFill>
                          <a:latin typeface="Times New Roman" panose="02020603050405020304" pitchFamily="18" charset="0"/>
                          <a:cs typeface="Times New Roman" panose="02020603050405020304" pitchFamily="18" charset="0"/>
                        </a:rPr>
                        <a:t> Students Earned A, B, C, or Credit</a:t>
                      </a:r>
                      <a:endParaRPr lang="en-US" dirty="0">
                        <a:solidFill>
                          <a:schemeClr val="bg1"/>
                        </a:solidFill>
                        <a:latin typeface="Times New Roman" panose="02020603050405020304" pitchFamily="18" charset="0"/>
                        <a:cs typeface="Times New Roman" panose="02020603050405020304" pitchFamily="18" charset="0"/>
                      </a:endParaRPr>
                    </a:p>
                  </a:txBody>
                  <a:tcPr/>
                </a:tc>
                <a:tc>
                  <a:txBody>
                    <a:bodyPr/>
                    <a:lstStyle/>
                    <a:p>
                      <a:r>
                        <a:rPr lang="en-US" dirty="0">
                          <a:solidFill>
                            <a:schemeClr val="bg1"/>
                          </a:solidFill>
                          <a:latin typeface="Times New Roman" panose="02020603050405020304" pitchFamily="18" charset="0"/>
                          <a:cs typeface="Times New Roman" panose="02020603050405020304" pitchFamily="18" charset="0"/>
                        </a:rPr>
                        <a:t>The % of Courses passed with A, B, C or</a:t>
                      </a:r>
                      <a:r>
                        <a:rPr lang="en-US" baseline="0" dirty="0">
                          <a:solidFill>
                            <a:schemeClr val="bg1"/>
                          </a:solidFill>
                          <a:latin typeface="Times New Roman" panose="02020603050405020304" pitchFamily="18" charset="0"/>
                          <a:cs typeface="Times New Roman" panose="02020603050405020304" pitchFamily="18" charset="0"/>
                        </a:rPr>
                        <a:t> Credit</a:t>
                      </a:r>
                      <a:endParaRPr lang="en-US" dirty="0">
                        <a:solidFill>
                          <a:schemeClr val="bg1"/>
                        </a:solidFill>
                        <a:latin typeface="Times New Roman" panose="02020603050405020304" pitchFamily="18" charset="0"/>
                        <a:cs typeface="Times New Roman" panose="02020603050405020304" pitchFamily="18" charset="0"/>
                      </a:endParaRPr>
                    </a:p>
                  </a:txBody>
                  <a:tcPr/>
                </a:tc>
                <a:tc>
                  <a:txBody>
                    <a:bodyPr/>
                    <a:lstStyle/>
                    <a:p>
                      <a:r>
                        <a:rPr lang="en-US" dirty="0">
                          <a:solidFill>
                            <a:schemeClr val="bg1"/>
                          </a:solidFill>
                          <a:latin typeface="Times New Roman" panose="02020603050405020304" pitchFamily="18" charset="0"/>
                          <a:cs typeface="Times New Roman" panose="02020603050405020304" pitchFamily="18" charset="0"/>
                        </a:rPr>
                        <a:t>Total</a:t>
                      </a:r>
                      <a:r>
                        <a:rPr lang="en-US" baseline="0" dirty="0">
                          <a:solidFill>
                            <a:schemeClr val="bg1"/>
                          </a:solidFill>
                          <a:latin typeface="Times New Roman" panose="02020603050405020304" pitchFamily="18" charset="0"/>
                          <a:cs typeface="Times New Roman" panose="02020603050405020304" pitchFamily="18" charset="0"/>
                        </a:rPr>
                        <a:t> (all student) pass rate</a:t>
                      </a:r>
                      <a:endParaRPr lang="en-US" dirty="0">
                        <a:solidFill>
                          <a:schemeClr val="bg1"/>
                        </a:solidFill>
                        <a:latin typeface="Times New Roman" panose="02020603050405020304" pitchFamily="18" charset="0"/>
                        <a:cs typeface="Times New Roman" panose="02020603050405020304" pitchFamily="18" charset="0"/>
                      </a:endParaRPr>
                    </a:p>
                  </a:txBody>
                  <a:tcPr/>
                </a:tc>
                <a:tc>
                  <a:txBody>
                    <a:bodyPr/>
                    <a:lstStyle/>
                    <a:p>
                      <a:r>
                        <a:rPr lang="en-US" dirty="0">
                          <a:solidFill>
                            <a:schemeClr val="bg1"/>
                          </a:solidFill>
                          <a:latin typeface="Times New Roman" panose="02020603050405020304" pitchFamily="18" charset="0"/>
                          <a:cs typeface="Times New Roman" panose="02020603050405020304" pitchFamily="18" charset="0"/>
                        </a:rPr>
                        <a:t>Comparison</a:t>
                      </a:r>
                      <a:r>
                        <a:rPr lang="en-US" baseline="0" dirty="0">
                          <a:solidFill>
                            <a:schemeClr val="bg1"/>
                          </a:solidFill>
                          <a:latin typeface="Times New Roman" panose="02020603050405020304" pitchFamily="18" charset="0"/>
                          <a:cs typeface="Times New Roman" panose="02020603050405020304" pitchFamily="18" charset="0"/>
                        </a:rPr>
                        <a:t> to the all student average (percentage difference +/-).</a:t>
                      </a:r>
                      <a:endParaRPr lang="en-US" dirty="0">
                        <a:solidFill>
                          <a:schemeClr val="bg1"/>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xmlns:p="http://schemas.openxmlformats.org/presentationml/2006/main" xmlns:r="http://schemas.openxmlformats.org/officeDocument/2006/relationships" xmlns:a="http://schemas.openxmlformats.org/drawingml/2006/main" xmlns="" val="1679479059"/>
                  </a:ext>
                </a:extLst>
              </a:tr>
              <a:tr h="376726">
                <a:tc>
                  <a:txBody>
                    <a:bodyPr/>
                    <a:lstStyle/>
                    <a:p>
                      <a:r>
                        <a:rPr lang="en-US" b="1" dirty="0">
                          <a:solidFill>
                            <a:srgbClr val="FF0000"/>
                          </a:solidFill>
                          <a:latin typeface="Times New Roman" panose="02020603050405020304" pitchFamily="18" charset="0"/>
                          <a:cs typeface="Times New Roman" panose="02020603050405020304" pitchFamily="18" charset="0"/>
                        </a:rPr>
                        <a:t>American Indian/Alaskan</a:t>
                      </a:r>
                    </a:p>
                  </a:txBody>
                  <a:tcPr/>
                </a:tc>
                <a:tc>
                  <a:txBody>
                    <a:bodyPr/>
                    <a:lstStyle/>
                    <a:p>
                      <a:r>
                        <a:rPr lang="en-US" b="1" dirty="0">
                          <a:solidFill>
                            <a:srgbClr val="FF0000"/>
                          </a:solidFill>
                          <a:latin typeface="Times New Roman" panose="02020603050405020304" pitchFamily="18" charset="0"/>
                          <a:cs typeface="Times New Roman" panose="02020603050405020304" pitchFamily="18" charset="0"/>
                        </a:rPr>
                        <a:t>1</a:t>
                      </a:r>
                    </a:p>
                  </a:txBody>
                  <a:tcPr/>
                </a:tc>
                <a:tc>
                  <a:txBody>
                    <a:bodyPr/>
                    <a:lstStyle/>
                    <a:p>
                      <a:r>
                        <a:rPr lang="en-US" b="1" dirty="0">
                          <a:solidFill>
                            <a:srgbClr val="FF0000"/>
                          </a:solidFill>
                          <a:latin typeface="Times New Roman" panose="02020603050405020304" pitchFamily="18" charset="0"/>
                          <a:cs typeface="Times New Roman" panose="02020603050405020304" pitchFamily="18" charset="0"/>
                        </a:rPr>
                        <a:t>0</a:t>
                      </a:r>
                    </a:p>
                  </a:txBody>
                  <a:tcPr/>
                </a:tc>
                <a:tc>
                  <a:txBody>
                    <a:bodyPr/>
                    <a:lstStyle/>
                    <a:p>
                      <a:r>
                        <a:rPr lang="en-US" b="1" dirty="0">
                          <a:solidFill>
                            <a:srgbClr val="FF0000"/>
                          </a:solidFill>
                          <a:latin typeface="Times New Roman" panose="02020603050405020304" pitchFamily="18" charset="0"/>
                          <a:cs typeface="Times New Roman" panose="02020603050405020304" pitchFamily="18" charset="0"/>
                        </a:rPr>
                        <a:t>0.21%</a:t>
                      </a:r>
                    </a:p>
                  </a:txBody>
                  <a:tcPr/>
                </a:tc>
                <a:tc>
                  <a:txBody>
                    <a:bodyPr/>
                    <a:lstStyle/>
                    <a:p>
                      <a:r>
                        <a:rPr lang="en-US" b="1" dirty="0">
                          <a:solidFill>
                            <a:srgbClr val="FF0000"/>
                          </a:solidFill>
                          <a:latin typeface="Times New Roman" panose="02020603050405020304" pitchFamily="18" charset="0"/>
                          <a:cs typeface="Times New Roman" panose="02020603050405020304" pitchFamily="18" charset="0"/>
                        </a:rPr>
                        <a:t>0.00</a:t>
                      </a:r>
                    </a:p>
                  </a:txBody>
                  <a:tcPr/>
                </a:tc>
                <a:tc>
                  <a:txBody>
                    <a:bodyPr/>
                    <a:lstStyle/>
                    <a:p>
                      <a:r>
                        <a:rPr lang="en-US" b="1" dirty="0">
                          <a:solidFill>
                            <a:srgbClr val="FF0000"/>
                          </a:solidFill>
                          <a:latin typeface="Times New Roman" panose="02020603050405020304" pitchFamily="18" charset="0"/>
                          <a:cs typeface="Times New Roman" panose="02020603050405020304" pitchFamily="18" charset="0"/>
                        </a:rPr>
                        <a:t>NA</a:t>
                      </a:r>
                    </a:p>
                  </a:txBody>
                  <a:tcPr/>
                </a:tc>
                <a:extLst>
                  <a:ext uri="{0D108BD9-81ED-4DB2-BD59-A6C34878D82A}">
                    <a16:rowId xmlns:a16="http://schemas.microsoft.com/office/drawing/2014/main" xmlns:p="http://schemas.openxmlformats.org/presentationml/2006/main" xmlns:r="http://schemas.openxmlformats.org/officeDocument/2006/relationships" xmlns:a="http://schemas.openxmlformats.org/drawingml/2006/main" xmlns="" val="2659862383"/>
                  </a:ext>
                </a:extLst>
              </a:tr>
              <a:tr h="376726">
                <a:tc>
                  <a:txBody>
                    <a:bodyPr/>
                    <a:lstStyle/>
                    <a:p>
                      <a:r>
                        <a:rPr lang="en-US" b="1" dirty="0">
                          <a:latin typeface="Times New Roman" panose="02020603050405020304" pitchFamily="18" charset="0"/>
                          <a:cs typeface="Times New Roman" panose="02020603050405020304" pitchFamily="18" charset="0"/>
                        </a:rPr>
                        <a:t>Asian</a:t>
                      </a:r>
                    </a:p>
                  </a:txBody>
                  <a:tcPr/>
                </a:tc>
                <a:tc>
                  <a:txBody>
                    <a:bodyPr/>
                    <a:lstStyle/>
                    <a:p>
                      <a:r>
                        <a:rPr lang="en-US" b="1" dirty="0">
                          <a:latin typeface="Times New Roman" panose="02020603050405020304" pitchFamily="18" charset="0"/>
                          <a:cs typeface="Times New Roman" panose="02020603050405020304" pitchFamily="18" charset="0"/>
                        </a:rPr>
                        <a:t>396</a:t>
                      </a:r>
                    </a:p>
                  </a:txBody>
                  <a:tcPr/>
                </a:tc>
                <a:tc>
                  <a:txBody>
                    <a:bodyPr/>
                    <a:lstStyle/>
                    <a:p>
                      <a:r>
                        <a:rPr lang="en-US" b="1" dirty="0">
                          <a:latin typeface="Times New Roman" panose="02020603050405020304" pitchFamily="18" charset="0"/>
                          <a:cs typeface="Times New Roman" panose="02020603050405020304" pitchFamily="18" charset="0"/>
                        </a:rPr>
                        <a:t>122</a:t>
                      </a:r>
                    </a:p>
                  </a:txBody>
                  <a:tcPr/>
                </a:tc>
                <a:tc>
                  <a:txBody>
                    <a:bodyPr/>
                    <a:lstStyle/>
                    <a:p>
                      <a:r>
                        <a:rPr lang="en-US" b="1" dirty="0">
                          <a:latin typeface="Times New Roman" panose="02020603050405020304" pitchFamily="18" charset="0"/>
                          <a:cs typeface="Times New Roman" panose="02020603050405020304" pitchFamily="18" charset="0"/>
                        </a:rPr>
                        <a:t>82.50%</a:t>
                      </a:r>
                    </a:p>
                  </a:txBody>
                  <a:tcPr/>
                </a:tc>
                <a:tc>
                  <a:txBody>
                    <a:bodyPr/>
                    <a:lstStyle/>
                    <a:p>
                      <a:r>
                        <a:rPr lang="en-US" b="1" dirty="0">
                          <a:latin typeface="Times New Roman" panose="02020603050405020304" pitchFamily="18" charset="0"/>
                          <a:cs typeface="Times New Roman" panose="02020603050405020304" pitchFamily="18" charset="0"/>
                        </a:rPr>
                        <a:t>88.41%</a:t>
                      </a:r>
                    </a:p>
                  </a:txBody>
                  <a:tcPr/>
                </a:tc>
                <a:tc>
                  <a:txBody>
                    <a:bodyPr/>
                    <a:lstStyle/>
                    <a:p>
                      <a:r>
                        <a:rPr lang="en-US" b="1" dirty="0">
                          <a:latin typeface="Times New Roman" panose="02020603050405020304" pitchFamily="18" charset="0"/>
                          <a:cs typeface="Times New Roman" panose="02020603050405020304" pitchFamily="18" charset="0"/>
                        </a:rPr>
                        <a:t>1.07</a:t>
                      </a:r>
                    </a:p>
                  </a:txBody>
                  <a:tcPr/>
                </a:tc>
                <a:extLst>
                  <a:ext uri="{0D108BD9-81ED-4DB2-BD59-A6C34878D82A}">
                    <a16:rowId xmlns:a16="http://schemas.microsoft.com/office/drawing/2014/main" xmlns:p="http://schemas.openxmlformats.org/presentationml/2006/main" xmlns:r="http://schemas.openxmlformats.org/officeDocument/2006/relationships" xmlns:a="http://schemas.openxmlformats.org/drawingml/2006/main" xmlns="" val="582287775"/>
                  </a:ext>
                </a:extLst>
              </a:tr>
              <a:tr h="609600">
                <a:tc>
                  <a:txBody>
                    <a:bodyPr/>
                    <a:lstStyle/>
                    <a:p>
                      <a:r>
                        <a:rPr lang="en-US" b="1" dirty="0">
                          <a:solidFill>
                            <a:srgbClr val="FF0000"/>
                          </a:solidFill>
                          <a:latin typeface="Times New Roman" panose="02020603050405020304" pitchFamily="18" charset="0"/>
                          <a:cs typeface="Times New Roman" panose="02020603050405020304" pitchFamily="18" charset="0"/>
                        </a:rPr>
                        <a:t>Black or African American </a:t>
                      </a:r>
                    </a:p>
                  </a:txBody>
                  <a:tcPr/>
                </a:tc>
                <a:tc>
                  <a:txBody>
                    <a:bodyPr/>
                    <a:lstStyle/>
                    <a:p>
                      <a:r>
                        <a:rPr lang="en-US" b="1" dirty="0">
                          <a:solidFill>
                            <a:srgbClr val="FF0000"/>
                          </a:solidFill>
                          <a:latin typeface="Times New Roman" panose="02020603050405020304" pitchFamily="18" charset="0"/>
                          <a:cs typeface="Times New Roman" panose="02020603050405020304" pitchFamily="18" charset="0"/>
                        </a:rPr>
                        <a:t>3</a:t>
                      </a:r>
                    </a:p>
                  </a:txBody>
                  <a:tcPr/>
                </a:tc>
                <a:tc>
                  <a:txBody>
                    <a:bodyPr/>
                    <a:lstStyle/>
                    <a:p>
                      <a:r>
                        <a:rPr lang="en-US" b="1" dirty="0">
                          <a:solidFill>
                            <a:srgbClr val="FF0000"/>
                          </a:solidFill>
                          <a:latin typeface="Times New Roman" panose="02020603050405020304" pitchFamily="18" charset="0"/>
                          <a:cs typeface="Times New Roman" panose="02020603050405020304" pitchFamily="18" charset="0"/>
                        </a:rPr>
                        <a:t>3</a:t>
                      </a:r>
                    </a:p>
                  </a:txBody>
                  <a:tcPr/>
                </a:tc>
                <a:tc>
                  <a:txBody>
                    <a:bodyPr/>
                    <a:lstStyle/>
                    <a:p>
                      <a:r>
                        <a:rPr lang="en-US" b="1" dirty="0">
                          <a:solidFill>
                            <a:srgbClr val="FF0000"/>
                          </a:solidFill>
                          <a:latin typeface="Times New Roman" panose="02020603050405020304" pitchFamily="18" charset="0"/>
                          <a:cs typeface="Times New Roman" panose="02020603050405020304" pitchFamily="18" charset="0"/>
                        </a:rPr>
                        <a:t>0.63%</a:t>
                      </a:r>
                    </a:p>
                  </a:txBody>
                  <a:tcPr/>
                </a:tc>
                <a:tc>
                  <a:txBody>
                    <a:bodyPr/>
                    <a:lstStyle/>
                    <a:p>
                      <a:r>
                        <a:rPr lang="en-US" b="1" dirty="0">
                          <a:solidFill>
                            <a:srgbClr val="FF0000"/>
                          </a:solidFill>
                          <a:latin typeface="Times New Roman" panose="02020603050405020304" pitchFamily="18" charset="0"/>
                          <a:cs typeface="Times New Roman" panose="02020603050405020304" pitchFamily="18" charset="0"/>
                        </a:rPr>
                        <a:t>2.17%</a:t>
                      </a:r>
                    </a:p>
                  </a:txBody>
                  <a:tcPr/>
                </a:tc>
                <a:tc>
                  <a:txBody>
                    <a:bodyPr/>
                    <a:lstStyle/>
                    <a:p>
                      <a:r>
                        <a:rPr lang="en-US" b="1" dirty="0">
                          <a:solidFill>
                            <a:srgbClr val="FF0000"/>
                          </a:solidFill>
                          <a:latin typeface="Times New Roman" panose="02020603050405020304" pitchFamily="18" charset="0"/>
                          <a:cs typeface="Times New Roman" panose="02020603050405020304" pitchFamily="18" charset="0"/>
                        </a:rPr>
                        <a:t>NA</a:t>
                      </a:r>
                    </a:p>
                  </a:txBody>
                  <a:tcPr/>
                </a:tc>
                <a:extLst>
                  <a:ext uri="{0D108BD9-81ED-4DB2-BD59-A6C34878D82A}">
                    <a16:rowId xmlns:a16="http://schemas.microsoft.com/office/drawing/2014/main" xmlns:p="http://schemas.openxmlformats.org/presentationml/2006/main" xmlns:r="http://schemas.openxmlformats.org/officeDocument/2006/relationships" xmlns:a="http://schemas.openxmlformats.org/drawingml/2006/main" xmlns="" val="508069198"/>
                  </a:ext>
                </a:extLst>
              </a:tr>
              <a:tr h="376726">
                <a:tc>
                  <a:txBody>
                    <a:bodyPr/>
                    <a:lstStyle/>
                    <a:p>
                      <a:r>
                        <a:rPr lang="en-US" b="1" dirty="0">
                          <a:solidFill>
                            <a:srgbClr val="FF0000"/>
                          </a:solidFill>
                          <a:latin typeface="Times New Roman" panose="02020603050405020304" pitchFamily="18" charset="0"/>
                          <a:cs typeface="Times New Roman" panose="02020603050405020304" pitchFamily="18" charset="0"/>
                        </a:rPr>
                        <a:t>Hispanic</a:t>
                      </a:r>
                      <a:r>
                        <a:rPr lang="en-US" b="1" baseline="0" dirty="0">
                          <a:solidFill>
                            <a:srgbClr val="FF0000"/>
                          </a:solidFill>
                          <a:latin typeface="Times New Roman" panose="02020603050405020304" pitchFamily="18" charset="0"/>
                          <a:cs typeface="Times New Roman" panose="02020603050405020304" pitchFamily="18" charset="0"/>
                        </a:rPr>
                        <a:t> or Latino</a:t>
                      </a:r>
                      <a:endParaRPr lang="en-US" b="1" dirty="0">
                        <a:solidFill>
                          <a:srgbClr val="FF0000"/>
                        </a:solidFill>
                        <a:latin typeface="Times New Roman" panose="02020603050405020304" pitchFamily="18" charset="0"/>
                        <a:cs typeface="Times New Roman" panose="02020603050405020304" pitchFamily="18" charset="0"/>
                      </a:endParaRPr>
                    </a:p>
                  </a:txBody>
                  <a:tcPr/>
                </a:tc>
                <a:tc>
                  <a:txBody>
                    <a:bodyPr/>
                    <a:lstStyle/>
                    <a:p>
                      <a:r>
                        <a:rPr lang="en-US" b="1" dirty="0">
                          <a:solidFill>
                            <a:srgbClr val="FF0000"/>
                          </a:solidFill>
                          <a:latin typeface="Times New Roman" panose="02020603050405020304" pitchFamily="18" charset="0"/>
                          <a:cs typeface="Times New Roman" panose="02020603050405020304" pitchFamily="18" charset="0"/>
                        </a:rPr>
                        <a:t>64</a:t>
                      </a:r>
                    </a:p>
                  </a:txBody>
                  <a:tcPr/>
                </a:tc>
                <a:tc>
                  <a:txBody>
                    <a:bodyPr/>
                    <a:lstStyle/>
                    <a:p>
                      <a:r>
                        <a:rPr lang="en-US" b="1" dirty="0">
                          <a:solidFill>
                            <a:srgbClr val="FF0000"/>
                          </a:solidFill>
                          <a:latin typeface="Times New Roman" panose="02020603050405020304" pitchFamily="18" charset="0"/>
                          <a:cs typeface="Times New Roman" panose="02020603050405020304" pitchFamily="18" charset="0"/>
                        </a:rPr>
                        <a:t>8</a:t>
                      </a:r>
                    </a:p>
                  </a:txBody>
                  <a:tcPr/>
                </a:tc>
                <a:tc>
                  <a:txBody>
                    <a:bodyPr/>
                    <a:lstStyle/>
                    <a:p>
                      <a:r>
                        <a:rPr lang="en-US" b="1" dirty="0">
                          <a:solidFill>
                            <a:srgbClr val="FF0000"/>
                          </a:solidFill>
                          <a:latin typeface="Times New Roman" panose="02020603050405020304" pitchFamily="18" charset="0"/>
                          <a:cs typeface="Times New Roman" panose="02020603050405020304" pitchFamily="18" charset="0"/>
                        </a:rPr>
                        <a:t>13.33%</a:t>
                      </a:r>
                    </a:p>
                  </a:txBody>
                  <a:tcPr/>
                </a:tc>
                <a:tc>
                  <a:txBody>
                    <a:bodyPr/>
                    <a:lstStyle/>
                    <a:p>
                      <a:r>
                        <a:rPr lang="en-US" b="1" dirty="0">
                          <a:solidFill>
                            <a:srgbClr val="FF0000"/>
                          </a:solidFill>
                          <a:latin typeface="Times New Roman" panose="02020603050405020304" pitchFamily="18" charset="0"/>
                          <a:cs typeface="Times New Roman" panose="02020603050405020304" pitchFamily="18" charset="0"/>
                        </a:rPr>
                        <a:t>5.80%</a:t>
                      </a:r>
                    </a:p>
                  </a:txBody>
                  <a:tcPr/>
                </a:tc>
                <a:tc>
                  <a:txBody>
                    <a:bodyPr/>
                    <a:lstStyle/>
                    <a:p>
                      <a:r>
                        <a:rPr lang="en-US" b="1" dirty="0">
                          <a:solidFill>
                            <a:srgbClr val="FF0000"/>
                          </a:solidFill>
                          <a:latin typeface="Times New Roman" panose="02020603050405020304" pitchFamily="18" charset="0"/>
                          <a:cs typeface="Times New Roman" panose="02020603050405020304" pitchFamily="18" charset="0"/>
                        </a:rPr>
                        <a:t>.43</a:t>
                      </a:r>
                    </a:p>
                  </a:txBody>
                  <a:tcPr/>
                </a:tc>
                <a:extLst>
                  <a:ext uri="{0D108BD9-81ED-4DB2-BD59-A6C34878D82A}">
                    <a16:rowId xmlns:a16="http://schemas.microsoft.com/office/drawing/2014/main" xmlns:p="http://schemas.openxmlformats.org/presentationml/2006/main" xmlns:r="http://schemas.openxmlformats.org/officeDocument/2006/relationships" xmlns:a="http://schemas.openxmlformats.org/drawingml/2006/main" xmlns="" val="4118372016"/>
                  </a:ext>
                </a:extLst>
              </a:tr>
              <a:tr h="376726">
                <a:tc>
                  <a:txBody>
                    <a:bodyPr/>
                    <a:lstStyle/>
                    <a:p>
                      <a:r>
                        <a:rPr lang="en-US" b="1" dirty="0">
                          <a:solidFill>
                            <a:srgbClr val="FF0000"/>
                          </a:solidFill>
                          <a:latin typeface="Times New Roman" panose="02020603050405020304" pitchFamily="18" charset="0"/>
                          <a:cs typeface="Times New Roman" panose="02020603050405020304" pitchFamily="18" charset="0"/>
                        </a:rPr>
                        <a:t>Hawaiian/</a:t>
                      </a:r>
                      <a:r>
                        <a:rPr lang="en-US" b="1" baseline="0" dirty="0">
                          <a:solidFill>
                            <a:srgbClr val="FF0000"/>
                          </a:solidFill>
                          <a:latin typeface="Times New Roman" panose="02020603050405020304" pitchFamily="18" charset="0"/>
                          <a:cs typeface="Times New Roman" panose="02020603050405020304" pitchFamily="18" charset="0"/>
                        </a:rPr>
                        <a:t>Pac.</a:t>
                      </a:r>
                    </a:p>
                    <a:p>
                      <a:r>
                        <a:rPr lang="en-US" b="1" baseline="0" dirty="0">
                          <a:solidFill>
                            <a:srgbClr val="FF0000"/>
                          </a:solidFill>
                          <a:latin typeface="Times New Roman" panose="02020603050405020304" pitchFamily="18" charset="0"/>
                          <a:cs typeface="Times New Roman" panose="02020603050405020304" pitchFamily="18" charset="0"/>
                        </a:rPr>
                        <a:t>Islander</a:t>
                      </a:r>
                      <a:endParaRPr lang="en-US" b="1" dirty="0">
                        <a:solidFill>
                          <a:srgbClr val="FF0000"/>
                        </a:solidFill>
                        <a:latin typeface="Times New Roman" panose="02020603050405020304" pitchFamily="18" charset="0"/>
                        <a:cs typeface="Times New Roman" panose="02020603050405020304" pitchFamily="18" charset="0"/>
                      </a:endParaRPr>
                    </a:p>
                  </a:txBody>
                  <a:tcPr/>
                </a:tc>
                <a:tc>
                  <a:txBody>
                    <a:bodyPr/>
                    <a:lstStyle/>
                    <a:p>
                      <a:r>
                        <a:rPr lang="en-US" b="1" dirty="0">
                          <a:solidFill>
                            <a:srgbClr val="FF0000"/>
                          </a:solidFill>
                          <a:latin typeface="Times New Roman" panose="02020603050405020304" pitchFamily="18" charset="0"/>
                          <a:cs typeface="Times New Roman" panose="02020603050405020304" pitchFamily="18" charset="0"/>
                        </a:rPr>
                        <a:t>0</a:t>
                      </a:r>
                    </a:p>
                  </a:txBody>
                  <a:tcPr/>
                </a:tc>
                <a:tc>
                  <a:txBody>
                    <a:bodyPr/>
                    <a:lstStyle/>
                    <a:p>
                      <a:r>
                        <a:rPr lang="en-US" b="1" dirty="0">
                          <a:solidFill>
                            <a:srgbClr val="FF0000"/>
                          </a:solidFill>
                          <a:latin typeface="Times New Roman" panose="02020603050405020304" pitchFamily="18" charset="0"/>
                          <a:cs typeface="Times New Roman" panose="02020603050405020304" pitchFamily="18" charset="0"/>
                        </a:rPr>
                        <a:t>0</a:t>
                      </a:r>
                    </a:p>
                  </a:txBody>
                  <a:tcPr/>
                </a:tc>
                <a:tc>
                  <a:txBody>
                    <a:bodyPr/>
                    <a:lstStyle/>
                    <a:p>
                      <a:r>
                        <a:rPr lang="en-US" b="1" dirty="0">
                          <a:solidFill>
                            <a:srgbClr val="FF0000"/>
                          </a:solidFill>
                          <a:latin typeface="Times New Roman" panose="02020603050405020304" pitchFamily="18" charset="0"/>
                          <a:cs typeface="Times New Roman" panose="02020603050405020304" pitchFamily="18" charset="0"/>
                        </a:rPr>
                        <a:t>0.00%</a:t>
                      </a:r>
                    </a:p>
                  </a:txBody>
                  <a:tcPr/>
                </a:tc>
                <a:tc>
                  <a:txBody>
                    <a:bodyPr/>
                    <a:lstStyle/>
                    <a:p>
                      <a:r>
                        <a:rPr lang="en-US" b="1" dirty="0">
                          <a:solidFill>
                            <a:srgbClr val="FF0000"/>
                          </a:solidFill>
                          <a:latin typeface="Times New Roman" panose="02020603050405020304" pitchFamily="18" charset="0"/>
                          <a:cs typeface="Times New Roman" panose="02020603050405020304" pitchFamily="18" charset="0"/>
                        </a:rPr>
                        <a:t>0.00%</a:t>
                      </a:r>
                    </a:p>
                  </a:txBody>
                  <a:tcPr/>
                </a:tc>
                <a:tc>
                  <a:txBody>
                    <a:bodyPr/>
                    <a:lstStyle/>
                    <a:p>
                      <a:r>
                        <a:rPr lang="en-US" b="1" dirty="0">
                          <a:solidFill>
                            <a:srgbClr val="FF0000"/>
                          </a:solidFill>
                          <a:latin typeface="Times New Roman" panose="02020603050405020304" pitchFamily="18" charset="0"/>
                          <a:cs typeface="Times New Roman" panose="02020603050405020304" pitchFamily="18" charset="0"/>
                        </a:rPr>
                        <a:t>NA</a:t>
                      </a:r>
                    </a:p>
                  </a:txBody>
                  <a:tcPr/>
                </a:tc>
                <a:extLst>
                  <a:ext uri="{0D108BD9-81ED-4DB2-BD59-A6C34878D82A}">
                    <a16:rowId xmlns:a16="http://schemas.microsoft.com/office/drawing/2014/main" xmlns:p="http://schemas.openxmlformats.org/presentationml/2006/main" xmlns:r="http://schemas.openxmlformats.org/officeDocument/2006/relationships" xmlns:a="http://schemas.openxmlformats.org/drawingml/2006/main" xmlns="" val="2912237561"/>
                  </a:ext>
                </a:extLst>
              </a:tr>
              <a:tr h="148688">
                <a:tc>
                  <a:txBody>
                    <a:bodyPr/>
                    <a:lstStyle/>
                    <a:p>
                      <a:r>
                        <a:rPr lang="en-US" b="1" dirty="0">
                          <a:solidFill>
                            <a:srgbClr val="FF0000"/>
                          </a:solidFill>
                          <a:latin typeface="Times New Roman" panose="02020603050405020304" pitchFamily="18" charset="0"/>
                          <a:cs typeface="Times New Roman" panose="02020603050405020304" pitchFamily="18" charset="0"/>
                        </a:rPr>
                        <a:t>White </a:t>
                      </a:r>
                    </a:p>
                  </a:txBody>
                  <a:tcPr/>
                </a:tc>
                <a:tc>
                  <a:txBody>
                    <a:bodyPr/>
                    <a:lstStyle/>
                    <a:p>
                      <a:r>
                        <a:rPr lang="en-US" b="1" dirty="0">
                          <a:solidFill>
                            <a:srgbClr val="FF0000"/>
                          </a:solidFill>
                          <a:latin typeface="Times New Roman" panose="02020603050405020304" pitchFamily="18" charset="0"/>
                          <a:cs typeface="Times New Roman" panose="02020603050405020304" pitchFamily="18" charset="0"/>
                        </a:rPr>
                        <a:t>3</a:t>
                      </a:r>
                    </a:p>
                  </a:txBody>
                  <a:tcPr/>
                </a:tc>
                <a:tc>
                  <a:txBody>
                    <a:bodyPr/>
                    <a:lstStyle/>
                    <a:p>
                      <a:r>
                        <a:rPr lang="en-US" b="1" dirty="0">
                          <a:solidFill>
                            <a:srgbClr val="FF0000"/>
                          </a:solidFill>
                          <a:latin typeface="Times New Roman" panose="02020603050405020304" pitchFamily="18" charset="0"/>
                          <a:cs typeface="Times New Roman" panose="02020603050405020304" pitchFamily="18" charset="0"/>
                        </a:rPr>
                        <a:t>1</a:t>
                      </a:r>
                    </a:p>
                  </a:txBody>
                  <a:tcPr/>
                </a:tc>
                <a:tc>
                  <a:txBody>
                    <a:bodyPr/>
                    <a:lstStyle/>
                    <a:p>
                      <a:r>
                        <a:rPr lang="en-US" b="1" dirty="0">
                          <a:solidFill>
                            <a:srgbClr val="FF0000"/>
                          </a:solidFill>
                          <a:latin typeface="Times New Roman" panose="02020603050405020304" pitchFamily="18" charset="0"/>
                          <a:cs typeface="Times New Roman" panose="02020603050405020304" pitchFamily="18" charset="0"/>
                        </a:rPr>
                        <a:t>0.63%</a:t>
                      </a:r>
                    </a:p>
                  </a:txBody>
                  <a:tcPr/>
                </a:tc>
                <a:tc>
                  <a:txBody>
                    <a:bodyPr/>
                    <a:lstStyle/>
                    <a:p>
                      <a:r>
                        <a:rPr lang="en-US" b="1" dirty="0">
                          <a:solidFill>
                            <a:srgbClr val="FF0000"/>
                          </a:solidFill>
                          <a:latin typeface="Times New Roman" panose="02020603050405020304" pitchFamily="18" charset="0"/>
                          <a:cs typeface="Times New Roman" panose="02020603050405020304" pitchFamily="18" charset="0"/>
                        </a:rPr>
                        <a:t>2.17%</a:t>
                      </a:r>
                    </a:p>
                  </a:txBody>
                  <a:tcPr/>
                </a:tc>
                <a:tc>
                  <a:txBody>
                    <a:bodyPr/>
                    <a:lstStyle/>
                    <a:p>
                      <a:r>
                        <a:rPr lang="en-US" b="1" dirty="0">
                          <a:solidFill>
                            <a:srgbClr val="FF0000"/>
                          </a:solidFill>
                          <a:latin typeface="Times New Roman" panose="02020603050405020304" pitchFamily="18" charset="0"/>
                          <a:cs typeface="Times New Roman" panose="02020603050405020304" pitchFamily="18" charset="0"/>
                        </a:rPr>
                        <a:t>NA</a:t>
                      </a:r>
                    </a:p>
                  </a:txBody>
                  <a:tcPr/>
                </a:tc>
                <a:extLst>
                  <a:ext uri="{0D108BD9-81ED-4DB2-BD59-A6C34878D82A}">
                    <a16:rowId xmlns:a16="http://schemas.microsoft.com/office/drawing/2014/main" xmlns:p="http://schemas.openxmlformats.org/presentationml/2006/main" xmlns:r="http://schemas.openxmlformats.org/officeDocument/2006/relationships" xmlns:a="http://schemas.openxmlformats.org/drawingml/2006/main" xmlns="" val="2098203624"/>
                  </a:ext>
                </a:extLst>
              </a:tr>
            </a:tbl>
          </a:graphicData>
        </a:graphic>
      </p:graphicFrame>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012197231"/>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med" p14:dur="700">
        <p:fade/>
      </p:transition>
    </mc:Choice>
    <mc:Fallback>
      <p:transition spd="med">
        <p:fade/>
      </p:transition>
    </mc:Fallback>
  </mc:AlternateContent>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Title 6"/>
          <p:cNvSpPr>
            <a:spLocks noGrp="1"/>
          </p:cNvSpPr>
          <p:nvPr>
            <p:ph type="title"/>
          </p:nvPr>
        </p:nvSpPr>
        <p:spPr>
          <a:xfrm>
            <a:off x="609441" y="5638800"/>
            <a:ext cx="10971372" cy="990600"/>
          </a:xfrm>
        </p:spPr>
        <p:txBody>
          <a:bodyPr/>
          <a:lstStyle/>
          <a:p>
            <a:pPr algn="ctr"/>
            <a:r>
              <a:rPr lang="en-US" b="1" dirty="0">
                <a:latin typeface="Times New Roman" panose="02020603050405020304" pitchFamily="18" charset="0"/>
                <a:cs typeface="Times New Roman" panose="02020603050405020304" pitchFamily="18" charset="0"/>
              </a:rPr>
              <a:t>ESL and Basic Skills Completion Data from the SEP, </a:t>
            </a:r>
            <a:br>
              <a:rPr lang="en-US" b="1" dirty="0">
                <a:latin typeface="Times New Roman" panose="02020603050405020304" pitchFamily="18" charset="0"/>
                <a:cs typeface="Times New Roman" panose="02020603050405020304" pitchFamily="18" charset="0"/>
              </a:rPr>
            </a:br>
            <a:r>
              <a:rPr lang="en-US" b="1" dirty="0">
                <a:latin typeface="Times New Roman" panose="02020603050405020304" pitchFamily="18" charset="0"/>
                <a:cs typeface="Times New Roman" panose="02020603050405020304" pitchFamily="18" charset="0"/>
              </a:rPr>
              <a:t>Continued. </a:t>
            </a:r>
          </a:p>
        </p:txBody>
      </p:sp>
      <p:graphicFrame>
        <p:nvGraphicFramePr>
          <p:cNvPr id="10" name="Content Placeholder 9"/>
          <p:cNvGraphicFramePr>
            <a:graphicFrameLocks noGrp="1"/>
          </p:cNvGraphicFramePr>
          <p:nvPr>
            <p:ph idx="1"/>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726380126"/>
              </p:ext>
            </p:extLst>
          </p:nvPr>
        </p:nvGraphicFramePr>
        <p:xfrm>
          <a:off x="965226" y="374770"/>
          <a:ext cx="10287000" cy="5032908"/>
        </p:xfrm>
        <a:graphic>
          <a:graphicData uri="http://schemas.openxmlformats.org/drawingml/2006/table">
            <a:tbl>
              <a:tblPr firstRow="1" bandRow="1">
                <a:tableStyleId>{5C22544A-7EE6-4342-B048-85BDC9FD1C3A}</a:tableStyleId>
              </a:tblPr>
              <a:tblGrid>
                <a:gridCol w="1714500">
                  <a:extLst>
                    <a:ext uri="{9D8B030D-6E8A-4147-A177-3AD203B41FA5}">
                      <a16:colId xmlns:a16="http://schemas.microsoft.com/office/drawing/2014/main" xmlns:p="http://schemas.openxmlformats.org/presentationml/2006/main" xmlns:r="http://schemas.openxmlformats.org/officeDocument/2006/relationships" xmlns:a="http://schemas.openxmlformats.org/drawingml/2006/main" xmlns="" val="3030698908"/>
                    </a:ext>
                  </a:extLst>
                </a:gridCol>
                <a:gridCol w="1714500">
                  <a:extLst>
                    <a:ext uri="{9D8B030D-6E8A-4147-A177-3AD203B41FA5}">
                      <a16:colId xmlns:a16="http://schemas.microsoft.com/office/drawing/2014/main" xmlns:p="http://schemas.openxmlformats.org/presentationml/2006/main" xmlns:r="http://schemas.openxmlformats.org/officeDocument/2006/relationships" xmlns:a="http://schemas.openxmlformats.org/drawingml/2006/main" xmlns="" val="4176318868"/>
                    </a:ext>
                  </a:extLst>
                </a:gridCol>
                <a:gridCol w="1714500">
                  <a:extLst>
                    <a:ext uri="{9D8B030D-6E8A-4147-A177-3AD203B41FA5}">
                      <a16:colId xmlns:a16="http://schemas.microsoft.com/office/drawing/2014/main" xmlns:p="http://schemas.openxmlformats.org/presentationml/2006/main" xmlns:r="http://schemas.openxmlformats.org/officeDocument/2006/relationships" xmlns:a="http://schemas.openxmlformats.org/drawingml/2006/main" xmlns="" val="494034884"/>
                    </a:ext>
                  </a:extLst>
                </a:gridCol>
                <a:gridCol w="1714500">
                  <a:extLst>
                    <a:ext uri="{9D8B030D-6E8A-4147-A177-3AD203B41FA5}">
                      <a16:colId xmlns:a16="http://schemas.microsoft.com/office/drawing/2014/main" xmlns:p="http://schemas.openxmlformats.org/presentationml/2006/main" xmlns:r="http://schemas.openxmlformats.org/officeDocument/2006/relationships" xmlns:a="http://schemas.openxmlformats.org/drawingml/2006/main" xmlns="" val="1204297272"/>
                    </a:ext>
                  </a:extLst>
                </a:gridCol>
                <a:gridCol w="1714500">
                  <a:extLst>
                    <a:ext uri="{9D8B030D-6E8A-4147-A177-3AD203B41FA5}">
                      <a16:colId xmlns:a16="http://schemas.microsoft.com/office/drawing/2014/main" xmlns:p="http://schemas.openxmlformats.org/presentationml/2006/main" xmlns:r="http://schemas.openxmlformats.org/officeDocument/2006/relationships" xmlns:a="http://schemas.openxmlformats.org/drawingml/2006/main" xmlns="" val="1082022323"/>
                    </a:ext>
                  </a:extLst>
                </a:gridCol>
                <a:gridCol w="1714500">
                  <a:extLst>
                    <a:ext uri="{9D8B030D-6E8A-4147-A177-3AD203B41FA5}">
                      <a16:colId xmlns:a16="http://schemas.microsoft.com/office/drawing/2014/main" xmlns:p="http://schemas.openxmlformats.org/presentationml/2006/main" xmlns:r="http://schemas.openxmlformats.org/officeDocument/2006/relationships" xmlns:a="http://schemas.openxmlformats.org/drawingml/2006/main" xmlns="" val="3112544736"/>
                    </a:ext>
                  </a:extLst>
                </a:gridCol>
              </a:tblGrid>
              <a:tr h="1486263">
                <a:tc>
                  <a:txBody>
                    <a:bodyPr/>
                    <a:lstStyle/>
                    <a:p>
                      <a:r>
                        <a:rPr lang="en-US" dirty="0">
                          <a:latin typeface="Times New Roman" panose="02020603050405020304" pitchFamily="18" charset="0"/>
                          <a:cs typeface="Times New Roman" panose="02020603050405020304" pitchFamily="18" charset="0"/>
                        </a:rPr>
                        <a:t>Target</a:t>
                      </a:r>
                      <a:r>
                        <a:rPr lang="en-US" baseline="0" dirty="0">
                          <a:latin typeface="Times New Roman" panose="02020603050405020304" pitchFamily="18" charset="0"/>
                          <a:cs typeface="Times New Roman" panose="02020603050405020304" pitchFamily="18" charset="0"/>
                        </a:rPr>
                        <a:t> Population</a:t>
                      </a:r>
                      <a:endParaRPr lang="en-US" dirty="0">
                        <a:latin typeface="Times New Roman" panose="02020603050405020304" pitchFamily="18" charset="0"/>
                        <a:cs typeface="Times New Roman" panose="02020603050405020304" pitchFamily="18" charset="0"/>
                      </a:endParaRPr>
                    </a:p>
                  </a:txBody>
                  <a:tcPr/>
                </a:tc>
                <a:tc>
                  <a:txBody>
                    <a:bodyPr/>
                    <a:lstStyle/>
                    <a:p>
                      <a:r>
                        <a:rPr lang="en-US" dirty="0">
                          <a:latin typeface="Times New Roman" panose="02020603050405020304" pitchFamily="18" charset="0"/>
                          <a:cs typeface="Times New Roman" panose="02020603050405020304" pitchFamily="18" charset="0"/>
                        </a:rPr>
                        <a:t># of Courses Students</a:t>
                      </a:r>
                      <a:r>
                        <a:rPr lang="en-US" baseline="0" dirty="0">
                          <a:latin typeface="Times New Roman" panose="02020603050405020304" pitchFamily="18" charset="0"/>
                          <a:cs typeface="Times New Roman" panose="02020603050405020304" pitchFamily="18" charset="0"/>
                        </a:rPr>
                        <a:t> Enrolled In</a:t>
                      </a:r>
                      <a:endParaRPr lang="en-US" dirty="0">
                        <a:latin typeface="Times New Roman" panose="02020603050405020304" pitchFamily="18" charset="0"/>
                        <a:cs typeface="Times New Roman" panose="02020603050405020304" pitchFamily="18" charset="0"/>
                      </a:endParaRPr>
                    </a:p>
                  </a:txBody>
                  <a:tcPr/>
                </a:tc>
                <a:tc>
                  <a:txBody>
                    <a:bodyPr/>
                    <a:lstStyle/>
                    <a:p>
                      <a:r>
                        <a:rPr lang="en-US" dirty="0">
                          <a:latin typeface="Times New Roman" panose="02020603050405020304" pitchFamily="18" charset="0"/>
                          <a:cs typeface="Times New Roman" panose="02020603050405020304" pitchFamily="18" charset="0"/>
                        </a:rPr>
                        <a:t># of Courses</a:t>
                      </a:r>
                      <a:r>
                        <a:rPr lang="en-US" baseline="0" dirty="0">
                          <a:latin typeface="Times New Roman" panose="02020603050405020304" pitchFamily="18" charset="0"/>
                          <a:cs typeface="Times New Roman" panose="02020603050405020304" pitchFamily="18" charset="0"/>
                        </a:rPr>
                        <a:t> Students Earned A, B, C, or Credit</a:t>
                      </a:r>
                      <a:endParaRPr lang="en-US" dirty="0">
                        <a:latin typeface="Times New Roman" panose="02020603050405020304" pitchFamily="18" charset="0"/>
                        <a:cs typeface="Times New Roman" panose="02020603050405020304" pitchFamily="18" charset="0"/>
                      </a:endParaRPr>
                    </a:p>
                  </a:txBody>
                  <a:tcPr/>
                </a:tc>
                <a:tc>
                  <a:txBody>
                    <a:bodyPr/>
                    <a:lstStyle/>
                    <a:p>
                      <a:r>
                        <a:rPr lang="en-US" dirty="0">
                          <a:latin typeface="Times New Roman" panose="02020603050405020304" pitchFamily="18" charset="0"/>
                          <a:cs typeface="Times New Roman" panose="02020603050405020304" pitchFamily="18" charset="0"/>
                        </a:rPr>
                        <a:t>The % of Courses passed with A, B, C or</a:t>
                      </a:r>
                      <a:r>
                        <a:rPr lang="en-US" baseline="0" dirty="0">
                          <a:latin typeface="Times New Roman" panose="02020603050405020304" pitchFamily="18" charset="0"/>
                          <a:cs typeface="Times New Roman" panose="02020603050405020304" pitchFamily="18" charset="0"/>
                        </a:rPr>
                        <a:t> Credit</a:t>
                      </a:r>
                      <a:endParaRPr lang="en-US" dirty="0">
                        <a:latin typeface="Times New Roman" panose="02020603050405020304" pitchFamily="18" charset="0"/>
                        <a:cs typeface="Times New Roman" panose="02020603050405020304" pitchFamily="18" charset="0"/>
                      </a:endParaRPr>
                    </a:p>
                  </a:txBody>
                  <a:tcPr/>
                </a:tc>
                <a:tc>
                  <a:txBody>
                    <a:bodyPr/>
                    <a:lstStyle/>
                    <a:p>
                      <a:r>
                        <a:rPr lang="en-US" dirty="0">
                          <a:latin typeface="Times New Roman" panose="02020603050405020304" pitchFamily="18" charset="0"/>
                          <a:cs typeface="Times New Roman" panose="02020603050405020304" pitchFamily="18" charset="0"/>
                        </a:rPr>
                        <a:t>Total</a:t>
                      </a:r>
                      <a:r>
                        <a:rPr lang="en-US" baseline="0" dirty="0">
                          <a:latin typeface="Times New Roman" panose="02020603050405020304" pitchFamily="18" charset="0"/>
                          <a:cs typeface="Times New Roman" panose="02020603050405020304" pitchFamily="18" charset="0"/>
                        </a:rPr>
                        <a:t> (all student) pass rate</a:t>
                      </a:r>
                      <a:endParaRPr lang="en-US" dirty="0">
                        <a:latin typeface="Times New Roman" panose="02020603050405020304" pitchFamily="18" charset="0"/>
                        <a:cs typeface="Times New Roman" panose="02020603050405020304" pitchFamily="18" charset="0"/>
                      </a:endParaRPr>
                    </a:p>
                  </a:txBody>
                  <a:tcPr/>
                </a:tc>
                <a:tc>
                  <a:txBody>
                    <a:bodyPr/>
                    <a:lstStyle/>
                    <a:p>
                      <a:r>
                        <a:rPr lang="en-US" dirty="0">
                          <a:latin typeface="Times New Roman" panose="02020603050405020304" pitchFamily="18" charset="0"/>
                          <a:cs typeface="Times New Roman" panose="02020603050405020304" pitchFamily="18" charset="0"/>
                        </a:rPr>
                        <a:t>Comparison</a:t>
                      </a:r>
                      <a:r>
                        <a:rPr lang="en-US" baseline="0" dirty="0">
                          <a:latin typeface="Times New Roman" panose="02020603050405020304" pitchFamily="18" charset="0"/>
                          <a:cs typeface="Times New Roman" panose="02020603050405020304" pitchFamily="18" charset="0"/>
                        </a:rPr>
                        <a:t> to the all student average (percentage difference +/-).</a:t>
                      </a:r>
                      <a:endParaRPr lang="en-US"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xmlns:p="http://schemas.openxmlformats.org/presentationml/2006/main" xmlns:r="http://schemas.openxmlformats.org/officeDocument/2006/relationships" xmlns:a="http://schemas.openxmlformats.org/drawingml/2006/main" xmlns="" val="1679479059"/>
                  </a:ext>
                </a:extLst>
              </a:tr>
              <a:tr h="376726">
                <a:tc>
                  <a:txBody>
                    <a:bodyPr/>
                    <a:lstStyle/>
                    <a:p>
                      <a:r>
                        <a:rPr lang="en-US" b="1" dirty="0">
                          <a:solidFill>
                            <a:srgbClr val="FF0000"/>
                          </a:solidFill>
                          <a:latin typeface="Times New Roman" panose="02020603050405020304" pitchFamily="18" charset="0"/>
                          <a:cs typeface="Times New Roman" panose="02020603050405020304" pitchFamily="18" charset="0"/>
                        </a:rPr>
                        <a:t>More than</a:t>
                      </a:r>
                      <a:r>
                        <a:rPr lang="en-US" b="1" baseline="0" dirty="0">
                          <a:solidFill>
                            <a:srgbClr val="FF0000"/>
                          </a:solidFill>
                          <a:latin typeface="Times New Roman" panose="02020603050405020304" pitchFamily="18" charset="0"/>
                          <a:cs typeface="Times New Roman" panose="02020603050405020304" pitchFamily="18" charset="0"/>
                        </a:rPr>
                        <a:t> one race</a:t>
                      </a:r>
                      <a:endParaRPr lang="en-US" b="1" dirty="0">
                        <a:solidFill>
                          <a:srgbClr val="FF0000"/>
                        </a:solidFill>
                        <a:latin typeface="Times New Roman" panose="02020603050405020304" pitchFamily="18" charset="0"/>
                        <a:cs typeface="Times New Roman" panose="02020603050405020304" pitchFamily="18" charset="0"/>
                      </a:endParaRPr>
                    </a:p>
                  </a:txBody>
                  <a:tcPr/>
                </a:tc>
                <a:tc>
                  <a:txBody>
                    <a:bodyPr/>
                    <a:lstStyle/>
                    <a:p>
                      <a:r>
                        <a:rPr lang="en-US" b="1" dirty="0">
                          <a:solidFill>
                            <a:srgbClr val="FF0000"/>
                          </a:solidFill>
                          <a:latin typeface="Times New Roman" panose="02020603050405020304" pitchFamily="18" charset="0"/>
                          <a:cs typeface="Times New Roman" panose="02020603050405020304" pitchFamily="18" charset="0"/>
                        </a:rPr>
                        <a:t>0</a:t>
                      </a:r>
                    </a:p>
                  </a:txBody>
                  <a:tcPr/>
                </a:tc>
                <a:tc>
                  <a:txBody>
                    <a:bodyPr/>
                    <a:lstStyle/>
                    <a:p>
                      <a:r>
                        <a:rPr lang="en-US" b="1" dirty="0">
                          <a:solidFill>
                            <a:srgbClr val="FF0000"/>
                          </a:solidFill>
                          <a:latin typeface="Times New Roman" panose="02020603050405020304" pitchFamily="18" charset="0"/>
                          <a:cs typeface="Times New Roman" panose="02020603050405020304" pitchFamily="18" charset="0"/>
                        </a:rPr>
                        <a:t>0</a:t>
                      </a:r>
                    </a:p>
                  </a:txBody>
                  <a:tcPr/>
                </a:tc>
                <a:tc>
                  <a:txBody>
                    <a:bodyPr/>
                    <a:lstStyle/>
                    <a:p>
                      <a:r>
                        <a:rPr lang="en-US" b="1" dirty="0">
                          <a:solidFill>
                            <a:srgbClr val="FF0000"/>
                          </a:solidFill>
                          <a:latin typeface="Times New Roman" panose="02020603050405020304" pitchFamily="18" charset="0"/>
                          <a:cs typeface="Times New Roman" panose="02020603050405020304" pitchFamily="18" charset="0"/>
                        </a:rPr>
                        <a:t>0.00%</a:t>
                      </a:r>
                    </a:p>
                  </a:txBody>
                  <a:tcPr/>
                </a:tc>
                <a:tc>
                  <a:txBody>
                    <a:bodyPr/>
                    <a:lstStyle/>
                    <a:p>
                      <a:r>
                        <a:rPr lang="en-US" b="1" dirty="0">
                          <a:solidFill>
                            <a:srgbClr val="FF0000"/>
                          </a:solidFill>
                          <a:latin typeface="Times New Roman" panose="02020603050405020304" pitchFamily="18" charset="0"/>
                          <a:cs typeface="Times New Roman" panose="02020603050405020304" pitchFamily="18" charset="0"/>
                        </a:rPr>
                        <a:t>0.00%</a:t>
                      </a:r>
                    </a:p>
                  </a:txBody>
                  <a:tcPr/>
                </a:tc>
                <a:tc>
                  <a:txBody>
                    <a:bodyPr/>
                    <a:lstStyle/>
                    <a:p>
                      <a:r>
                        <a:rPr lang="en-US" b="1" dirty="0">
                          <a:solidFill>
                            <a:srgbClr val="FF0000"/>
                          </a:solidFill>
                          <a:latin typeface="Times New Roman" panose="02020603050405020304" pitchFamily="18" charset="0"/>
                          <a:cs typeface="Times New Roman" panose="02020603050405020304" pitchFamily="18" charset="0"/>
                        </a:rPr>
                        <a:t>NA</a:t>
                      </a:r>
                    </a:p>
                  </a:txBody>
                  <a:tcPr/>
                </a:tc>
                <a:extLst>
                  <a:ext uri="{0D108BD9-81ED-4DB2-BD59-A6C34878D82A}">
                    <a16:rowId xmlns:a16="http://schemas.microsoft.com/office/drawing/2014/main" xmlns:p="http://schemas.openxmlformats.org/presentationml/2006/main" xmlns:r="http://schemas.openxmlformats.org/officeDocument/2006/relationships" xmlns:a="http://schemas.openxmlformats.org/drawingml/2006/main" xmlns="" val="2659862383"/>
                  </a:ext>
                </a:extLst>
              </a:tr>
              <a:tr h="376726">
                <a:tc>
                  <a:txBody>
                    <a:bodyPr/>
                    <a:lstStyle/>
                    <a:p>
                      <a:r>
                        <a:rPr lang="en-US" b="1" dirty="0">
                          <a:latin typeface="Times New Roman" panose="02020603050405020304" pitchFamily="18" charset="0"/>
                          <a:cs typeface="Times New Roman" panose="02020603050405020304" pitchFamily="18" charset="0"/>
                        </a:rPr>
                        <a:t>Males</a:t>
                      </a:r>
                    </a:p>
                  </a:txBody>
                  <a:tcPr/>
                </a:tc>
                <a:tc>
                  <a:txBody>
                    <a:bodyPr/>
                    <a:lstStyle/>
                    <a:p>
                      <a:r>
                        <a:rPr lang="en-US" b="1" dirty="0">
                          <a:latin typeface="Times New Roman" panose="02020603050405020304" pitchFamily="18" charset="0"/>
                          <a:cs typeface="Times New Roman" panose="02020603050405020304" pitchFamily="18" charset="0"/>
                        </a:rPr>
                        <a:t>170</a:t>
                      </a:r>
                    </a:p>
                  </a:txBody>
                  <a:tcPr/>
                </a:tc>
                <a:tc>
                  <a:txBody>
                    <a:bodyPr/>
                    <a:lstStyle/>
                    <a:p>
                      <a:r>
                        <a:rPr lang="en-US" b="1" dirty="0">
                          <a:latin typeface="Times New Roman" panose="02020603050405020304" pitchFamily="18" charset="0"/>
                          <a:cs typeface="Times New Roman" panose="02020603050405020304" pitchFamily="18" charset="0"/>
                        </a:rPr>
                        <a:t>48</a:t>
                      </a:r>
                    </a:p>
                  </a:txBody>
                  <a:tcPr/>
                </a:tc>
                <a:tc>
                  <a:txBody>
                    <a:bodyPr/>
                    <a:lstStyle/>
                    <a:p>
                      <a:r>
                        <a:rPr lang="en-US" b="1" dirty="0">
                          <a:latin typeface="Times New Roman" panose="02020603050405020304" pitchFamily="18" charset="0"/>
                          <a:cs typeface="Times New Roman" panose="02020603050405020304" pitchFamily="18" charset="0"/>
                        </a:rPr>
                        <a:t>35.42%</a:t>
                      </a:r>
                    </a:p>
                  </a:txBody>
                  <a:tcPr/>
                </a:tc>
                <a:tc>
                  <a:txBody>
                    <a:bodyPr/>
                    <a:lstStyle/>
                    <a:p>
                      <a:r>
                        <a:rPr lang="en-US" b="1" dirty="0">
                          <a:latin typeface="Times New Roman" panose="02020603050405020304" pitchFamily="18" charset="0"/>
                          <a:cs typeface="Times New Roman" panose="02020603050405020304" pitchFamily="18" charset="0"/>
                        </a:rPr>
                        <a:t>34.78%</a:t>
                      </a:r>
                    </a:p>
                  </a:txBody>
                  <a:tcPr/>
                </a:tc>
                <a:tc>
                  <a:txBody>
                    <a:bodyPr/>
                    <a:lstStyle/>
                    <a:p>
                      <a:r>
                        <a:rPr lang="en-US" b="1" dirty="0">
                          <a:latin typeface="Times New Roman" panose="02020603050405020304" pitchFamily="18" charset="0"/>
                          <a:cs typeface="Times New Roman" panose="02020603050405020304" pitchFamily="18" charset="0"/>
                        </a:rPr>
                        <a:t>0.98</a:t>
                      </a:r>
                    </a:p>
                  </a:txBody>
                  <a:tcPr/>
                </a:tc>
                <a:extLst>
                  <a:ext uri="{0D108BD9-81ED-4DB2-BD59-A6C34878D82A}">
                    <a16:rowId xmlns:a16="http://schemas.microsoft.com/office/drawing/2014/main" xmlns:p="http://schemas.openxmlformats.org/presentationml/2006/main" xmlns:r="http://schemas.openxmlformats.org/officeDocument/2006/relationships" xmlns:a="http://schemas.openxmlformats.org/drawingml/2006/main" xmlns="" val="582287775"/>
                  </a:ext>
                </a:extLst>
              </a:tr>
              <a:tr h="609600">
                <a:tc>
                  <a:txBody>
                    <a:bodyPr/>
                    <a:lstStyle/>
                    <a:p>
                      <a:r>
                        <a:rPr lang="en-US" b="1" dirty="0">
                          <a:latin typeface="Times New Roman" panose="02020603050405020304" pitchFamily="18" charset="0"/>
                          <a:cs typeface="Times New Roman" panose="02020603050405020304" pitchFamily="18" charset="0"/>
                        </a:rPr>
                        <a:t>Females</a:t>
                      </a:r>
                    </a:p>
                  </a:txBody>
                  <a:tcPr/>
                </a:tc>
                <a:tc>
                  <a:txBody>
                    <a:bodyPr/>
                    <a:lstStyle/>
                    <a:p>
                      <a:r>
                        <a:rPr lang="en-US" b="1" dirty="0">
                          <a:latin typeface="Times New Roman" panose="02020603050405020304" pitchFamily="18" charset="0"/>
                          <a:cs typeface="Times New Roman" panose="02020603050405020304" pitchFamily="18" charset="0"/>
                        </a:rPr>
                        <a:t>309</a:t>
                      </a:r>
                    </a:p>
                  </a:txBody>
                  <a:tcPr/>
                </a:tc>
                <a:tc>
                  <a:txBody>
                    <a:bodyPr/>
                    <a:lstStyle/>
                    <a:p>
                      <a:r>
                        <a:rPr lang="en-US" b="1" dirty="0">
                          <a:latin typeface="Times New Roman" panose="02020603050405020304" pitchFamily="18" charset="0"/>
                          <a:cs typeface="Times New Roman" panose="02020603050405020304" pitchFamily="18" charset="0"/>
                        </a:rPr>
                        <a:t>90</a:t>
                      </a:r>
                    </a:p>
                  </a:txBody>
                  <a:tcPr/>
                </a:tc>
                <a:tc>
                  <a:txBody>
                    <a:bodyPr/>
                    <a:lstStyle/>
                    <a:p>
                      <a:r>
                        <a:rPr lang="en-US" b="1" dirty="0">
                          <a:latin typeface="Times New Roman" panose="02020603050405020304" pitchFamily="18" charset="0"/>
                          <a:cs typeface="Times New Roman" panose="02020603050405020304" pitchFamily="18" charset="0"/>
                        </a:rPr>
                        <a:t>64.38%</a:t>
                      </a:r>
                    </a:p>
                  </a:txBody>
                  <a:tcPr/>
                </a:tc>
                <a:tc>
                  <a:txBody>
                    <a:bodyPr/>
                    <a:lstStyle/>
                    <a:p>
                      <a:r>
                        <a:rPr lang="en-US" b="1" dirty="0">
                          <a:latin typeface="Times New Roman" panose="02020603050405020304" pitchFamily="18" charset="0"/>
                          <a:cs typeface="Times New Roman" panose="02020603050405020304" pitchFamily="18" charset="0"/>
                        </a:rPr>
                        <a:t>65.22%</a:t>
                      </a:r>
                    </a:p>
                  </a:txBody>
                  <a:tcPr/>
                </a:tc>
                <a:tc>
                  <a:txBody>
                    <a:bodyPr/>
                    <a:lstStyle/>
                    <a:p>
                      <a:r>
                        <a:rPr lang="en-US" b="1" dirty="0">
                          <a:latin typeface="Times New Roman" panose="02020603050405020304" pitchFamily="18" charset="0"/>
                          <a:cs typeface="Times New Roman" panose="02020603050405020304" pitchFamily="18" charset="0"/>
                        </a:rPr>
                        <a:t>1.01</a:t>
                      </a:r>
                    </a:p>
                  </a:txBody>
                  <a:tcPr/>
                </a:tc>
                <a:extLst>
                  <a:ext uri="{0D108BD9-81ED-4DB2-BD59-A6C34878D82A}">
                    <a16:rowId xmlns:a16="http://schemas.microsoft.com/office/drawing/2014/main" xmlns:p="http://schemas.openxmlformats.org/presentationml/2006/main" xmlns:r="http://schemas.openxmlformats.org/officeDocument/2006/relationships" xmlns:a="http://schemas.openxmlformats.org/drawingml/2006/main" xmlns="" val="508069198"/>
                  </a:ext>
                </a:extLst>
              </a:tr>
              <a:tr h="685800">
                <a:tc>
                  <a:txBody>
                    <a:bodyPr/>
                    <a:lstStyle/>
                    <a:p>
                      <a:r>
                        <a:rPr lang="en-US" b="1" dirty="0">
                          <a:solidFill>
                            <a:srgbClr val="FF0000"/>
                          </a:solidFill>
                          <a:latin typeface="Times New Roman" panose="02020603050405020304" pitchFamily="18" charset="0"/>
                          <a:cs typeface="Times New Roman" panose="02020603050405020304" pitchFamily="18" charset="0"/>
                        </a:rPr>
                        <a:t>Individuals with Disabilities</a:t>
                      </a:r>
                    </a:p>
                  </a:txBody>
                  <a:tcPr/>
                </a:tc>
                <a:tc>
                  <a:txBody>
                    <a:bodyPr/>
                    <a:lstStyle/>
                    <a:p>
                      <a:r>
                        <a:rPr lang="en-US" b="1" dirty="0">
                          <a:solidFill>
                            <a:srgbClr val="FF0000"/>
                          </a:solidFill>
                          <a:latin typeface="Times New Roman" panose="02020603050405020304" pitchFamily="18" charset="0"/>
                          <a:cs typeface="Times New Roman" panose="02020603050405020304" pitchFamily="18" charset="0"/>
                        </a:rPr>
                        <a:t>15</a:t>
                      </a:r>
                    </a:p>
                  </a:txBody>
                  <a:tcPr/>
                </a:tc>
                <a:tc>
                  <a:txBody>
                    <a:bodyPr/>
                    <a:lstStyle/>
                    <a:p>
                      <a:r>
                        <a:rPr lang="en-US" b="1" dirty="0">
                          <a:solidFill>
                            <a:srgbClr val="FF0000"/>
                          </a:solidFill>
                          <a:latin typeface="Times New Roman" panose="02020603050405020304" pitchFamily="18" charset="0"/>
                          <a:cs typeface="Times New Roman" panose="02020603050405020304" pitchFamily="18" charset="0"/>
                        </a:rPr>
                        <a:t>1</a:t>
                      </a:r>
                    </a:p>
                  </a:txBody>
                  <a:tcPr/>
                </a:tc>
                <a:tc>
                  <a:txBody>
                    <a:bodyPr/>
                    <a:lstStyle/>
                    <a:p>
                      <a:r>
                        <a:rPr lang="en-US" b="1" dirty="0">
                          <a:solidFill>
                            <a:srgbClr val="FF0000"/>
                          </a:solidFill>
                          <a:latin typeface="Times New Roman" panose="02020603050405020304" pitchFamily="18" charset="0"/>
                          <a:cs typeface="Times New Roman" panose="02020603050405020304" pitchFamily="18" charset="0"/>
                        </a:rPr>
                        <a:t>3.13%</a:t>
                      </a:r>
                    </a:p>
                  </a:txBody>
                  <a:tcPr/>
                </a:tc>
                <a:tc>
                  <a:txBody>
                    <a:bodyPr/>
                    <a:lstStyle/>
                    <a:p>
                      <a:r>
                        <a:rPr lang="en-US" b="1" dirty="0">
                          <a:solidFill>
                            <a:srgbClr val="FF0000"/>
                          </a:solidFill>
                          <a:latin typeface="Times New Roman" panose="02020603050405020304" pitchFamily="18" charset="0"/>
                          <a:cs typeface="Times New Roman" panose="02020603050405020304" pitchFamily="18" charset="0"/>
                        </a:rPr>
                        <a:t>0.72%</a:t>
                      </a:r>
                    </a:p>
                  </a:txBody>
                  <a:tcPr/>
                </a:tc>
                <a:tc>
                  <a:txBody>
                    <a:bodyPr/>
                    <a:lstStyle/>
                    <a:p>
                      <a:r>
                        <a:rPr lang="en-US" b="1" dirty="0">
                          <a:solidFill>
                            <a:srgbClr val="FF0000"/>
                          </a:solidFill>
                          <a:latin typeface="Times New Roman" panose="02020603050405020304" pitchFamily="18" charset="0"/>
                          <a:cs typeface="Times New Roman" panose="02020603050405020304" pitchFamily="18" charset="0"/>
                        </a:rPr>
                        <a:t>0.23</a:t>
                      </a:r>
                    </a:p>
                  </a:txBody>
                  <a:tcPr/>
                </a:tc>
                <a:extLst>
                  <a:ext uri="{0D108BD9-81ED-4DB2-BD59-A6C34878D82A}">
                    <a16:rowId xmlns:a16="http://schemas.microsoft.com/office/drawing/2014/main" xmlns:p="http://schemas.openxmlformats.org/presentationml/2006/main" xmlns:r="http://schemas.openxmlformats.org/officeDocument/2006/relationships" xmlns:a="http://schemas.openxmlformats.org/drawingml/2006/main" xmlns="" val="4118372016"/>
                  </a:ext>
                </a:extLst>
              </a:tr>
              <a:tr h="376726">
                <a:tc>
                  <a:txBody>
                    <a:bodyPr/>
                    <a:lstStyle/>
                    <a:p>
                      <a:r>
                        <a:rPr lang="en-US" b="1" dirty="0">
                          <a:latin typeface="Times New Roman" panose="02020603050405020304" pitchFamily="18" charset="0"/>
                          <a:cs typeface="Times New Roman" panose="02020603050405020304" pitchFamily="18" charset="0"/>
                        </a:rPr>
                        <a:t>Low</a:t>
                      </a:r>
                      <a:r>
                        <a:rPr lang="en-US" b="1" baseline="0" dirty="0">
                          <a:latin typeface="Times New Roman" panose="02020603050405020304" pitchFamily="18" charset="0"/>
                          <a:cs typeface="Times New Roman" panose="02020603050405020304" pitchFamily="18" charset="0"/>
                        </a:rPr>
                        <a:t> Income Students</a:t>
                      </a:r>
                      <a:endParaRPr lang="en-US" b="1" dirty="0">
                        <a:latin typeface="Times New Roman" panose="02020603050405020304" pitchFamily="18" charset="0"/>
                        <a:cs typeface="Times New Roman" panose="02020603050405020304" pitchFamily="18" charset="0"/>
                      </a:endParaRPr>
                    </a:p>
                  </a:txBody>
                  <a:tcPr/>
                </a:tc>
                <a:tc>
                  <a:txBody>
                    <a:bodyPr/>
                    <a:lstStyle/>
                    <a:p>
                      <a:r>
                        <a:rPr lang="en-US" b="1" dirty="0">
                          <a:latin typeface="Times New Roman" panose="02020603050405020304" pitchFamily="18" charset="0"/>
                          <a:cs typeface="Times New Roman" panose="02020603050405020304" pitchFamily="18" charset="0"/>
                        </a:rPr>
                        <a:t>355</a:t>
                      </a:r>
                    </a:p>
                  </a:txBody>
                  <a:tcPr/>
                </a:tc>
                <a:tc>
                  <a:txBody>
                    <a:bodyPr/>
                    <a:lstStyle/>
                    <a:p>
                      <a:r>
                        <a:rPr lang="en-US" b="1" dirty="0">
                          <a:latin typeface="Times New Roman" panose="02020603050405020304" pitchFamily="18" charset="0"/>
                          <a:cs typeface="Times New Roman" panose="02020603050405020304" pitchFamily="18" charset="0"/>
                        </a:rPr>
                        <a:t>116</a:t>
                      </a:r>
                    </a:p>
                  </a:txBody>
                  <a:tcPr/>
                </a:tc>
                <a:tc>
                  <a:txBody>
                    <a:bodyPr/>
                    <a:lstStyle/>
                    <a:p>
                      <a:r>
                        <a:rPr lang="en-US" b="1" dirty="0">
                          <a:latin typeface="Times New Roman" panose="02020603050405020304" pitchFamily="18" charset="0"/>
                          <a:cs typeface="Times New Roman" panose="02020603050405020304" pitchFamily="18" charset="0"/>
                        </a:rPr>
                        <a:t>73.96%</a:t>
                      </a:r>
                    </a:p>
                  </a:txBody>
                  <a:tcPr/>
                </a:tc>
                <a:tc>
                  <a:txBody>
                    <a:bodyPr/>
                    <a:lstStyle/>
                    <a:p>
                      <a:r>
                        <a:rPr lang="en-US" b="1" dirty="0">
                          <a:latin typeface="Times New Roman" panose="02020603050405020304" pitchFamily="18" charset="0"/>
                          <a:cs typeface="Times New Roman" panose="02020603050405020304" pitchFamily="18" charset="0"/>
                        </a:rPr>
                        <a:t>84.06%</a:t>
                      </a:r>
                    </a:p>
                  </a:txBody>
                  <a:tcPr/>
                </a:tc>
                <a:tc>
                  <a:txBody>
                    <a:bodyPr/>
                    <a:lstStyle/>
                    <a:p>
                      <a:r>
                        <a:rPr lang="en-US" b="1" dirty="0">
                          <a:latin typeface="Times New Roman" panose="02020603050405020304" pitchFamily="18" charset="0"/>
                          <a:cs typeface="Times New Roman" panose="02020603050405020304" pitchFamily="18" charset="0"/>
                        </a:rPr>
                        <a:t>1.14</a:t>
                      </a:r>
                    </a:p>
                  </a:txBody>
                  <a:tcPr/>
                </a:tc>
                <a:extLst>
                  <a:ext uri="{0D108BD9-81ED-4DB2-BD59-A6C34878D82A}">
                    <a16:rowId xmlns:a16="http://schemas.microsoft.com/office/drawing/2014/main" xmlns:p="http://schemas.openxmlformats.org/presentationml/2006/main" xmlns:r="http://schemas.openxmlformats.org/officeDocument/2006/relationships" xmlns:a="http://schemas.openxmlformats.org/drawingml/2006/main" xmlns="" val="2912237561"/>
                  </a:ext>
                </a:extLst>
              </a:tr>
              <a:tr h="148688">
                <a:tc>
                  <a:txBody>
                    <a:bodyPr/>
                    <a:lstStyle/>
                    <a:p>
                      <a:r>
                        <a:rPr lang="en-US" b="1" dirty="0">
                          <a:latin typeface="Times New Roman" panose="02020603050405020304" pitchFamily="18" charset="0"/>
                          <a:cs typeface="Times New Roman" panose="02020603050405020304" pitchFamily="18" charset="0"/>
                        </a:rPr>
                        <a:t>Veterans </a:t>
                      </a:r>
                    </a:p>
                  </a:txBody>
                  <a:tcPr/>
                </a:tc>
                <a:tc>
                  <a:txBody>
                    <a:bodyPr/>
                    <a:lstStyle/>
                    <a:p>
                      <a:r>
                        <a:rPr lang="en-US" b="1" dirty="0">
                          <a:latin typeface="Times New Roman" panose="02020603050405020304" pitchFamily="18" charset="0"/>
                          <a:cs typeface="Times New Roman" panose="02020603050405020304" pitchFamily="18" charset="0"/>
                        </a:rPr>
                        <a:t>NA</a:t>
                      </a:r>
                      <a:r>
                        <a:rPr lang="en-US" b="1" baseline="0" dirty="0">
                          <a:latin typeface="Times New Roman" panose="02020603050405020304" pitchFamily="18" charset="0"/>
                          <a:cs typeface="Times New Roman" panose="02020603050405020304" pitchFamily="18" charset="0"/>
                        </a:rPr>
                        <a:t> Need </a:t>
                      </a:r>
                      <a:endParaRPr lang="en-US" b="1" dirty="0">
                        <a:latin typeface="Times New Roman" panose="02020603050405020304" pitchFamily="18" charset="0"/>
                        <a:cs typeface="Times New Roman" panose="02020603050405020304" pitchFamily="18" charset="0"/>
                      </a:endParaRPr>
                    </a:p>
                  </a:txBody>
                  <a:tcPr/>
                </a:tc>
                <a:tc>
                  <a:txBody>
                    <a:bodyPr/>
                    <a:lstStyle/>
                    <a:p>
                      <a:endParaRPr lang="en-US" b="1" dirty="0">
                        <a:latin typeface="Times New Roman" panose="02020603050405020304" pitchFamily="18" charset="0"/>
                        <a:cs typeface="Times New Roman" panose="02020603050405020304" pitchFamily="18" charset="0"/>
                      </a:endParaRPr>
                    </a:p>
                  </a:txBody>
                  <a:tcPr/>
                </a:tc>
                <a:tc>
                  <a:txBody>
                    <a:bodyPr/>
                    <a:lstStyle/>
                    <a:p>
                      <a:endParaRPr lang="en-US" b="1" dirty="0">
                        <a:latin typeface="Times New Roman" panose="02020603050405020304" pitchFamily="18" charset="0"/>
                        <a:cs typeface="Times New Roman" panose="02020603050405020304" pitchFamily="18" charset="0"/>
                      </a:endParaRPr>
                    </a:p>
                  </a:txBody>
                  <a:tcPr/>
                </a:tc>
                <a:tc>
                  <a:txBody>
                    <a:bodyPr/>
                    <a:lstStyle/>
                    <a:p>
                      <a:endParaRPr lang="en-US" b="1" dirty="0">
                        <a:latin typeface="Times New Roman" panose="02020603050405020304" pitchFamily="18" charset="0"/>
                        <a:cs typeface="Times New Roman" panose="02020603050405020304" pitchFamily="18" charset="0"/>
                      </a:endParaRPr>
                    </a:p>
                  </a:txBody>
                  <a:tcPr/>
                </a:tc>
                <a:tc>
                  <a:txBody>
                    <a:bodyPr/>
                    <a:lstStyle/>
                    <a:p>
                      <a:endParaRPr lang="en-US" b="1"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xmlns:p="http://schemas.openxmlformats.org/presentationml/2006/main" xmlns:r="http://schemas.openxmlformats.org/officeDocument/2006/relationships" xmlns:a="http://schemas.openxmlformats.org/drawingml/2006/main" xmlns="" val="2098203624"/>
                  </a:ext>
                </a:extLst>
              </a:tr>
            </a:tbl>
          </a:graphicData>
        </a:graphic>
      </p:graphicFrame>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475409399"/>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med" p14:dur="700">
        <p:fade/>
      </p:transition>
    </mc:Choice>
    <mc:Fallback>
      <p:transition spd="med">
        <p:fade/>
      </p:transition>
    </mc:Fallback>
  </mc:AlternateContent>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 name="Title 8"/>
          <p:cNvSpPr>
            <a:spLocks noGrp="1"/>
          </p:cNvSpPr>
          <p:nvPr>
            <p:ph type="title"/>
          </p:nvPr>
        </p:nvSpPr>
        <p:spPr>
          <a:xfrm>
            <a:off x="608014" y="228600"/>
            <a:ext cx="3962400" cy="5181600"/>
          </a:xfrm>
        </p:spPr>
        <p:txBody>
          <a:bodyPr/>
          <a:lstStyle/>
          <a:p>
            <a:r>
              <a:rPr lang="en-US" dirty="0"/>
              <a:t/>
            </a:r>
            <a:br>
              <a:rPr lang="en-US" dirty="0"/>
            </a:br>
            <a:r>
              <a:rPr lang="en-US" sz="2800" dirty="0"/>
              <a:t>. </a:t>
            </a:r>
          </a:p>
        </p:txBody>
      </p:sp>
      <p:sp>
        <p:nvSpPr>
          <p:cNvPr id="3" name="Content Placeholder 2"/>
          <p:cNvSpPr>
            <a:spLocks noGrp="1"/>
          </p:cNvSpPr>
          <p:nvPr>
            <p:ph idx="1"/>
          </p:nvPr>
        </p:nvSpPr>
        <p:spPr>
          <a:xfrm>
            <a:off x="5484812" y="609600"/>
            <a:ext cx="6094571" cy="5562600"/>
          </a:xfrm>
        </p:spPr>
        <p:txBody>
          <a:bodyPr/>
          <a:lstStyle/>
          <a:p>
            <a:pPr marL="0" indent="0">
              <a:buNone/>
            </a:pPr>
            <a:r>
              <a:rPr lang="en-US" dirty="0">
                <a:solidFill>
                  <a:schemeClr val="accent1"/>
                </a:solidFill>
              </a:rPr>
              <a:t>EVC TRENDS IN STUDENT DATA: REMEDIAL  MATH</a:t>
            </a:r>
          </a:p>
          <a:p>
            <a:pPr marL="0" indent="0">
              <a:buNone/>
            </a:pPr>
            <a:r>
              <a:rPr lang="en-US" dirty="0">
                <a:solidFill>
                  <a:schemeClr val="accent1"/>
                </a:solidFill>
              </a:rPr>
              <a:t>Only </a:t>
            </a:r>
            <a:r>
              <a:rPr lang="en-US" b="1" dirty="0">
                <a:solidFill>
                  <a:schemeClr val="accent1"/>
                </a:solidFill>
              </a:rPr>
              <a:t>16% of African American students </a:t>
            </a:r>
            <a:r>
              <a:rPr lang="en-US" dirty="0">
                <a:solidFill>
                  <a:schemeClr val="accent1"/>
                </a:solidFill>
              </a:rPr>
              <a:t>who took Remedial Math courses in AY</a:t>
            </a:r>
            <a:br>
              <a:rPr lang="en-US" dirty="0">
                <a:solidFill>
                  <a:schemeClr val="accent1"/>
                </a:solidFill>
              </a:rPr>
            </a:br>
            <a:r>
              <a:rPr lang="en-US" dirty="0">
                <a:solidFill>
                  <a:schemeClr val="accent1"/>
                </a:solidFill>
              </a:rPr>
              <a:t>2014-2015 passed their degree-applicable course as compared to </a:t>
            </a:r>
            <a:r>
              <a:rPr lang="en-US" b="1" dirty="0">
                <a:solidFill>
                  <a:schemeClr val="accent1"/>
                </a:solidFill>
              </a:rPr>
              <a:t>23% for the overall EVC population.  </a:t>
            </a:r>
            <a:r>
              <a:rPr lang="en-US" dirty="0">
                <a:solidFill>
                  <a:schemeClr val="accent1"/>
                </a:solidFill>
              </a:rPr>
              <a:t>Of the 59 students with identified disabilities, </a:t>
            </a:r>
            <a:r>
              <a:rPr lang="en-US" b="1" dirty="0">
                <a:solidFill>
                  <a:schemeClr val="accent1"/>
                </a:solidFill>
              </a:rPr>
              <a:t>only 6 (10%) passed their college level class in AY 2014-2105. </a:t>
            </a:r>
            <a:r>
              <a:rPr lang="en-US" dirty="0">
                <a:solidFill>
                  <a:schemeClr val="accent1"/>
                </a:solidFill>
              </a:rPr>
              <a:t>Veteran and Foster Youth data will be collected using equity funds in the future. </a:t>
            </a:r>
          </a:p>
        </p:txBody>
      </p:sp>
      <p:pic>
        <p:nvPicPr>
          <p:cNvPr id="4" name="Picture 3" descr="Derramar el tintero (y que no quede nada dentro): Entre usted en el ..."/>
          <p:cNvPicPr>
            <a:picLocks noChangeAspect="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20888" y="838200"/>
            <a:ext cx="4761560" cy="4267200"/>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067433919"/>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med" p14:dur="700">
        <p:fade/>
      </p:transition>
    </mc:Choice>
    <mc:Fallback>
      <p:transition spd="med">
        <p:fade/>
      </p:transition>
    </mc:Fallback>
  </mc:AlternateContent>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pPr algn="ctr"/>
            <a:r>
              <a:rPr lang="en-US" b="1" dirty="0">
                <a:latin typeface="Times New Roman" panose="02020603050405020304" pitchFamily="18" charset="0"/>
                <a:cs typeface="Times New Roman" panose="02020603050405020304" pitchFamily="18" charset="0"/>
              </a:rPr>
              <a:t>ESL and Basic Skills Completion (Math) from the SEP </a:t>
            </a:r>
          </a:p>
        </p:txBody>
      </p:sp>
      <p:graphicFrame>
        <p:nvGraphicFramePr>
          <p:cNvPr id="10" name="Content Placeholder 9"/>
          <p:cNvGraphicFramePr>
            <a:graphicFrameLocks noGrp="1"/>
          </p:cNvGraphicFramePr>
          <p:nvPr>
            <p:ph idx="1"/>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2341062094"/>
              </p:ext>
            </p:extLst>
          </p:nvPr>
        </p:nvGraphicFramePr>
        <p:xfrm>
          <a:off x="912812" y="304800"/>
          <a:ext cx="10287000" cy="5040165"/>
        </p:xfrm>
        <a:graphic>
          <a:graphicData uri="http://schemas.openxmlformats.org/drawingml/2006/table">
            <a:tbl>
              <a:tblPr firstRow="1" bandRow="1">
                <a:tableStyleId>{5C22544A-7EE6-4342-B048-85BDC9FD1C3A}</a:tableStyleId>
              </a:tblPr>
              <a:tblGrid>
                <a:gridCol w="1714500">
                  <a:extLst>
                    <a:ext uri="{9D8B030D-6E8A-4147-A177-3AD203B41FA5}">
                      <a16:colId xmlns:a16="http://schemas.microsoft.com/office/drawing/2014/main" xmlns:p="http://schemas.openxmlformats.org/presentationml/2006/main" xmlns:r="http://schemas.openxmlformats.org/officeDocument/2006/relationships" xmlns:a="http://schemas.openxmlformats.org/drawingml/2006/main" xmlns="" val="3030698908"/>
                    </a:ext>
                  </a:extLst>
                </a:gridCol>
                <a:gridCol w="1714500">
                  <a:extLst>
                    <a:ext uri="{9D8B030D-6E8A-4147-A177-3AD203B41FA5}">
                      <a16:colId xmlns:a16="http://schemas.microsoft.com/office/drawing/2014/main" xmlns:p="http://schemas.openxmlformats.org/presentationml/2006/main" xmlns:r="http://schemas.openxmlformats.org/officeDocument/2006/relationships" xmlns:a="http://schemas.openxmlformats.org/drawingml/2006/main" xmlns="" val="4176318868"/>
                    </a:ext>
                  </a:extLst>
                </a:gridCol>
                <a:gridCol w="1714500">
                  <a:extLst>
                    <a:ext uri="{9D8B030D-6E8A-4147-A177-3AD203B41FA5}">
                      <a16:colId xmlns:a16="http://schemas.microsoft.com/office/drawing/2014/main" xmlns:p="http://schemas.openxmlformats.org/presentationml/2006/main" xmlns:r="http://schemas.openxmlformats.org/officeDocument/2006/relationships" xmlns:a="http://schemas.openxmlformats.org/drawingml/2006/main" xmlns="" val="494034884"/>
                    </a:ext>
                  </a:extLst>
                </a:gridCol>
                <a:gridCol w="1714500">
                  <a:extLst>
                    <a:ext uri="{9D8B030D-6E8A-4147-A177-3AD203B41FA5}">
                      <a16:colId xmlns:a16="http://schemas.microsoft.com/office/drawing/2014/main" xmlns:p="http://schemas.openxmlformats.org/presentationml/2006/main" xmlns:r="http://schemas.openxmlformats.org/officeDocument/2006/relationships" xmlns:a="http://schemas.openxmlformats.org/drawingml/2006/main" xmlns="" val="1204297272"/>
                    </a:ext>
                  </a:extLst>
                </a:gridCol>
                <a:gridCol w="1714500">
                  <a:extLst>
                    <a:ext uri="{9D8B030D-6E8A-4147-A177-3AD203B41FA5}">
                      <a16:colId xmlns:a16="http://schemas.microsoft.com/office/drawing/2014/main" xmlns:p="http://schemas.openxmlformats.org/presentationml/2006/main" xmlns:r="http://schemas.openxmlformats.org/officeDocument/2006/relationships" xmlns:a="http://schemas.openxmlformats.org/drawingml/2006/main" xmlns="" val="1082022323"/>
                    </a:ext>
                  </a:extLst>
                </a:gridCol>
                <a:gridCol w="1714500">
                  <a:extLst>
                    <a:ext uri="{9D8B030D-6E8A-4147-A177-3AD203B41FA5}">
                      <a16:colId xmlns:a16="http://schemas.microsoft.com/office/drawing/2014/main" xmlns:p="http://schemas.openxmlformats.org/presentationml/2006/main" xmlns:r="http://schemas.openxmlformats.org/officeDocument/2006/relationships" xmlns:a="http://schemas.openxmlformats.org/drawingml/2006/main" xmlns="" val="3112544736"/>
                    </a:ext>
                  </a:extLst>
                </a:gridCol>
              </a:tblGrid>
              <a:tr h="1436269">
                <a:tc>
                  <a:txBody>
                    <a:bodyPr/>
                    <a:lstStyle/>
                    <a:p>
                      <a:r>
                        <a:rPr lang="en-US" dirty="0">
                          <a:latin typeface="Times New Roman" panose="02020603050405020304" pitchFamily="18" charset="0"/>
                          <a:cs typeface="Times New Roman" panose="02020603050405020304" pitchFamily="18" charset="0"/>
                        </a:rPr>
                        <a:t>Target</a:t>
                      </a:r>
                      <a:r>
                        <a:rPr lang="en-US" baseline="0" dirty="0">
                          <a:latin typeface="Times New Roman" panose="02020603050405020304" pitchFamily="18" charset="0"/>
                          <a:cs typeface="Times New Roman" panose="02020603050405020304" pitchFamily="18" charset="0"/>
                        </a:rPr>
                        <a:t> Population</a:t>
                      </a:r>
                      <a:endParaRPr lang="en-US" dirty="0">
                        <a:latin typeface="Times New Roman" panose="02020603050405020304" pitchFamily="18" charset="0"/>
                        <a:cs typeface="Times New Roman" panose="02020603050405020304" pitchFamily="18" charset="0"/>
                      </a:endParaRPr>
                    </a:p>
                  </a:txBody>
                  <a:tcPr/>
                </a:tc>
                <a:tc>
                  <a:txBody>
                    <a:bodyPr/>
                    <a:lstStyle/>
                    <a:p>
                      <a:r>
                        <a:rPr lang="en-US" dirty="0">
                          <a:latin typeface="Times New Roman" panose="02020603050405020304" pitchFamily="18" charset="0"/>
                          <a:cs typeface="Times New Roman" panose="02020603050405020304" pitchFamily="18" charset="0"/>
                        </a:rPr>
                        <a:t># of Courses Students</a:t>
                      </a:r>
                      <a:r>
                        <a:rPr lang="en-US" baseline="0" dirty="0">
                          <a:latin typeface="Times New Roman" panose="02020603050405020304" pitchFamily="18" charset="0"/>
                          <a:cs typeface="Times New Roman" panose="02020603050405020304" pitchFamily="18" charset="0"/>
                        </a:rPr>
                        <a:t> Enrolled In</a:t>
                      </a:r>
                      <a:endParaRPr lang="en-US" dirty="0">
                        <a:latin typeface="Times New Roman" panose="02020603050405020304" pitchFamily="18" charset="0"/>
                        <a:cs typeface="Times New Roman" panose="02020603050405020304" pitchFamily="18" charset="0"/>
                      </a:endParaRPr>
                    </a:p>
                  </a:txBody>
                  <a:tcPr/>
                </a:tc>
                <a:tc>
                  <a:txBody>
                    <a:bodyPr/>
                    <a:lstStyle/>
                    <a:p>
                      <a:r>
                        <a:rPr lang="en-US" dirty="0">
                          <a:latin typeface="Times New Roman" panose="02020603050405020304" pitchFamily="18" charset="0"/>
                          <a:cs typeface="Times New Roman" panose="02020603050405020304" pitchFamily="18" charset="0"/>
                        </a:rPr>
                        <a:t># of Courses</a:t>
                      </a:r>
                      <a:r>
                        <a:rPr lang="en-US" baseline="0" dirty="0">
                          <a:latin typeface="Times New Roman" panose="02020603050405020304" pitchFamily="18" charset="0"/>
                          <a:cs typeface="Times New Roman" panose="02020603050405020304" pitchFamily="18" charset="0"/>
                        </a:rPr>
                        <a:t> Students Earned A, B, C, or Credit</a:t>
                      </a:r>
                      <a:endParaRPr lang="en-US" dirty="0">
                        <a:latin typeface="Times New Roman" panose="02020603050405020304" pitchFamily="18" charset="0"/>
                        <a:cs typeface="Times New Roman" panose="02020603050405020304" pitchFamily="18" charset="0"/>
                      </a:endParaRPr>
                    </a:p>
                  </a:txBody>
                  <a:tcPr/>
                </a:tc>
                <a:tc>
                  <a:txBody>
                    <a:bodyPr/>
                    <a:lstStyle/>
                    <a:p>
                      <a:r>
                        <a:rPr lang="en-US" dirty="0">
                          <a:latin typeface="Times New Roman" panose="02020603050405020304" pitchFamily="18" charset="0"/>
                          <a:cs typeface="Times New Roman" panose="02020603050405020304" pitchFamily="18" charset="0"/>
                        </a:rPr>
                        <a:t>The % of Courses passed with A, B, C or</a:t>
                      </a:r>
                      <a:r>
                        <a:rPr lang="en-US" baseline="0" dirty="0">
                          <a:latin typeface="Times New Roman" panose="02020603050405020304" pitchFamily="18" charset="0"/>
                          <a:cs typeface="Times New Roman" panose="02020603050405020304" pitchFamily="18" charset="0"/>
                        </a:rPr>
                        <a:t> Credit</a:t>
                      </a:r>
                      <a:endParaRPr lang="en-US" dirty="0">
                        <a:latin typeface="Times New Roman" panose="02020603050405020304" pitchFamily="18" charset="0"/>
                        <a:cs typeface="Times New Roman" panose="02020603050405020304" pitchFamily="18" charset="0"/>
                      </a:endParaRPr>
                    </a:p>
                  </a:txBody>
                  <a:tcPr/>
                </a:tc>
                <a:tc>
                  <a:txBody>
                    <a:bodyPr/>
                    <a:lstStyle/>
                    <a:p>
                      <a:r>
                        <a:rPr lang="en-US" dirty="0">
                          <a:latin typeface="Times New Roman" panose="02020603050405020304" pitchFamily="18" charset="0"/>
                          <a:cs typeface="Times New Roman" panose="02020603050405020304" pitchFamily="18" charset="0"/>
                        </a:rPr>
                        <a:t>Total</a:t>
                      </a:r>
                      <a:r>
                        <a:rPr lang="en-US" baseline="0" dirty="0">
                          <a:latin typeface="Times New Roman" panose="02020603050405020304" pitchFamily="18" charset="0"/>
                          <a:cs typeface="Times New Roman" panose="02020603050405020304" pitchFamily="18" charset="0"/>
                        </a:rPr>
                        <a:t> (all student) pass rate</a:t>
                      </a:r>
                      <a:endParaRPr lang="en-US" dirty="0">
                        <a:latin typeface="Times New Roman" panose="02020603050405020304" pitchFamily="18" charset="0"/>
                        <a:cs typeface="Times New Roman" panose="02020603050405020304" pitchFamily="18" charset="0"/>
                      </a:endParaRPr>
                    </a:p>
                  </a:txBody>
                  <a:tcPr/>
                </a:tc>
                <a:tc>
                  <a:txBody>
                    <a:bodyPr/>
                    <a:lstStyle/>
                    <a:p>
                      <a:r>
                        <a:rPr lang="en-US" dirty="0">
                          <a:latin typeface="Times New Roman" panose="02020603050405020304" pitchFamily="18" charset="0"/>
                          <a:cs typeface="Times New Roman" panose="02020603050405020304" pitchFamily="18" charset="0"/>
                        </a:rPr>
                        <a:t>Comparison</a:t>
                      </a:r>
                      <a:r>
                        <a:rPr lang="en-US" baseline="0" dirty="0">
                          <a:latin typeface="Times New Roman" panose="02020603050405020304" pitchFamily="18" charset="0"/>
                          <a:cs typeface="Times New Roman" panose="02020603050405020304" pitchFamily="18" charset="0"/>
                        </a:rPr>
                        <a:t> to the all student average (percentage difference +/-).</a:t>
                      </a:r>
                      <a:endParaRPr lang="en-US"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xmlns:p="http://schemas.openxmlformats.org/presentationml/2006/main" xmlns:r="http://schemas.openxmlformats.org/officeDocument/2006/relationships" xmlns:a="http://schemas.openxmlformats.org/drawingml/2006/main" xmlns="" val="1679479059"/>
                  </a:ext>
                </a:extLst>
              </a:tr>
              <a:tr h="376726">
                <a:tc>
                  <a:txBody>
                    <a:bodyPr/>
                    <a:lstStyle/>
                    <a:p>
                      <a:r>
                        <a:rPr lang="en-US" b="1" dirty="0">
                          <a:solidFill>
                            <a:srgbClr val="FF0000"/>
                          </a:solidFill>
                          <a:latin typeface="Times New Roman" panose="02020603050405020304" pitchFamily="18" charset="0"/>
                          <a:cs typeface="Times New Roman" panose="02020603050405020304" pitchFamily="18" charset="0"/>
                        </a:rPr>
                        <a:t>American Indian/Alaskan</a:t>
                      </a:r>
                    </a:p>
                  </a:txBody>
                  <a:tcPr/>
                </a:tc>
                <a:tc>
                  <a:txBody>
                    <a:bodyPr/>
                    <a:lstStyle/>
                    <a:p>
                      <a:r>
                        <a:rPr lang="en-US" b="1" dirty="0">
                          <a:solidFill>
                            <a:srgbClr val="FF0000"/>
                          </a:solidFill>
                          <a:latin typeface="Times New Roman" panose="02020603050405020304" pitchFamily="18" charset="0"/>
                          <a:cs typeface="Times New Roman" panose="02020603050405020304" pitchFamily="18" charset="0"/>
                        </a:rPr>
                        <a:t>6</a:t>
                      </a:r>
                    </a:p>
                  </a:txBody>
                  <a:tcPr/>
                </a:tc>
                <a:tc>
                  <a:txBody>
                    <a:bodyPr/>
                    <a:lstStyle/>
                    <a:p>
                      <a:r>
                        <a:rPr lang="en-US" b="1" dirty="0">
                          <a:solidFill>
                            <a:srgbClr val="FF0000"/>
                          </a:solidFill>
                          <a:latin typeface="Times New Roman" panose="02020603050405020304" pitchFamily="18" charset="0"/>
                          <a:cs typeface="Times New Roman" panose="02020603050405020304" pitchFamily="18" charset="0"/>
                        </a:rPr>
                        <a:t>2</a:t>
                      </a:r>
                    </a:p>
                  </a:txBody>
                  <a:tcPr/>
                </a:tc>
                <a:tc>
                  <a:txBody>
                    <a:bodyPr/>
                    <a:lstStyle/>
                    <a:p>
                      <a:r>
                        <a:rPr lang="en-US" b="1" dirty="0">
                          <a:solidFill>
                            <a:srgbClr val="FF0000"/>
                          </a:solidFill>
                          <a:latin typeface="Times New Roman" panose="02020603050405020304" pitchFamily="18" charset="0"/>
                          <a:cs typeface="Times New Roman" panose="02020603050405020304" pitchFamily="18" charset="0"/>
                        </a:rPr>
                        <a:t>0.94%</a:t>
                      </a:r>
                    </a:p>
                  </a:txBody>
                  <a:tcPr/>
                </a:tc>
                <a:tc>
                  <a:txBody>
                    <a:bodyPr/>
                    <a:lstStyle/>
                    <a:p>
                      <a:r>
                        <a:rPr lang="en-US" b="1" dirty="0">
                          <a:solidFill>
                            <a:srgbClr val="FF0000"/>
                          </a:solidFill>
                          <a:latin typeface="Times New Roman" panose="02020603050405020304" pitchFamily="18" charset="0"/>
                          <a:cs typeface="Times New Roman" panose="02020603050405020304" pitchFamily="18" charset="0"/>
                        </a:rPr>
                        <a:t>1.34%</a:t>
                      </a:r>
                    </a:p>
                  </a:txBody>
                  <a:tcPr/>
                </a:tc>
                <a:tc>
                  <a:txBody>
                    <a:bodyPr/>
                    <a:lstStyle/>
                    <a:p>
                      <a:r>
                        <a:rPr lang="en-US" b="1" dirty="0">
                          <a:solidFill>
                            <a:srgbClr val="FF0000"/>
                          </a:solidFill>
                          <a:latin typeface="Times New Roman" panose="02020603050405020304" pitchFamily="18" charset="0"/>
                          <a:cs typeface="Times New Roman" panose="02020603050405020304" pitchFamily="18" charset="0"/>
                        </a:rPr>
                        <a:t>NA</a:t>
                      </a:r>
                    </a:p>
                  </a:txBody>
                  <a:tcPr/>
                </a:tc>
                <a:extLst>
                  <a:ext uri="{0D108BD9-81ED-4DB2-BD59-A6C34878D82A}">
                    <a16:rowId xmlns:a16="http://schemas.microsoft.com/office/drawing/2014/main" xmlns:p="http://schemas.openxmlformats.org/presentationml/2006/main" xmlns:r="http://schemas.openxmlformats.org/officeDocument/2006/relationships" xmlns:a="http://schemas.openxmlformats.org/drawingml/2006/main" xmlns="" val="2659862383"/>
                  </a:ext>
                </a:extLst>
              </a:tr>
              <a:tr h="376726">
                <a:tc>
                  <a:txBody>
                    <a:bodyPr/>
                    <a:lstStyle/>
                    <a:p>
                      <a:r>
                        <a:rPr lang="en-US" b="1" dirty="0">
                          <a:latin typeface="Times New Roman" panose="02020603050405020304" pitchFamily="18" charset="0"/>
                          <a:cs typeface="Times New Roman" panose="02020603050405020304" pitchFamily="18" charset="0"/>
                        </a:rPr>
                        <a:t>Asian</a:t>
                      </a:r>
                    </a:p>
                  </a:txBody>
                  <a:tcPr/>
                </a:tc>
                <a:tc>
                  <a:txBody>
                    <a:bodyPr/>
                    <a:lstStyle/>
                    <a:p>
                      <a:r>
                        <a:rPr lang="en-US" b="1" dirty="0">
                          <a:latin typeface="Times New Roman" panose="02020603050405020304" pitchFamily="18" charset="0"/>
                          <a:cs typeface="Times New Roman" panose="02020603050405020304" pitchFamily="18" charset="0"/>
                        </a:rPr>
                        <a:t>158</a:t>
                      </a:r>
                    </a:p>
                  </a:txBody>
                  <a:tcPr/>
                </a:tc>
                <a:tc>
                  <a:txBody>
                    <a:bodyPr/>
                    <a:lstStyle/>
                    <a:p>
                      <a:r>
                        <a:rPr lang="en-US" b="1" dirty="0">
                          <a:latin typeface="Times New Roman" panose="02020603050405020304" pitchFamily="18" charset="0"/>
                          <a:cs typeface="Times New Roman" panose="02020603050405020304" pitchFamily="18" charset="0"/>
                        </a:rPr>
                        <a:t>42</a:t>
                      </a:r>
                    </a:p>
                  </a:txBody>
                  <a:tcPr/>
                </a:tc>
                <a:tc>
                  <a:txBody>
                    <a:bodyPr/>
                    <a:lstStyle/>
                    <a:p>
                      <a:r>
                        <a:rPr lang="en-US" b="1" dirty="0">
                          <a:latin typeface="Times New Roman" panose="02020603050405020304" pitchFamily="18" charset="0"/>
                          <a:cs typeface="Times New Roman" panose="02020603050405020304" pitchFamily="18" charset="0"/>
                        </a:rPr>
                        <a:t>24.69%</a:t>
                      </a:r>
                    </a:p>
                  </a:txBody>
                  <a:tcPr/>
                </a:tc>
                <a:tc>
                  <a:txBody>
                    <a:bodyPr/>
                    <a:lstStyle/>
                    <a:p>
                      <a:r>
                        <a:rPr lang="en-US" b="1" dirty="0">
                          <a:latin typeface="Times New Roman" panose="02020603050405020304" pitchFamily="18" charset="0"/>
                          <a:cs typeface="Times New Roman" panose="02020603050405020304" pitchFamily="18" charset="0"/>
                        </a:rPr>
                        <a:t>28.19%</a:t>
                      </a:r>
                    </a:p>
                  </a:txBody>
                  <a:tcPr/>
                </a:tc>
                <a:tc>
                  <a:txBody>
                    <a:bodyPr/>
                    <a:lstStyle/>
                    <a:p>
                      <a:r>
                        <a:rPr lang="en-US" b="1" dirty="0">
                          <a:latin typeface="Times New Roman" panose="02020603050405020304" pitchFamily="18" charset="0"/>
                          <a:cs typeface="Times New Roman" panose="02020603050405020304" pitchFamily="18" charset="0"/>
                        </a:rPr>
                        <a:t>1.14</a:t>
                      </a:r>
                    </a:p>
                  </a:txBody>
                  <a:tcPr/>
                </a:tc>
                <a:extLst>
                  <a:ext uri="{0D108BD9-81ED-4DB2-BD59-A6C34878D82A}">
                    <a16:rowId xmlns:a16="http://schemas.microsoft.com/office/drawing/2014/main" xmlns:p="http://schemas.openxmlformats.org/presentationml/2006/main" xmlns:r="http://schemas.openxmlformats.org/officeDocument/2006/relationships" xmlns:a="http://schemas.openxmlformats.org/drawingml/2006/main" xmlns="" val="582287775"/>
                  </a:ext>
                </a:extLst>
              </a:tr>
              <a:tr h="609600">
                <a:tc>
                  <a:txBody>
                    <a:bodyPr/>
                    <a:lstStyle/>
                    <a:p>
                      <a:r>
                        <a:rPr lang="en-US" b="1" dirty="0">
                          <a:solidFill>
                            <a:srgbClr val="FF0000"/>
                          </a:solidFill>
                          <a:latin typeface="Times New Roman" panose="02020603050405020304" pitchFamily="18" charset="0"/>
                          <a:cs typeface="Times New Roman" panose="02020603050405020304" pitchFamily="18" charset="0"/>
                        </a:rPr>
                        <a:t>Black or African American </a:t>
                      </a:r>
                    </a:p>
                  </a:txBody>
                  <a:tcPr/>
                </a:tc>
                <a:tc>
                  <a:txBody>
                    <a:bodyPr/>
                    <a:lstStyle/>
                    <a:p>
                      <a:r>
                        <a:rPr lang="en-US" b="1" dirty="0">
                          <a:solidFill>
                            <a:srgbClr val="FF0000"/>
                          </a:solidFill>
                          <a:latin typeface="Times New Roman" panose="02020603050405020304" pitchFamily="18" charset="0"/>
                          <a:cs typeface="Times New Roman" panose="02020603050405020304" pitchFamily="18" charset="0"/>
                        </a:rPr>
                        <a:t>49</a:t>
                      </a:r>
                    </a:p>
                  </a:txBody>
                  <a:tcPr/>
                </a:tc>
                <a:tc>
                  <a:txBody>
                    <a:bodyPr/>
                    <a:lstStyle/>
                    <a:p>
                      <a:r>
                        <a:rPr lang="en-US" b="1" dirty="0">
                          <a:solidFill>
                            <a:srgbClr val="FF0000"/>
                          </a:solidFill>
                          <a:latin typeface="Times New Roman" panose="02020603050405020304" pitchFamily="18" charset="0"/>
                          <a:cs typeface="Times New Roman" panose="02020603050405020304" pitchFamily="18" charset="0"/>
                        </a:rPr>
                        <a:t>8</a:t>
                      </a:r>
                    </a:p>
                  </a:txBody>
                  <a:tcPr/>
                </a:tc>
                <a:tc>
                  <a:txBody>
                    <a:bodyPr/>
                    <a:lstStyle/>
                    <a:p>
                      <a:r>
                        <a:rPr lang="en-US" b="1" dirty="0">
                          <a:solidFill>
                            <a:srgbClr val="FF0000"/>
                          </a:solidFill>
                          <a:latin typeface="Times New Roman" panose="02020603050405020304" pitchFamily="18" charset="0"/>
                          <a:cs typeface="Times New Roman" panose="02020603050405020304" pitchFamily="18" charset="0"/>
                        </a:rPr>
                        <a:t>7.66%</a:t>
                      </a:r>
                    </a:p>
                  </a:txBody>
                  <a:tcPr/>
                </a:tc>
                <a:tc>
                  <a:txBody>
                    <a:bodyPr/>
                    <a:lstStyle/>
                    <a:p>
                      <a:r>
                        <a:rPr lang="en-US" b="1" dirty="0">
                          <a:solidFill>
                            <a:srgbClr val="FF0000"/>
                          </a:solidFill>
                          <a:latin typeface="Times New Roman" panose="02020603050405020304" pitchFamily="18" charset="0"/>
                          <a:cs typeface="Times New Roman" panose="02020603050405020304" pitchFamily="18" charset="0"/>
                        </a:rPr>
                        <a:t>5.37%</a:t>
                      </a:r>
                    </a:p>
                  </a:txBody>
                  <a:tcPr/>
                </a:tc>
                <a:tc>
                  <a:txBody>
                    <a:bodyPr/>
                    <a:lstStyle/>
                    <a:p>
                      <a:r>
                        <a:rPr lang="en-US" b="1" dirty="0">
                          <a:solidFill>
                            <a:srgbClr val="FF0000"/>
                          </a:solidFill>
                          <a:latin typeface="Times New Roman" panose="02020603050405020304" pitchFamily="18" charset="0"/>
                          <a:cs typeface="Times New Roman" panose="02020603050405020304" pitchFamily="18" charset="0"/>
                        </a:rPr>
                        <a:t>0.90</a:t>
                      </a:r>
                    </a:p>
                  </a:txBody>
                  <a:tcPr/>
                </a:tc>
                <a:extLst>
                  <a:ext uri="{0D108BD9-81ED-4DB2-BD59-A6C34878D82A}">
                    <a16:rowId xmlns:a16="http://schemas.microsoft.com/office/drawing/2014/main" xmlns:p="http://schemas.openxmlformats.org/presentationml/2006/main" xmlns:r="http://schemas.openxmlformats.org/officeDocument/2006/relationships" xmlns:a="http://schemas.openxmlformats.org/drawingml/2006/main" xmlns="" val="508069198"/>
                  </a:ext>
                </a:extLst>
              </a:tr>
              <a:tr h="376726">
                <a:tc>
                  <a:txBody>
                    <a:bodyPr/>
                    <a:lstStyle/>
                    <a:p>
                      <a:r>
                        <a:rPr lang="en-US" b="1" dirty="0">
                          <a:solidFill>
                            <a:srgbClr val="FF0000"/>
                          </a:solidFill>
                          <a:latin typeface="Times New Roman" panose="02020603050405020304" pitchFamily="18" charset="0"/>
                          <a:cs typeface="Times New Roman" panose="02020603050405020304" pitchFamily="18" charset="0"/>
                        </a:rPr>
                        <a:t>Hispanic</a:t>
                      </a:r>
                      <a:r>
                        <a:rPr lang="en-US" b="1" baseline="0" dirty="0">
                          <a:solidFill>
                            <a:srgbClr val="FF0000"/>
                          </a:solidFill>
                          <a:latin typeface="Times New Roman" panose="02020603050405020304" pitchFamily="18" charset="0"/>
                          <a:cs typeface="Times New Roman" panose="02020603050405020304" pitchFamily="18" charset="0"/>
                        </a:rPr>
                        <a:t> or Latino</a:t>
                      </a:r>
                      <a:endParaRPr lang="en-US" b="1" dirty="0">
                        <a:solidFill>
                          <a:srgbClr val="FF0000"/>
                        </a:solidFill>
                        <a:latin typeface="Times New Roman" panose="02020603050405020304" pitchFamily="18" charset="0"/>
                        <a:cs typeface="Times New Roman" panose="02020603050405020304" pitchFamily="18" charset="0"/>
                      </a:endParaRPr>
                    </a:p>
                  </a:txBody>
                  <a:tcPr/>
                </a:tc>
                <a:tc>
                  <a:txBody>
                    <a:bodyPr/>
                    <a:lstStyle/>
                    <a:p>
                      <a:r>
                        <a:rPr lang="en-US" b="1" dirty="0">
                          <a:solidFill>
                            <a:srgbClr val="FF0000"/>
                          </a:solidFill>
                          <a:latin typeface="Times New Roman" panose="02020603050405020304" pitchFamily="18" charset="0"/>
                          <a:cs typeface="Times New Roman" panose="02020603050405020304" pitchFamily="18" charset="0"/>
                        </a:rPr>
                        <a:t>321</a:t>
                      </a:r>
                    </a:p>
                  </a:txBody>
                  <a:tcPr/>
                </a:tc>
                <a:tc>
                  <a:txBody>
                    <a:bodyPr/>
                    <a:lstStyle/>
                    <a:p>
                      <a:r>
                        <a:rPr lang="en-US" b="1" dirty="0">
                          <a:solidFill>
                            <a:srgbClr val="FF0000"/>
                          </a:solidFill>
                          <a:latin typeface="Times New Roman" panose="02020603050405020304" pitchFamily="18" charset="0"/>
                          <a:cs typeface="Times New Roman" panose="02020603050405020304" pitchFamily="18" charset="0"/>
                        </a:rPr>
                        <a:t>67</a:t>
                      </a:r>
                    </a:p>
                  </a:txBody>
                  <a:tcPr/>
                </a:tc>
                <a:tc>
                  <a:txBody>
                    <a:bodyPr/>
                    <a:lstStyle/>
                    <a:p>
                      <a:r>
                        <a:rPr lang="en-US" b="1" dirty="0">
                          <a:solidFill>
                            <a:srgbClr val="FF0000"/>
                          </a:solidFill>
                          <a:latin typeface="Times New Roman" panose="02020603050405020304" pitchFamily="18" charset="0"/>
                          <a:cs typeface="Times New Roman" panose="02020603050405020304" pitchFamily="18" charset="0"/>
                        </a:rPr>
                        <a:t>50.16%</a:t>
                      </a:r>
                    </a:p>
                  </a:txBody>
                  <a:tcPr/>
                </a:tc>
                <a:tc>
                  <a:txBody>
                    <a:bodyPr/>
                    <a:lstStyle/>
                    <a:p>
                      <a:r>
                        <a:rPr lang="en-US" b="1" dirty="0">
                          <a:solidFill>
                            <a:srgbClr val="FF0000"/>
                          </a:solidFill>
                          <a:latin typeface="Times New Roman" panose="02020603050405020304" pitchFamily="18" charset="0"/>
                          <a:cs typeface="Times New Roman" panose="02020603050405020304" pitchFamily="18" charset="0"/>
                        </a:rPr>
                        <a:t>44.97%</a:t>
                      </a:r>
                    </a:p>
                  </a:txBody>
                  <a:tcPr/>
                </a:tc>
                <a:tc>
                  <a:txBody>
                    <a:bodyPr/>
                    <a:lstStyle/>
                    <a:p>
                      <a:r>
                        <a:rPr lang="en-US" b="1" dirty="0">
                          <a:solidFill>
                            <a:srgbClr val="FF0000"/>
                          </a:solidFill>
                          <a:latin typeface="Times New Roman" panose="02020603050405020304" pitchFamily="18" charset="0"/>
                          <a:cs typeface="Times New Roman" panose="02020603050405020304" pitchFamily="18" charset="0"/>
                        </a:rPr>
                        <a:t>.43</a:t>
                      </a:r>
                    </a:p>
                  </a:txBody>
                  <a:tcPr/>
                </a:tc>
                <a:extLst>
                  <a:ext uri="{0D108BD9-81ED-4DB2-BD59-A6C34878D82A}">
                    <a16:rowId xmlns:a16="http://schemas.microsoft.com/office/drawing/2014/main" xmlns:p="http://schemas.openxmlformats.org/presentationml/2006/main" xmlns:r="http://schemas.openxmlformats.org/officeDocument/2006/relationships" xmlns:a="http://schemas.openxmlformats.org/drawingml/2006/main" xmlns="" val="4118372016"/>
                  </a:ext>
                </a:extLst>
              </a:tr>
              <a:tr h="121920">
                <a:tc>
                  <a:txBody>
                    <a:bodyPr/>
                    <a:lstStyle/>
                    <a:p>
                      <a:r>
                        <a:rPr lang="en-US" b="1" dirty="0">
                          <a:solidFill>
                            <a:srgbClr val="FF0000"/>
                          </a:solidFill>
                          <a:latin typeface="Times New Roman" panose="02020603050405020304" pitchFamily="18" charset="0"/>
                          <a:cs typeface="Times New Roman" panose="02020603050405020304" pitchFamily="18" charset="0"/>
                        </a:rPr>
                        <a:t>Hawaiian/</a:t>
                      </a:r>
                      <a:r>
                        <a:rPr lang="en-US" b="1" baseline="0" dirty="0">
                          <a:solidFill>
                            <a:srgbClr val="FF0000"/>
                          </a:solidFill>
                          <a:latin typeface="Times New Roman" panose="02020603050405020304" pitchFamily="18" charset="0"/>
                          <a:cs typeface="Times New Roman" panose="02020603050405020304" pitchFamily="18" charset="0"/>
                        </a:rPr>
                        <a:t>Pac.</a:t>
                      </a:r>
                    </a:p>
                    <a:p>
                      <a:r>
                        <a:rPr lang="en-US" b="1" baseline="0" dirty="0">
                          <a:solidFill>
                            <a:srgbClr val="FF0000"/>
                          </a:solidFill>
                          <a:latin typeface="Times New Roman" panose="02020603050405020304" pitchFamily="18" charset="0"/>
                          <a:cs typeface="Times New Roman" panose="02020603050405020304" pitchFamily="18" charset="0"/>
                        </a:rPr>
                        <a:t>Islander</a:t>
                      </a:r>
                      <a:endParaRPr lang="en-US" b="1" dirty="0">
                        <a:solidFill>
                          <a:srgbClr val="FF0000"/>
                        </a:solidFill>
                        <a:latin typeface="Times New Roman" panose="02020603050405020304" pitchFamily="18" charset="0"/>
                        <a:cs typeface="Times New Roman" panose="02020603050405020304" pitchFamily="18" charset="0"/>
                      </a:endParaRPr>
                    </a:p>
                  </a:txBody>
                  <a:tcPr/>
                </a:tc>
                <a:tc>
                  <a:txBody>
                    <a:bodyPr/>
                    <a:lstStyle/>
                    <a:p>
                      <a:r>
                        <a:rPr lang="en-US" b="1" dirty="0">
                          <a:solidFill>
                            <a:srgbClr val="FF0000"/>
                          </a:solidFill>
                          <a:latin typeface="Times New Roman" panose="02020603050405020304" pitchFamily="18" charset="0"/>
                          <a:cs typeface="Times New Roman" panose="02020603050405020304" pitchFamily="18" charset="0"/>
                        </a:rPr>
                        <a:t>6</a:t>
                      </a:r>
                    </a:p>
                  </a:txBody>
                  <a:tcPr/>
                </a:tc>
                <a:tc>
                  <a:txBody>
                    <a:bodyPr/>
                    <a:lstStyle/>
                    <a:p>
                      <a:r>
                        <a:rPr lang="en-US" b="1" dirty="0">
                          <a:solidFill>
                            <a:srgbClr val="FF0000"/>
                          </a:solidFill>
                          <a:latin typeface="Times New Roman" panose="02020603050405020304" pitchFamily="18" charset="0"/>
                          <a:cs typeface="Times New Roman" panose="02020603050405020304" pitchFamily="18" charset="0"/>
                        </a:rPr>
                        <a:t>2</a:t>
                      </a:r>
                    </a:p>
                  </a:txBody>
                  <a:tcPr/>
                </a:tc>
                <a:tc>
                  <a:txBody>
                    <a:bodyPr/>
                    <a:lstStyle/>
                    <a:p>
                      <a:r>
                        <a:rPr lang="en-US" b="1" dirty="0">
                          <a:solidFill>
                            <a:srgbClr val="FF0000"/>
                          </a:solidFill>
                          <a:latin typeface="Times New Roman" panose="02020603050405020304" pitchFamily="18" charset="0"/>
                          <a:cs typeface="Times New Roman" panose="02020603050405020304" pitchFamily="18" charset="0"/>
                        </a:rPr>
                        <a:t>0.94%</a:t>
                      </a:r>
                    </a:p>
                  </a:txBody>
                  <a:tcPr/>
                </a:tc>
                <a:tc>
                  <a:txBody>
                    <a:bodyPr/>
                    <a:lstStyle/>
                    <a:p>
                      <a:r>
                        <a:rPr lang="en-US" b="1" dirty="0">
                          <a:solidFill>
                            <a:srgbClr val="FF0000"/>
                          </a:solidFill>
                          <a:latin typeface="Times New Roman" panose="02020603050405020304" pitchFamily="18" charset="0"/>
                          <a:cs typeface="Times New Roman" panose="02020603050405020304" pitchFamily="18" charset="0"/>
                        </a:rPr>
                        <a:t>1.34%</a:t>
                      </a:r>
                    </a:p>
                  </a:txBody>
                  <a:tcPr/>
                </a:tc>
                <a:tc>
                  <a:txBody>
                    <a:bodyPr/>
                    <a:lstStyle/>
                    <a:p>
                      <a:r>
                        <a:rPr lang="en-US" b="1" dirty="0">
                          <a:solidFill>
                            <a:srgbClr val="FF0000"/>
                          </a:solidFill>
                          <a:latin typeface="Times New Roman" panose="02020603050405020304" pitchFamily="18" charset="0"/>
                          <a:cs typeface="Times New Roman" panose="02020603050405020304" pitchFamily="18" charset="0"/>
                        </a:rPr>
                        <a:t>NA</a:t>
                      </a:r>
                    </a:p>
                  </a:txBody>
                  <a:tcPr/>
                </a:tc>
                <a:extLst>
                  <a:ext uri="{0D108BD9-81ED-4DB2-BD59-A6C34878D82A}">
                    <a16:rowId xmlns:a16="http://schemas.microsoft.com/office/drawing/2014/main" xmlns:p="http://schemas.openxmlformats.org/presentationml/2006/main" xmlns:r="http://schemas.openxmlformats.org/officeDocument/2006/relationships" xmlns:a="http://schemas.openxmlformats.org/drawingml/2006/main" xmlns="" val="2912237561"/>
                  </a:ext>
                </a:extLst>
              </a:tr>
              <a:tr h="148688">
                <a:tc>
                  <a:txBody>
                    <a:bodyPr/>
                    <a:lstStyle/>
                    <a:p>
                      <a:r>
                        <a:rPr lang="en-US" b="1" dirty="0">
                          <a:latin typeface="Times New Roman" panose="02020603050405020304" pitchFamily="18" charset="0"/>
                          <a:cs typeface="Times New Roman" panose="02020603050405020304" pitchFamily="18" charset="0"/>
                        </a:rPr>
                        <a:t>White </a:t>
                      </a:r>
                    </a:p>
                  </a:txBody>
                  <a:tcPr/>
                </a:tc>
                <a:tc>
                  <a:txBody>
                    <a:bodyPr/>
                    <a:lstStyle/>
                    <a:p>
                      <a:r>
                        <a:rPr lang="en-US" b="1" dirty="0">
                          <a:latin typeface="Times New Roman" panose="02020603050405020304" pitchFamily="18" charset="0"/>
                          <a:cs typeface="Times New Roman" panose="02020603050405020304" pitchFamily="18" charset="0"/>
                        </a:rPr>
                        <a:t>40</a:t>
                      </a:r>
                    </a:p>
                  </a:txBody>
                  <a:tcPr/>
                </a:tc>
                <a:tc>
                  <a:txBody>
                    <a:bodyPr/>
                    <a:lstStyle/>
                    <a:p>
                      <a:r>
                        <a:rPr lang="en-US" b="1" dirty="0">
                          <a:latin typeface="Times New Roman" panose="02020603050405020304" pitchFamily="18" charset="0"/>
                          <a:cs typeface="Times New Roman" panose="02020603050405020304" pitchFamily="18" charset="0"/>
                        </a:rPr>
                        <a:t>14</a:t>
                      </a:r>
                    </a:p>
                  </a:txBody>
                  <a:tcPr/>
                </a:tc>
                <a:tc>
                  <a:txBody>
                    <a:bodyPr/>
                    <a:lstStyle/>
                    <a:p>
                      <a:r>
                        <a:rPr lang="en-US" b="1" dirty="0">
                          <a:latin typeface="Times New Roman" panose="02020603050405020304" pitchFamily="18" charset="0"/>
                          <a:cs typeface="Times New Roman" panose="02020603050405020304" pitchFamily="18" charset="0"/>
                        </a:rPr>
                        <a:t>6.25%</a:t>
                      </a:r>
                    </a:p>
                  </a:txBody>
                  <a:tcPr/>
                </a:tc>
                <a:tc>
                  <a:txBody>
                    <a:bodyPr/>
                    <a:lstStyle/>
                    <a:p>
                      <a:r>
                        <a:rPr lang="en-US" b="1" dirty="0">
                          <a:latin typeface="Times New Roman" panose="02020603050405020304" pitchFamily="18" charset="0"/>
                          <a:cs typeface="Times New Roman" panose="02020603050405020304" pitchFamily="18" charset="0"/>
                        </a:rPr>
                        <a:t>9.40%</a:t>
                      </a:r>
                    </a:p>
                  </a:txBody>
                  <a:tcPr/>
                </a:tc>
                <a:tc>
                  <a:txBody>
                    <a:bodyPr/>
                    <a:lstStyle/>
                    <a:p>
                      <a:r>
                        <a:rPr lang="en-US" b="1" dirty="0">
                          <a:latin typeface="Times New Roman" panose="02020603050405020304" pitchFamily="18" charset="0"/>
                          <a:cs typeface="Times New Roman" panose="02020603050405020304" pitchFamily="18" charset="0"/>
                        </a:rPr>
                        <a:t>1.50</a:t>
                      </a:r>
                    </a:p>
                  </a:txBody>
                  <a:tcPr/>
                </a:tc>
                <a:extLst>
                  <a:ext uri="{0D108BD9-81ED-4DB2-BD59-A6C34878D82A}">
                    <a16:rowId xmlns:a16="http://schemas.microsoft.com/office/drawing/2014/main" xmlns:p="http://schemas.openxmlformats.org/presentationml/2006/main" xmlns:r="http://schemas.openxmlformats.org/officeDocument/2006/relationships" xmlns:a="http://schemas.openxmlformats.org/drawingml/2006/main" xmlns="" val="2098203624"/>
                  </a:ext>
                </a:extLst>
              </a:tr>
            </a:tbl>
          </a:graphicData>
        </a:graphic>
      </p:graphicFrame>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627556493"/>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med" p14:dur="700">
        <p:fade/>
      </p:transition>
    </mc:Choice>
    <mc:Fallback>
      <p:transition spd="med">
        <p:fade/>
      </p:transition>
    </mc:Fallback>
  </mc:AlternateContent>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Title 6"/>
          <p:cNvSpPr>
            <a:spLocks noGrp="1"/>
          </p:cNvSpPr>
          <p:nvPr>
            <p:ph type="title"/>
          </p:nvPr>
        </p:nvSpPr>
        <p:spPr>
          <a:xfrm>
            <a:off x="609441" y="5638800"/>
            <a:ext cx="10971372" cy="990600"/>
          </a:xfrm>
        </p:spPr>
        <p:txBody>
          <a:bodyPr>
            <a:normAutofit/>
          </a:bodyPr>
          <a:lstStyle/>
          <a:p>
            <a:pPr algn="ctr"/>
            <a:r>
              <a:rPr lang="en-US" b="1" dirty="0">
                <a:latin typeface="Times New Roman" panose="02020603050405020304" pitchFamily="18" charset="0"/>
                <a:cs typeface="Times New Roman" panose="02020603050405020304" pitchFamily="18" charset="0"/>
              </a:rPr>
              <a:t>ESL and Basic Skills Completion Data for Math from the SEP, Continued </a:t>
            </a:r>
          </a:p>
        </p:txBody>
      </p:sp>
      <p:graphicFrame>
        <p:nvGraphicFramePr>
          <p:cNvPr id="10" name="Content Placeholder 9"/>
          <p:cNvGraphicFramePr>
            <a:graphicFrameLocks noGrp="1"/>
          </p:cNvGraphicFramePr>
          <p:nvPr>
            <p:ph idx="1"/>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4281931525"/>
              </p:ext>
            </p:extLst>
          </p:nvPr>
        </p:nvGraphicFramePr>
        <p:xfrm>
          <a:off x="912812" y="304800"/>
          <a:ext cx="10287000" cy="5032908"/>
        </p:xfrm>
        <a:graphic>
          <a:graphicData uri="http://schemas.openxmlformats.org/drawingml/2006/table">
            <a:tbl>
              <a:tblPr firstRow="1" bandRow="1">
                <a:tableStyleId>{5C22544A-7EE6-4342-B048-85BDC9FD1C3A}</a:tableStyleId>
              </a:tblPr>
              <a:tblGrid>
                <a:gridCol w="1714500">
                  <a:extLst>
                    <a:ext uri="{9D8B030D-6E8A-4147-A177-3AD203B41FA5}">
                      <a16:colId xmlns:a16="http://schemas.microsoft.com/office/drawing/2014/main" xmlns:p="http://schemas.openxmlformats.org/presentationml/2006/main" xmlns:r="http://schemas.openxmlformats.org/officeDocument/2006/relationships" xmlns:a="http://schemas.openxmlformats.org/drawingml/2006/main" xmlns="" val="3030698908"/>
                    </a:ext>
                  </a:extLst>
                </a:gridCol>
                <a:gridCol w="1714500">
                  <a:extLst>
                    <a:ext uri="{9D8B030D-6E8A-4147-A177-3AD203B41FA5}">
                      <a16:colId xmlns:a16="http://schemas.microsoft.com/office/drawing/2014/main" xmlns:p="http://schemas.openxmlformats.org/presentationml/2006/main" xmlns:r="http://schemas.openxmlformats.org/officeDocument/2006/relationships" xmlns:a="http://schemas.openxmlformats.org/drawingml/2006/main" xmlns="" val="4176318868"/>
                    </a:ext>
                  </a:extLst>
                </a:gridCol>
                <a:gridCol w="1714500">
                  <a:extLst>
                    <a:ext uri="{9D8B030D-6E8A-4147-A177-3AD203B41FA5}">
                      <a16:colId xmlns:a16="http://schemas.microsoft.com/office/drawing/2014/main" xmlns:p="http://schemas.openxmlformats.org/presentationml/2006/main" xmlns:r="http://schemas.openxmlformats.org/officeDocument/2006/relationships" xmlns:a="http://schemas.openxmlformats.org/drawingml/2006/main" xmlns="" val="494034884"/>
                    </a:ext>
                  </a:extLst>
                </a:gridCol>
                <a:gridCol w="1714500">
                  <a:extLst>
                    <a:ext uri="{9D8B030D-6E8A-4147-A177-3AD203B41FA5}">
                      <a16:colId xmlns:a16="http://schemas.microsoft.com/office/drawing/2014/main" xmlns:p="http://schemas.openxmlformats.org/presentationml/2006/main" xmlns:r="http://schemas.openxmlformats.org/officeDocument/2006/relationships" xmlns:a="http://schemas.openxmlformats.org/drawingml/2006/main" xmlns="" val="1204297272"/>
                    </a:ext>
                  </a:extLst>
                </a:gridCol>
                <a:gridCol w="1714500">
                  <a:extLst>
                    <a:ext uri="{9D8B030D-6E8A-4147-A177-3AD203B41FA5}">
                      <a16:colId xmlns:a16="http://schemas.microsoft.com/office/drawing/2014/main" xmlns:p="http://schemas.openxmlformats.org/presentationml/2006/main" xmlns:r="http://schemas.openxmlformats.org/officeDocument/2006/relationships" xmlns:a="http://schemas.openxmlformats.org/drawingml/2006/main" xmlns="" val="1082022323"/>
                    </a:ext>
                  </a:extLst>
                </a:gridCol>
                <a:gridCol w="1714500">
                  <a:extLst>
                    <a:ext uri="{9D8B030D-6E8A-4147-A177-3AD203B41FA5}">
                      <a16:colId xmlns:a16="http://schemas.microsoft.com/office/drawing/2014/main" xmlns:p="http://schemas.openxmlformats.org/presentationml/2006/main" xmlns:r="http://schemas.openxmlformats.org/officeDocument/2006/relationships" xmlns:a="http://schemas.openxmlformats.org/drawingml/2006/main" xmlns="" val="3112544736"/>
                    </a:ext>
                  </a:extLst>
                </a:gridCol>
              </a:tblGrid>
              <a:tr h="1486263">
                <a:tc>
                  <a:txBody>
                    <a:bodyPr/>
                    <a:lstStyle/>
                    <a:p>
                      <a:r>
                        <a:rPr lang="en-US" dirty="0">
                          <a:latin typeface="Times New Roman" panose="02020603050405020304" pitchFamily="18" charset="0"/>
                          <a:cs typeface="Times New Roman" panose="02020603050405020304" pitchFamily="18" charset="0"/>
                        </a:rPr>
                        <a:t>Target</a:t>
                      </a:r>
                      <a:r>
                        <a:rPr lang="en-US" baseline="0" dirty="0">
                          <a:latin typeface="Times New Roman" panose="02020603050405020304" pitchFamily="18" charset="0"/>
                          <a:cs typeface="Times New Roman" panose="02020603050405020304" pitchFamily="18" charset="0"/>
                        </a:rPr>
                        <a:t> Population</a:t>
                      </a:r>
                      <a:endParaRPr lang="en-US" dirty="0">
                        <a:latin typeface="Times New Roman" panose="02020603050405020304" pitchFamily="18" charset="0"/>
                        <a:cs typeface="Times New Roman" panose="02020603050405020304" pitchFamily="18" charset="0"/>
                      </a:endParaRPr>
                    </a:p>
                  </a:txBody>
                  <a:tcPr/>
                </a:tc>
                <a:tc>
                  <a:txBody>
                    <a:bodyPr/>
                    <a:lstStyle/>
                    <a:p>
                      <a:r>
                        <a:rPr lang="en-US" dirty="0">
                          <a:latin typeface="Times New Roman" panose="02020603050405020304" pitchFamily="18" charset="0"/>
                          <a:cs typeface="Times New Roman" panose="02020603050405020304" pitchFamily="18" charset="0"/>
                        </a:rPr>
                        <a:t># of Courses Students</a:t>
                      </a:r>
                      <a:r>
                        <a:rPr lang="en-US" baseline="0" dirty="0">
                          <a:latin typeface="Times New Roman" panose="02020603050405020304" pitchFamily="18" charset="0"/>
                          <a:cs typeface="Times New Roman" panose="02020603050405020304" pitchFamily="18" charset="0"/>
                        </a:rPr>
                        <a:t> Enrolled In</a:t>
                      </a:r>
                      <a:endParaRPr lang="en-US" dirty="0">
                        <a:latin typeface="Times New Roman" panose="02020603050405020304" pitchFamily="18" charset="0"/>
                        <a:cs typeface="Times New Roman" panose="02020603050405020304" pitchFamily="18" charset="0"/>
                      </a:endParaRPr>
                    </a:p>
                  </a:txBody>
                  <a:tcPr/>
                </a:tc>
                <a:tc>
                  <a:txBody>
                    <a:bodyPr/>
                    <a:lstStyle/>
                    <a:p>
                      <a:r>
                        <a:rPr lang="en-US" dirty="0">
                          <a:latin typeface="Times New Roman" panose="02020603050405020304" pitchFamily="18" charset="0"/>
                          <a:cs typeface="Times New Roman" panose="02020603050405020304" pitchFamily="18" charset="0"/>
                        </a:rPr>
                        <a:t># of Courses</a:t>
                      </a:r>
                      <a:r>
                        <a:rPr lang="en-US" baseline="0" dirty="0">
                          <a:latin typeface="Times New Roman" panose="02020603050405020304" pitchFamily="18" charset="0"/>
                          <a:cs typeface="Times New Roman" panose="02020603050405020304" pitchFamily="18" charset="0"/>
                        </a:rPr>
                        <a:t> Students Earned A, B, C, or Credit</a:t>
                      </a:r>
                      <a:endParaRPr lang="en-US" dirty="0">
                        <a:latin typeface="Times New Roman" panose="02020603050405020304" pitchFamily="18" charset="0"/>
                        <a:cs typeface="Times New Roman" panose="02020603050405020304" pitchFamily="18" charset="0"/>
                      </a:endParaRPr>
                    </a:p>
                  </a:txBody>
                  <a:tcPr/>
                </a:tc>
                <a:tc>
                  <a:txBody>
                    <a:bodyPr/>
                    <a:lstStyle/>
                    <a:p>
                      <a:r>
                        <a:rPr lang="en-US" dirty="0">
                          <a:latin typeface="Times New Roman" panose="02020603050405020304" pitchFamily="18" charset="0"/>
                          <a:cs typeface="Times New Roman" panose="02020603050405020304" pitchFamily="18" charset="0"/>
                        </a:rPr>
                        <a:t>The % of Courses passed with A, B, C or</a:t>
                      </a:r>
                      <a:r>
                        <a:rPr lang="en-US" baseline="0" dirty="0">
                          <a:latin typeface="Times New Roman" panose="02020603050405020304" pitchFamily="18" charset="0"/>
                          <a:cs typeface="Times New Roman" panose="02020603050405020304" pitchFamily="18" charset="0"/>
                        </a:rPr>
                        <a:t> Credit</a:t>
                      </a:r>
                      <a:endParaRPr lang="en-US" dirty="0">
                        <a:latin typeface="Times New Roman" panose="02020603050405020304" pitchFamily="18" charset="0"/>
                        <a:cs typeface="Times New Roman" panose="02020603050405020304" pitchFamily="18" charset="0"/>
                      </a:endParaRPr>
                    </a:p>
                  </a:txBody>
                  <a:tcPr/>
                </a:tc>
                <a:tc>
                  <a:txBody>
                    <a:bodyPr/>
                    <a:lstStyle/>
                    <a:p>
                      <a:r>
                        <a:rPr lang="en-US" dirty="0">
                          <a:latin typeface="Times New Roman" panose="02020603050405020304" pitchFamily="18" charset="0"/>
                          <a:cs typeface="Times New Roman" panose="02020603050405020304" pitchFamily="18" charset="0"/>
                        </a:rPr>
                        <a:t>Total</a:t>
                      </a:r>
                      <a:r>
                        <a:rPr lang="en-US" baseline="0" dirty="0">
                          <a:latin typeface="Times New Roman" panose="02020603050405020304" pitchFamily="18" charset="0"/>
                          <a:cs typeface="Times New Roman" panose="02020603050405020304" pitchFamily="18" charset="0"/>
                        </a:rPr>
                        <a:t> (all student) pass rate</a:t>
                      </a:r>
                      <a:endParaRPr lang="en-US" dirty="0">
                        <a:latin typeface="Times New Roman" panose="02020603050405020304" pitchFamily="18" charset="0"/>
                        <a:cs typeface="Times New Roman" panose="02020603050405020304" pitchFamily="18" charset="0"/>
                      </a:endParaRPr>
                    </a:p>
                  </a:txBody>
                  <a:tcPr/>
                </a:tc>
                <a:tc>
                  <a:txBody>
                    <a:bodyPr/>
                    <a:lstStyle/>
                    <a:p>
                      <a:r>
                        <a:rPr lang="en-US" dirty="0">
                          <a:latin typeface="Times New Roman" panose="02020603050405020304" pitchFamily="18" charset="0"/>
                          <a:cs typeface="Times New Roman" panose="02020603050405020304" pitchFamily="18" charset="0"/>
                        </a:rPr>
                        <a:t>Comparison</a:t>
                      </a:r>
                      <a:r>
                        <a:rPr lang="en-US" baseline="0" dirty="0">
                          <a:latin typeface="Times New Roman" panose="02020603050405020304" pitchFamily="18" charset="0"/>
                          <a:cs typeface="Times New Roman" panose="02020603050405020304" pitchFamily="18" charset="0"/>
                        </a:rPr>
                        <a:t> to the all student average (percentage difference +/-).</a:t>
                      </a:r>
                      <a:endParaRPr lang="en-US"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xmlns:p="http://schemas.openxmlformats.org/presentationml/2006/main" xmlns:r="http://schemas.openxmlformats.org/officeDocument/2006/relationships" xmlns:a="http://schemas.openxmlformats.org/drawingml/2006/main" xmlns="" val="1679479059"/>
                  </a:ext>
                </a:extLst>
              </a:tr>
              <a:tr h="376726">
                <a:tc>
                  <a:txBody>
                    <a:bodyPr/>
                    <a:lstStyle/>
                    <a:p>
                      <a:r>
                        <a:rPr lang="en-US" b="1" dirty="0">
                          <a:solidFill>
                            <a:srgbClr val="FF0000"/>
                          </a:solidFill>
                          <a:latin typeface="Times New Roman" panose="02020603050405020304" pitchFamily="18" charset="0"/>
                          <a:cs typeface="Times New Roman" panose="02020603050405020304" pitchFamily="18" charset="0"/>
                        </a:rPr>
                        <a:t>More than</a:t>
                      </a:r>
                      <a:r>
                        <a:rPr lang="en-US" b="1" baseline="0" dirty="0">
                          <a:solidFill>
                            <a:srgbClr val="FF0000"/>
                          </a:solidFill>
                          <a:latin typeface="Times New Roman" panose="02020603050405020304" pitchFamily="18" charset="0"/>
                          <a:cs typeface="Times New Roman" panose="02020603050405020304" pitchFamily="18" charset="0"/>
                        </a:rPr>
                        <a:t> one race</a:t>
                      </a:r>
                      <a:endParaRPr lang="en-US" b="1" dirty="0">
                        <a:solidFill>
                          <a:srgbClr val="FF0000"/>
                        </a:solidFill>
                        <a:latin typeface="Times New Roman" panose="02020603050405020304" pitchFamily="18" charset="0"/>
                        <a:cs typeface="Times New Roman" panose="02020603050405020304" pitchFamily="18" charset="0"/>
                      </a:endParaRPr>
                    </a:p>
                  </a:txBody>
                  <a:tcPr/>
                </a:tc>
                <a:tc>
                  <a:txBody>
                    <a:bodyPr/>
                    <a:lstStyle/>
                    <a:p>
                      <a:r>
                        <a:rPr lang="en-US" b="1" dirty="0">
                          <a:solidFill>
                            <a:srgbClr val="FF0000"/>
                          </a:solidFill>
                          <a:latin typeface="Times New Roman" panose="02020603050405020304" pitchFamily="18" charset="0"/>
                          <a:cs typeface="Times New Roman" panose="02020603050405020304" pitchFamily="18" charset="0"/>
                        </a:rPr>
                        <a:t>0</a:t>
                      </a:r>
                    </a:p>
                  </a:txBody>
                  <a:tcPr/>
                </a:tc>
                <a:tc>
                  <a:txBody>
                    <a:bodyPr/>
                    <a:lstStyle/>
                    <a:p>
                      <a:r>
                        <a:rPr lang="en-US" b="1" dirty="0">
                          <a:solidFill>
                            <a:srgbClr val="FF0000"/>
                          </a:solidFill>
                          <a:latin typeface="Times New Roman" panose="02020603050405020304" pitchFamily="18" charset="0"/>
                          <a:cs typeface="Times New Roman" panose="02020603050405020304" pitchFamily="18" charset="0"/>
                        </a:rPr>
                        <a:t>0</a:t>
                      </a:r>
                    </a:p>
                  </a:txBody>
                  <a:tcPr/>
                </a:tc>
                <a:tc>
                  <a:txBody>
                    <a:bodyPr/>
                    <a:lstStyle/>
                    <a:p>
                      <a:r>
                        <a:rPr lang="en-US" b="1" dirty="0">
                          <a:solidFill>
                            <a:srgbClr val="FF0000"/>
                          </a:solidFill>
                          <a:latin typeface="Times New Roman" panose="02020603050405020304" pitchFamily="18" charset="0"/>
                          <a:cs typeface="Times New Roman" panose="02020603050405020304" pitchFamily="18" charset="0"/>
                        </a:rPr>
                        <a:t>0</a:t>
                      </a:r>
                    </a:p>
                  </a:txBody>
                  <a:tcPr/>
                </a:tc>
                <a:tc>
                  <a:txBody>
                    <a:bodyPr/>
                    <a:lstStyle/>
                    <a:p>
                      <a:r>
                        <a:rPr lang="en-US" b="1" dirty="0">
                          <a:solidFill>
                            <a:srgbClr val="FF0000"/>
                          </a:solidFill>
                          <a:latin typeface="Times New Roman" panose="02020603050405020304" pitchFamily="18" charset="0"/>
                          <a:cs typeface="Times New Roman" panose="02020603050405020304" pitchFamily="18" charset="0"/>
                        </a:rPr>
                        <a:t>0</a:t>
                      </a:r>
                    </a:p>
                  </a:txBody>
                  <a:tcPr/>
                </a:tc>
                <a:tc>
                  <a:txBody>
                    <a:bodyPr/>
                    <a:lstStyle/>
                    <a:p>
                      <a:r>
                        <a:rPr lang="en-US" b="1" dirty="0">
                          <a:solidFill>
                            <a:srgbClr val="FF0000"/>
                          </a:solidFill>
                          <a:latin typeface="Times New Roman" panose="02020603050405020304" pitchFamily="18" charset="0"/>
                          <a:cs typeface="Times New Roman" panose="02020603050405020304" pitchFamily="18" charset="0"/>
                        </a:rPr>
                        <a:t>NA</a:t>
                      </a:r>
                    </a:p>
                  </a:txBody>
                  <a:tcPr/>
                </a:tc>
                <a:extLst>
                  <a:ext uri="{0D108BD9-81ED-4DB2-BD59-A6C34878D82A}">
                    <a16:rowId xmlns:a16="http://schemas.microsoft.com/office/drawing/2014/main" xmlns:p="http://schemas.openxmlformats.org/presentationml/2006/main" xmlns:r="http://schemas.openxmlformats.org/officeDocument/2006/relationships" xmlns:a="http://schemas.openxmlformats.org/drawingml/2006/main" xmlns="" val="2659862383"/>
                  </a:ext>
                </a:extLst>
              </a:tr>
              <a:tr h="376726">
                <a:tc>
                  <a:txBody>
                    <a:bodyPr/>
                    <a:lstStyle/>
                    <a:p>
                      <a:r>
                        <a:rPr lang="en-US" b="1" dirty="0">
                          <a:solidFill>
                            <a:srgbClr val="FF0000"/>
                          </a:solidFill>
                          <a:latin typeface="Times New Roman" panose="02020603050405020304" pitchFamily="18" charset="0"/>
                          <a:cs typeface="Times New Roman" panose="02020603050405020304" pitchFamily="18" charset="0"/>
                        </a:rPr>
                        <a:t>Males</a:t>
                      </a:r>
                    </a:p>
                  </a:txBody>
                  <a:tcPr/>
                </a:tc>
                <a:tc>
                  <a:txBody>
                    <a:bodyPr/>
                    <a:lstStyle/>
                    <a:p>
                      <a:r>
                        <a:rPr lang="en-US" b="1" dirty="0">
                          <a:solidFill>
                            <a:srgbClr val="FF0000"/>
                          </a:solidFill>
                          <a:latin typeface="Times New Roman" panose="02020603050405020304" pitchFamily="18" charset="0"/>
                          <a:cs typeface="Times New Roman" panose="02020603050405020304" pitchFamily="18" charset="0"/>
                        </a:rPr>
                        <a:t>284</a:t>
                      </a:r>
                    </a:p>
                  </a:txBody>
                  <a:tcPr/>
                </a:tc>
                <a:tc>
                  <a:txBody>
                    <a:bodyPr/>
                    <a:lstStyle/>
                    <a:p>
                      <a:r>
                        <a:rPr lang="en-US" b="1" dirty="0">
                          <a:solidFill>
                            <a:srgbClr val="FF0000"/>
                          </a:solidFill>
                          <a:latin typeface="Times New Roman" panose="02020603050405020304" pitchFamily="18" charset="0"/>
                          <a:cs typeface="Times New Roman" panose="02020603050405020304" pitchFamily="18" charset="0"/>
                        </a:rPr>
                        <a:t>62</a:t>
                      </a:r>
                    </a:p>
                  </a:txBody>
                  <a:tcPr/>
                </a:tc>
                <a:tc>
                  <a:txBody>
                    <a:bodyPr/>
                    <a:lstStyle/>
                    <a:p>
                      <a:r>
                        <a:rPr lang="en-US" b="1" dirty="0">
                          <a:solidFill>
                            <a:srgbClr val="FF0000"/>
                          </a:solidFill>
                          <a:latin typeface="Times New Roman" panose="02020603050405020304" pitchFamily="18" charset="0"/>
                          <a:cs typeface="Times New Roman" panose="02020603050405020304" pitchFamily="18" charset="0"/>
                        </a:rPr>
                        <a:t>0.00%</a:t>
                      </a:r>
                    </a:p>
                  </a:txBody>
                  <a:tcPr/>
                </a:tc>
                <a:tc>
                  <a:txBody>
                    <a:bodyPr/>
                    <a:lstStyle/>
                    <a:p>
                      <a:r>
                        <a:rPr lang="en-US" b="1" dirty="0">
                          <a:solidFill>
                            <a:srgbClr val="FF0000"/>
                          </a:solidFill>
                          <a:latin typeface="Times New Roman" panose="02020603050405020304" pitchFamily="18" charset="0"/>
                          <a:cs typeface="Times New Roman" panose="02020603050405020304" pitchFamily="18" charset="0"/>
                        </a:rPr>
                        <a:t>0.00</a:t>
                      </a:r>
                    </a:p>
                  </a:txBody>
                  <a:tcPr/>
                </a:tc>
                <a:tc>
                  <a:txBody>
                    <a:bodyPr/>
                    <a:lstStyle/>
                    <a:p>
                      <a:r>
                        <a:rPr lang="en-US" b="1" dirty="0">
                          <a:solidFill>
                            <a:srgbClr val="FF0000"/>
                          </a:solidFill>
                          <a:latin typeface="Times New Roman" panose="02020603050405020304" pitchFamily="18" charset="0"/>
                          <a:cs typeface="Times New Roman" panose="02020603050405020304" pitchFamily="18" charset="0"/>
                        </a:rPr>
                        <a:t>NA</a:t>
                      </a:r>
                    </a:p>
                  </a:txBody>
                  <a:tcPr/>
                </a:tc>
                <a:extLst>
                  <a:ext uri="{0D108BD9-81ED-4DB2-BD59-A6C34878D82A}">
                    <a16:rowId xmlns:a16="http://schemas.microsoft.com/office/drawing/2014/main" xmlns:p="http://schemas.openxmlformats.org/presentationml/2006/main" xmlns:r="http://schemas.openxmlformats.org/officeDocument/2006/relationships" xmlns:a="http://schemas.openxmlformats.org/drawingml/2006/main" xmlns="" val="582287775"/>
                  </a:ext>
                </a:extLst>
              </a:tr>
              <a:tr h="609600">
                <a:tc>
                  <a:txBody>
                    <a:bodyPr/>
                    <a:lstStyle/>
                    <a:p>
                      <a:r>
                        <a:rPr lang="en-US" b="1" dirty="0">
                          <a:latin typeface="Times New Roman" panose="02020603050405020304" pitchFamily="18" charset="0"/>
                          <a:cs typeface="Times New Roman" panose="02020603050405020304" pitchFamily="18" charset="0"/>
                        </a:rPr>
                        <a:t>Females</a:t>
                      </a:r>
                    </a:p>
                  </a:txBody>
                  <a:tcPr/>
                </a:tc>
                <a:tc>
                  <a:txBody>
                    <a:bodyPr/>
                    <a:lstStyle/>
                    <a:p>
                      <a:r>
                        <a:rPr lang="en-US" b="1" dirty="0">
                          <a:latin typeface="Times New Roman" panose="02020603050405020304" pitchFamily="18" charset="0"/>
                          <a:cs typeface="Times New Roman" panose="02020603050405020304" pitchFamily="18" charset="0"/>
                        </a:rPr>
                        <a:t>355</a:t>
                      </a:r>
                    </a:p>
                  </a:txBody>
                  <a:tcPr/>
                </a:tc>
                <a:tc>
                  <a:txBody>
                    <a:bodyPr/>
                    <a:lstStyle/>
                    <a:p>
                      <a:r>
                        <a:rPr lang="en-US" b="1" dirty="0">
                          <a:latin typeface="Times New Roman" panose="02020603050405020304" pitchFamily="18" charset="0"/>
                          <a:cs typeface="Times New Roman" panose="02020603050405020304" pitchFamily="18" charset="0"/>
                        </a:rPr>
                        <a:t>87</a:t>
                      </a:r>
                    </a:p>
                  </a:txBody>
                  <a:tcPr/>
                </a:tc>
                <a:tc>
                  <a:txBody>
                    <a:bodyPr/>
                    <a:lstStyle/>
                    <a:p>
                      <a:r>
                        <a:rPr lang="en-US" b="1" dirty="0">
                          <a:latin typeface="Times New Roman" panose="02020603050405020304" pitchFamily="18" charset="0"/>
                          <a:cs typeface="Times New Roman" panose="02020603050405020304" pitchFamily="18" charset="0"/>
                        </a:rPr>
                        <a:t>55.47%</a:t>
                      </a:r>
                    </a:p>
                  </a:txBody>
                  <a:tcPr/>
                </a:tc>
                <a:tc>
                  <a:txBody>
                    <a:bodyPr/>
                    <a:lstStyle/>
                    <a:p>
                      <a:r>
                        <a:rPr lang="en-US" b="1" dirty="0">
                          <a:latin typeface="Times New Roman" panose="02020603050405020304" pitchFamily="18" charset="0"/>
                          <a:cs typeface="Times New Roman" panose="02020603050405020304" pitchFamily="18" charset="0"/>
                        </a:rPr>
                        <a:t>58.39%</a:t>
                      </a:r>
                    </a:p>
                  </a:txBody>
                  <a:tcPr/>
                </a:tc>
                <a:tc>
                  <a:txBody>
                    <a:bodyPr/>
                    <a:lstStyle/>
                    <a:p>
                      <a:r>
                        <a:rPr lang="en-US" b="1" dirty="0">
                          <a:latin typeface="Times New Roman" panose="02020603050405020304" pitchFamily="18" charset="0"/>
                          <a:cs typeface="Times New Roman" panose="02020603050405020304" pitchFamily="18" charset="0"/>
                        </a:rPr>
                        <a:t>1.09</a:t>
                      </a:r>
                    </a:p>
                  </a:txBody>
                  <a:tcPr/>
                </a:tc>
                <a:extLst>
                  <a:ext uri="{0D108BD9-81ED-4DB2-BD59-A6C34878D82A}">
                    <a16:rowId xmlns:a16="http://schemas.microsoft.com/office/drawing/2014/main" xmlns:p="http://schemas.openxmlformats.org/presentationml/2006/main" xmlns:r="http://schemas.openxmlformats.org/officeDocument/2006/relationships" xmlns:a="http://schemas.openxmlformats.org/drawingml/2006/main" xmlns="" val="508069198"/>
                  </a:ext>
                </a:extLst>
              </a:tr>
              <a:tr h="685800">
                <a:tc>
                  <a:txBody>
                    <a:bodyPr/>
                    <a:lstStyle/>
                    <a:p>
                      <a:r>
                        <a:rPr lang="en-US" b="1" dirty="0">
                          <a:solidFill>
                            <a:srgbClr val="FF0000"/>
                          </a:solidFill>
                          <a:latin typeface="Times New Roman" panose="02020603050405020304" pitchFamily="18" charset="0"/>
                          <a:cs typeface="Times New Roman" panose="02020603050405020304" pitchFamily="18" charset="0"/>
                        </a:rPr>
                        <a:t>Individuals with Disabilities</a:t>
                      </a:r>
                    </a:p>
                  </a:txBody>
                  <a:tcPr/>
                </a:tc>
                <a:tc>
                  <a:txBody>
                    <a:bodyPr/>
                    <a:lstStyle/>
                    <a:p>
                      <a:r>
                        <a:rPr lang="en-US" b="1" dirty="0">
                          <a:solidFill>
                            <a:srgbClr val="FF0000"/>
                          </a:solidFill>
                          <a:latin typeface="Times New Roman" panose="02020603050405020304" pitchFamily="18" charset="0"/>
                          <a:cs typeface="Times New Roman" panose="02020603050405020304" pitchFamily="18" charset="0"/>
                        </a:rPr>
                        <a:t>59</a:t>
                      </a:r>
                    </a:p>
                  </a:txBody>
                  <a:tcPr/>
                </a:tc>
                <a:tc>
                  <a:txBody>
                    <a:bodyPr/>
                    <a:lstStyle/>
                    <a:p>
                      <a:r>
                        <a:rPr lang="en-US" b="1" dirty="0">
                          <a:solidFill>
                            <a:srgbClr val="FF0000"/>
                          </a:solidFill>
                          <a:latin typeface="Times New Roman" panose="02020603050405020304" pitchFamily="18" charset="0"/>
                          <a:cs typeface="Times New Roman" panose="02020603050405020304" pitchFamily="18" charset="0"/>
                        </a:rPr>
                        <a:t>6</a:t>
                      </a:r>
                    </a:p>
                  </a:txBody>
                  <a:tcPr/>
                </a:tc>
                <a:tc>
                  <a:txBody>
                    <a:bodyPr/>
                    <a:lstStyle/>
                    <a:p>
                      <a:r>
                        <a:rPr lang="en-US" b="1" dirty="0">
                          <a:solidFill>
                            <a:srgbClr val="FF0000"/>
                          </a:solidFill>
                          <a:latin typeface="Times New Roman" panose="02020603050405020304" pitchFamily="18" charset="0"/>
                          <a:cs typeface="Times New Roman" panose="02020603050405020304" pitchFamily="18" charset="0"/>
                        </a:rPr>
                        <a:t>9.22%</a:t>
                      </a:r>
                    </a:p>
                  </a:txBody>
                  <a:tcPr/>
                </a:tc>
                <a:tc>
                  <a:txBody>
                    <a:bodyPr/>
                    <a:lstStyle/>
                    <a:p>
                      <a:r>
                        <a:rPr lang="en-US" b="1" dirty="0">
                          <a:solidFill>
                            <a:srgbClr val="FF0000"/>
                          </a:solidFill>
                          <a:latin typeface="Times New Roman" panose="02020603050405020304" pitchFamily="18" charset="0"/>
                          <a:cs typeface="Times New Roman" panose="02020603050405020304" pitchFamily="18" charset="0"/>
                        </a:rPr>
                        <a:t>4.03%</a:t>
                      </a:r>
                    </a:p>
                  </a:txBody>
                  <a:tcPr/>
                </a:tc>
                <a:tc>
                  <a:txBody>
                    <a:bodyPr/>
                    <a:lstStyle/>
                    <a:p>
                      <a:r>
                        <a:rPr lang="en-US" b="1" dirty="0">
                          <a:solidFill>
                            <a:srgbClr val="FF0000"/>
                          </a:solidFill>
                          <a:latin typeface="Times New Roman" panose="02020603050405020304" pitchFamily="18" charset="0"/>
                          <a:cs typeface="Times New Roman" panose="02020603050405020304" pitchFamily="18" charset="0"/>
                        </a:rPr>
                        <a:t>.44</a:t>
                      </a:r>
                    </a:p>
                  </a:txBody>
                  <a:tcPr/>
                </a:tc>
                <a:extLst>
                  <a:ext uri="{0D108BD9-81ED-4DB2-BD59-A6C34878D82A}">
                    <a16:rowId xmlns:a16="http://schemas.microsoft.com/office/drawing/2014/main" xmlns:p="http://schemas.openxmlformats.org/presentationml/2006/main" xmlns:r="http://schemas.openxmlformats.org/officeDocument/2006/relationships" xmlns:a="http://schemas.openxmlformats.org/drawingml/2006/main" xmlns="" val="4118372016"/>
                  </a:ext>
                </a:extLst>
              </a:tr>
              <a:tr h="376726">
                <a:tc>
                  <a:txBody>
                    <a:bodyPr/>
                    <a:lstStyle/>
                    <a:p>
                      <a:r>
                        <a:rPr lang="en-US" b="1" dirty="0">
                          <a:latin typeface="Times New Roman" panose="02020603050405020304" pitchFamily="18" charset="0"/>
                          <a:cs typeface="Times New Roman" panose="02020603050405020304" pitchFamily="18" charset="0"/>
                        </a:rPr>
                        <a:t>Low</a:t>
                      </a:r>
                      <a:r>
                        <a:rPr lang="en-US" b="1" baseline="0" dirty="0">
                          <a:latin typeface="Times New Roman" panose="02020603050405020304" pitchFamily="18" charset="0"/>
                          <a:cs typeface="Times New Roman" panose="02020603050405020304" pitchFamily="18" charset="0"/>
                        </a:rPr>
                        <a:t> Income Students</a:t>
                      </a:r>
                      <a:endParaRPr lang="en-US" b="1" dirty="0">
                        <a:latin typeface="Times New Roman" panose="02020603050405020304" pitchFamily="18" charset="0"/>
                        <a:cs typeface="Times New Roman" panose="02020603050405020304" pitchFamily="18" charset="0"/>
                      </a:endParaRPr>
                    </a:p>
                  </a:txBody>
                  <a:tcPr/>
                </a:tc>
                <a:tc>
                  <a:txBody>
                    <a:bodyPr/>
                    <a:lstStyle/>
                    <a:p>
                      <a:r>
                        <a:rPr lang="en-US" b="1" dirty="0">
                          <a:latin typeface="Times New Roman" panose="02020603050405020304" pitchFamily="18" charset="0"/>
                          <a:cs typeface="Times New Roman" panose="02020603050405020304" pitchFamily="18" charset="0"/>
                        </a:rPr>
                        <a:t>414</a:t>
                      </a:r>
                    </a:p>
                  </a:txBody>
                  <a:tcPr/>
                </a:tc>
                <a:tc>
                  <a:txBody>
                    <a:bodyPr/>
                    <a:lstStyle/>
                    <a:p>
                      <a:r>
                        <a:rPr lang="en-US" b="1" dirty="0">
                          <a:latin typeface="Times New Roman" panose="02020603050405020304" pitchFamily="18" charset="0"/>
                          <a:cs typeface="Times New Roman" panose="02020603050405020304" pitchFamily="18" charset="0"/>
                        </a:rPr>
                        <a:t>99</a:t>
                      </a:r>
                    </a:p>
                  </a:txBody>
                  <a:tcPr/>
                </a:tc>
                <a:tc>
                  <a:txBody>
                    <a:bodyPr/>
                    <a:lstStyle/>
                    <a:p>
                      <a:r>
                        <a:rPr lang="en-US" b="1" dirty="0">
                          <a:latin typeface="Times New Roman" panose="02020603050405020304" pitchFamily="18" charset="0"/>
                          <a:cs typeface="Times New Roman" panose="02020603050405020304" pitchFamily="18" charset="0"/>
                        </a:rPr>
                        <a:t>64.69%</a:t>
                      </a:r>
                    </a:p>
                  </a:txBody>
                  <a:tcPr/>
                </a:tc>
                <a:tc>
                  <a:txBody>
                    <a:bodyPr/>
                    <a:lstStyle/>
                    <a:p>
                      <a:r>
                        <a:rPr lang="en-US" b="1" dirty="0">
                          <a:latin typeface="Times New Roman" panose="02020603050405020304" pitchFamily="18" charset="0"/>
                          <a:cs typeface="Times New Roman" panose="02020603050405020304" pitchFamily="18" charset="0"/>
                        </a:rPr>
                        <a:t>66.44%</a:t>
                      </a:r>
                    </a:p>
                  </a:txBody>
                  <a:tcPr/>
                </a:tc>
                <a:tc>
                  <a:txBody>
                    <a:bodyPr/>
                    <a:lstStyle/>
                    <a:p>
                      <a:r>
                        <a:rPr lang="en-US" b="1" dirty="0">
                          <a:latin typeface="Times New Roman" panose="02020603050405020304" pitchFamily="18" charset="0"/>
                          <a:cs typeface="Times New Roman" panose="02020603050405020304" pitchFamily="18" charset="0"/>
                        </a:rPr>
                        <a:t>1.03</a:t>
                      </a:r>
                    </a:p>
                  </a:txBody>
                  <a:tcPr/>
                </a:tc>
                <a:extLst>
                  <a:ext uri="{0D108BD9-81ED-4DB2-BD59-A6C34878D82A}">
                    <a16:rowId xmlns:a16="http://schemas.microsoft.com/office/drawing/2014/main" xmlns:p="http://schemas.openxmlformats.org/presentationml/2006/main" xmlns:r="http://schemas.openxmlformats.org/officeDocument/2006/relationships" xmlns:a="http://schemas.openxmlformats.org/drawingml/2006/main" xmlns="" val="2912237561"/>
                  </a:ext>
                </a:extLst>
              </a:tr>
              <a:tr h="148688">
                <a:tc>
                  <a:txBody>
                    <a:bodyPr/>
                    <a:lstStyle/>
                    <a:p>
                      <a:r>
                        <a:rPr lang="en-US" b="1" dirty="0">
                          <a:latin typeface="Times New Roman" panose="02020603050405020304" pitchFamily="18" charset="0"/>
                          <a:cs typeface="Times New Roman" panose="02020603050405020304" pitchFamily="18" charset="0"/>
                        </a:rPr>
                        <a:t>Veterans </a:t>
                      </a:r>
                    </a:p>
                  </a:txBody>
                  <a:tcPr/>
                </a:tc>
                <a:tc>
                  <a:txBody>
                    <a:bodyPr/>
                    <a:lstStyle/>
                    <a:p>
                      <a:r>
                        <a:rPr lang="en-US" b="1" dirty="0">
                          <a:latin typeface="Times New Roman" panose="02020603050405020304" pitchFamily="18" charset="0"/>
                          <a:cs typeface="Times New Roman" panose="02020603050405020304" pitchFamily="18" charset="0"/>
                        </a:rPr>
                        <a:t>NA</a:t>
                      </a:r>
                      <a:r>
                        <a:rPr lang="en-US" b="1" baseline="0" dirty="0">
                          <a:latin typeface="Times New Roman" panose="02020603050405020304" pitchFamily="18" charset="0"/>
                          <a:cs typeface="Times New Roman" panose="02020603050405020304" pitchFamily="18" charset="0"/>
                        </a:rPr>
                        <a:t> Need </a:t>
                      </a:r>
                      <a:endParaRPr lang="en-US" b="1" dirty="0">
                        <a:latin typeface="Times New Roman" panose="02020603050405020304" pitchFamily="18" charset="0"/>
                        <a:cs typeface="Times New Roman" panose="02020603050405020304" pitchFamily="18" charset="0"/>
                      </a:endParaRPr>
                    </a:p>
                  </a:txBody>
                  <a:tcPr/>
                </a:tc>
                <a:tc>
                  <a:txBody>
                    <a:bodyPr/>
                    <a:lstStyle/>
                    <a:p>
                      <a:endParaRPr lang="en-US" b="1" dirty="0">
                        <a:latin typeface="Times New Roman" panose="02020603050405020304" pitchFamily="18" charset="0"/>
                        <a:cs typeface="Times New Roman" panose="02020603050405020304" pitchFamily="18" charset="0"/>
                      </a:endParaRPr>
                    </a:p>
                  </a:txBody>
                  <a:tcPr/>
                </a:tc>
                <a:tc>
                  <a:txBody>
                    <a:bodyPr/>
                    <a:lstStyle/>
                    <a:p>
                      <a:endParaRPr lang="en-US" b="1" dirty="0">
                        <a:latin typeface="Times New Roman" panose="02020603050405020304" pitchFamily="18" charset="0"/>
                        <a:cs typeface="Times New Roman" panose="02020603050405020304" pitchFamily="18" charset="0"/>
                      </a:endParaRPr>
                    </a:p>
                  </a:txBody>
                  <a:tcPr/>
                </a:tc>
                <a:tc>
                  <a:txBody>
                    <a:bodyPr/>
                    <a:lstStyle/>
                    <a:p>
                      <a:endParaRPr lang="en-US" b="1" dirty="0">
                        <a:latin typeface="Times New Roman" panose="02020603050405020304" pitchFamily="18" charset="0"/>
                        <a:cs typeface="Times New Roman" panose="02020603050405020304" pitchFamily="18" charset="0"/>
                      </a:endParaRPr>
                    </a:p>
                  </a:txBody>
                  <a:tcPr/>
                </a:tc>
                <a:tc>
                  <a:txBody>
                    <a:bodyPr/>
                    <a:lstStyle/>
                    <a:p>
                      <a:endParaRPr lang="en-US" b="1"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xmlns:p="http://schemas.openxmlformats.org/presentationml/2006/main" xmlns:r="http://schemas.openxmlformats.org/officeDocument/2006/relationships" xmlns:a="http://schemas.openxmlformats.org/drawingml/2006/main" xmlns="" val="2098203624"/>
                  </a:ext>
                </a:extLst>
              </a:tr>
            </a:tbl>
          </a:graphicData>
        </a:graphic>
      </p:graphicFrame>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747536908"/>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med" p14:dur="700">
        <p:fade/>
      </p:transition>
    </mc:Choice>
    <mc:Fallback>
      <p:transition spd="med">
        <p:fade/>
      </p:transition>
    </mc:Fallback>
  </mc:AlternateContent>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THE SEP DATA ON DEGREE AND CERTIFICATE COMPLETION   </a:t>
            </a:r>
          </a:p>
        </p:txBody>
      </p:sp>
      <p:pic>
        <p:nvPicPr>
          <p:cNvPr id="3" name="Content Placeholder 2" descr="Documentos Oficiales Documentos De Negocios Documentos Legales | Blog ..."/>
          <p:cNvPicPr>
            <a:picLocks noGrp="1" noChangeAspect="1"/>
          </p:cNvPicPr>
          <p:nvPr>
            <p:ph idx="1"/>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3142178" y="685800"/>
            <a:ext cx="6590270" cy="4191000"/>
          </a:xfr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683717151"/>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med" p14:dur="700">
        <p:fade/>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THE SEP DATA ON STUDENT ACCESS </a:t>
            </a:r>
          </a:p>
        </p:txBody>
      </p:sp>
      <p:pic>
        <p:nvPicPr>
          <p:cNvPr id="3" name="Content Placeholder 2" descr="Documentos Oficiales Documentos De Negocios Documentos Legales | Blog ..."/>
          <p:cNvPicPr>
            <a:picLocks noGrp="1" noChangeAspect="1"/>
          </p:cNvPicPr>
          <p:nvPr>
            <p:ph idx="1"/>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3142178" y="685800"/>
            <a:ext cx="6590270" cy="4191000"/>
          </a:xfr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855097388"/>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med" p14:dur="700">
        <p:fade/>
      </p:transition>
    </mc:Choice>
    <mc:Fallback>
      <p:transition spd="med">
        <p:fade/>
      </p:transition>
    </mc:Fallback>
  </mc:AlternateContent>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608014" y="76200"/>
            <a:ext cx="3962399" cy="1943100"/>
          </a:xfrm>
        </p:spPr>
        <p:txBody>
          <a:bodyPr/>
          <a:lstStyle/>
          <a:p>
            <a:r>
              <a:rPr lang="en-US" dirty="0"/>
              <a:t>EVC Student </a:t>
            </a:r>
            <a:br>
              <a:rPr lang="en-US" dirty="0"/>
            </a:br>
            <a:r>
              <a:rPr lang="en-US" dirty="0"/>
              <a:t>Trends in Associate Degree Completion </a:t>
            </a:r>
            <a:br>
              <a:rPr lang="en-US" dirty="0"/>
            </a:br>
            <a:r>
              <a:rPr lang="en-US" dirty="0"/>
              <a:t>2014-2015 </a:t>
            </a:r>
          </a:p>
        </p:txBody>
      </p:sp>
      <p:sp>
        <p:nvSpPr>
          <p:cNvPr id="6" name="Content Placeholder 5"/>
          <p:cNvSpPr>
            <a:spLocks noGrp="1"/>
          </p:cNvSpPr>
          <p:nvPr>
            <p:ph idx="1"/>
          </p:nvPr>
        </p:nvSpPr>
        <p:spPr>
          <a:xfrm>
            <a:off x="6780212" y="2286000"/>
            <a:ext cx="4724400" cy="3962399"/>
          </a:xfrm>
        </p:spPr>
        <p:txBody>
          <a:bodyPr>
            <a:normAutofit fontScale="92500" lnSpcReduction="10000"/>
          </a:bodyPr>
          <a:lstStyle/>
          <a:p>
            <a:pPr marL="0" indent="0">
              <a:buNone/>
            </a:pPr>
            <a:r>
              <a:rPr lang="en-US" dirty="0">
                <a:solidFill>
                  <a:schemeClr val="accent1"/>
                </a:solidFill>
              </a:rPr>
              <a:t>Compared to other student groups, males, whites and students with disabilities are disproportionately impacted in Associate Degree completion. </a:t>
            </a:r>
            <a:r>
              <a:rPr lang="en-US" b="1" dirty="0">
                <a:solidFill>
                  <a:schemeClr val="accent1"/>
                </a:solidFill>
              </a:rPr>
              <a:t>The overall population had a 14% degree completion rate, while only 10% of white students, 10% of males and none of the 57 disabled students had earned a degree. </a:t>
            </a:r>
          </a:p>
        </p:txBody>
      </p:sp>
      <p:pic>
        <p:nvPicPr>
          <p:cNvPr id="4" name="Picture 3" descr="If graduation looms in the relatively near future, you’re probably ..."/>
          <p:cNvPicPr>
            <a:picLocks noChangeAspect="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97872" y="2500311"/>
            <a:ext cx="6286500" cy="3533775"/>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113145974"/>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med" p14:dur="700">
        <p:fade/>
      </p:transition>
    </mc:Choice>
    <mc:Fallback>
      <p:transition spd="med">
        <p:fade/>
      </p:transition>
    </mc:Fallback>
  </mc:AlternateContent>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pPr algn="ctr"/>
            <a:r>
              <a:rPr lang="en-US" b="1" dirty="0">
                <a:latin typeface="Times New Roman" panose="02020603050405020304" pitchFamily="18" charset="0"/>
                <a:cs typeface="Times New Roman" panose="02020603050405020304" pitchFamily="18" charset="0"/>
              </a:rPr>
              <a:t>Degree Completion Data from the SEP </a:t>
            </a:r>
          </a:p>
        </p:txBody>
      </p:sp>
      <p:graphicFrame>
        <p:nvGraphicFramePr>
          <p:cNvPr id="10" name="Content Placeholder 9"/>
          <p:cNvGraphicFramePr>
            <a:graphicFrameLocks noGrp="1"/>
          </p:cNvGraphicFramePr>
          <p:nvPr>
            <p:ph idx="1"/>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3925628516"/>
              </p:ext>
            </p:extLst>
          </p:nvPr>
        </p:nvGraphicFramePr>
        <p:xfrm>
          <a:off x="989012" y="304800"/>
          <a:ext cx="10287000" cy="5063388"/>
        </p:xfrm>
        <a:graphic>
          <a:graphicData uri="http://schemas.openxmlformats.org/drawingml/2006/table">
            <a:tbl>
              <a:tblPr firstRow="1" bandRow="1">
                <a:tableStyleId>{5C22544A-7EE6-4342-B048-85BDC9FD1C3A}</a:tableStyleId>
              </a:tblPr>
              <a:tblGrid>
                <a:gridCol w="1714500">
                  <a:extLst>
                    <a:ext uri="{9D8B030D-6E8A-4147-A177-3AD203B41FA5}">
                      <a16:colId xmlns:a16="http://schemas.microsoft.com/office/drawing/2014/main" xmlns:p="http://schemas.openxmlformats.org/presentationml/2006/main" xmlns:r="http://schemas.openxmlformats.org/officeDocument/2006/relationships" xmlns:a="http://schemas.openxmlformats.org/drawingml/2006/main" xmlns="" val="3030698908"/>
                    </a:ext>
                  </a:extLst>
                </a:gridCol>
                <a:gridCol w="1714500">
                  <a:extLst>
                    <a:ext uri="{9D8B030D-6E8A-4147-A177-3AD203B41FA5}">
                      <a16:colId xmlns:a16="http://schemas.microsoft.com/office/drawing/2014/main" xmlns:p="http://schemas.openxmlformats.org/presentationml/2006/main" xmlns:r="http://schemas.openxmlformats.org/officeDocument/2006/relationships" xmlns:a="http://schemas.openxmlformats.org/drawingml/2006/main" xmlns="" val="4176318868"/>
                    </a:ext>
                  </a:extLst>
                </a:gridCol>
                <a:gridCol w="1676399">
                  <a:extLst>
                    <a:ext uri="{9D8B030D-6E8A-4147-A177-3AD203B41FA5}">
                      <a16:colId xmlns:a16="http://schemas.microsoft.com/office/drawing/2014/main" xmlns:p="http://schemas.openxmlformats.org/presentationml/2006/main" xmlns:r="http://schemas.openxmlformats.org/officeDocument/2006/relationships" xmlns:a="http://schemas.openxmlformats.org/drawingml/2006/main" xmlns="" val="494034884"/>
                    </a:ext>
                  </a:extLst>
                </a:gridCol>
                <a:gridCol w="1752601">
                  <a:extLst>
                    <a:ext uri="{9D8B030D-6E8A-4147-A177-3AD203B41FA5}">
                      <a16:colId xmlns:a16="http://schemas.microsoft.com/office/drawing/2014/main" xmlns:p="http://schemas.openxmlformats.org/presentationml/2006/main" xmlns:r="http://schemas.openxmlformats.org/officeDocument/2006/relationships" xmlns:a="http://schemas.openxmlformats.org/drawingml/2006/main" xmlns="" val="1204297272"/>
                    </a:ext>
                  </a:extLst>
                </a:gridCol>
                <a:gridCol w="1714500">
                  <a:extLst>
                    <a:ext uri="{9D8B030D-6E8A-4147-A177-3AD203B41FA5}">
                      <a16:colId xmlns:a16="http://schemas.microsoft.com/office/drawing/2014/main" xmlns:p="http://schemas.openxmlformats.org/presentationml/2006/main" xmlns:r="http://schemas.openxmlformats.org/officeDocument/2006/relationships" xmlns:a="http://schemas.openxmlformats.org/drawingml/2006/main" xmlns="" val="1082022323"/>
                    </a:ext>
                  </a:extLst>
                </a:gridCol>
                <a:gridCol w="1714500">
                  <a:extLst>
                    <a:ext uri="{9D8B030D-6E8A-4147-A177-3AD203B41FA5}">
                      <a16:colId xmlns:a16="http://schemas.microsoft.com/office/drawing/2014/main" xmlns:p="http://schemas.openxmlformats.org/presentationml/2006/main" xmlns:r="http://schemas.openxmlformats.org/officeDocument/2006/relationships" xmlns:a="http://schemas.openxmlformats.org/drawingml/2006/main" xmlns="" val="3112544736"/>
                    </a:ext>
                  </a:extLst>
                </a:gridCol>
              </a:tblGrid>
              <a:tr h="1486263">
                <a:tc>
                  <a:txBody>
                    <a:bodyPr/>
                    <a:lstStyle/>
                    <a:p>
                      <a:r>
                        <a:rPr lang="en-US" dirty="0">
                          <a:latin typeface="Times New Roman" panose="02020603050405020304" pitchFamily="18" charset="0"/>
                          <a:cs typeface="Times New Roman" panose="02020603050405020304" pitchFamily="18" charset="0"/>
                        </a:rPr>
                        <a:t>Target</a:t>
                      </a:r>
                      <a:r>
                        <a:rPr lang="en-US" baseline="0" dirty="0">
                          <a:latin typeface="Times New Roman" panose="02020603050405020304" pitchFamily="18" charset="0"/>
                          <a:cs typeface="Times New Roman" panose="02020603050405020304" pitchFamily="18" charset="0"/>
                        </a:rPr>
                        <a:t> Population</a:t>
                      </a:r>
                      <a:endParaRPr lang="en-US" dirty="0">
                        <a:latin typeface="Times New Roman" panose="02020603050405020304" pitchFamily="18" charset="0"/>
                        <a:cs typeface="Times New Roman" panose="02020603050405020304" pitchFamily="18" charset="0"/>
                      </a:endParaRPr>
                    </a:p>
                  </a:txBody>
                  <a:tcPr/>
                </a:tc>
                <a:tc>
                  <a:txBody>
                    <a:bodyPr/>
                    <a:lstStyle/>
                    <a:p>
                      <a:r>
                        <a:rPr lang="en-US" dirty="0">
                          <a:latin typeface="Times New Roman" panose="02020603050405020304" pitchFamily="18" charset="0"/>
                          <a:cs typeface="Times New Roman" panose="02020603050405020304" pitchFamily="18" charset="0"/>
                        </a:rPr>
                        <a:t># of first-time</a:t>
                      </a:r>
                      <a:r>
                        <a:rPr lang="en-US" baseline="0" dirty="0">
                          <a:latin typeface="Times New Roman" panose="02020603050405020304" pitchFamily="18" charset="0"/>
                          <a:cs typeface="Times New Roman" panose="02020603050405020304" pitchFamily="18" charset="0"/>
                        </a:rPr>
                        <a:t> students enrolled  obtaining a degree</a:t>
                      </a:r>
                      <a:endParaRPr lang="en-US" dirty="0">
                        <a:latin typeface="Times New Roman" panose="02020603050405020304" pitchFamily="18" charset="0"/>
                        <a:cs typeface="Times New Roman" panose="02020603050405020304" pitchFamily="18" charset="0"/>
                      </a:endParaRPr>
                    </a:p>
                  </a:txBody>
                  <a:tcPr/>
                </a:tc>
                <a:tc>
                  <a:txBody>
                    <a:bodyPr/>
                    <a:lstStyle/>
                    <a:p>
                      <a:r>
                        <a:rPr lang="en-US" dirty="0">
                          <a:latin typeface="Times New Roman" panose="02020603050405020304" pitchFamily="18" charset="0"/>
                          <a:cs typeface="Times New Roman" panose="02020603050405020304" pitchFamily="18" charset="0"/>
                        </a:rPr>
                        <a:t>#</a:t>
                      </a:r>
                      <a:r>
                        <a:rPr lang="en-US" baseline="0" dirty="0">
                          <a:latin typeface="Times New Roman" panose="02020603050405020304" pitchFamily="18" charset="0"/>
                          <a:cs typeface="Times New Roman" panose="02020603050405020304" pitchFamily="18" charset="0"/>
                        </a:rPr>
                        <a:t> of students who earned a degree within one or more years</a:t>
                      </a:r>
                      <a:endParaRPr lang="en-US" dirty="0">
                        <a:latin typeface="Times New Roman" panose="02020603050405020304" pitchFamily="18" charset="0"/>
                        <a:cs typeface="Times New Roman" panose="02020603050405020304" pitchFamily="18" charset="0"/>
                      </a:endParaRPr>
                    </a:p>
                  </a:txBody>
                  <a:tcPr/>
                </a:tc>
                <a:tc>
                  <a:txBody>
                    <a:bodyPr/>
                    <a:lstStyle/>
                    <a:p>
                      <a:r>
                        <a:rPr lang="en-US" dirty="0">
                          <a:latin typeface="Times New Roman" panose="02020603050405020304" pitchFamily="18" charset="0"/>
                          <a:cs typeface="Times New Roman" panose="02020603050405020304" pitchFamily="18" charset="0"/>
                        </a:rPr>
                        <a:t>The rate of degree completion</a:t>
                      </a:r>
                    </a:p>
                  </a:txBody>
                  <a:tcPr/>
                </a:tc>
                <a:tc>
                  <a:txBody>
                    <a:bodyPr/>
                    <a:lstStyle/>
                    <a:p>
                      <a:r>
                        <a:rPr lang="en-US" dirty="0">
                          <a:latin typeface="Times New Roman" panose="02020603050405020304" pitchFamily="18" charset="0"/>
                          <a:cs typeface="Times New Roman" panose="02020603050405020304" pitchFamily="18" charset="0"/>
                        </a:rPr>
                        <a:t>Total (all student average) degree</a:t>
                      </a:r>
                      <a:r>
                        <a:rPr lang="en-US" baseline="0" dirty="0">
                          <a:latin typeface="Times New Roman" panose="02020603050405020304" pitchFamily="18" charset="0"/>
                          <a:cs typeface="Times New Roman" panose="02020603050405020304" pitchFamily="18" charset="0"/>
                        </a:rPr>
                        <a:t> completion rate</a:t>
                      </a:r>
                      <a:endParaRPr lang="en-US" dirty="0">
                        <a:latin typeface="Times New Roman" panose="02020603050405020304" pitchFamily="18" charset="0"/>
                        <a:cs typeface="Times New Roman" panose="02020603050405020304" pitchFamily="18" charset="0"/>
                      </a:endParaRPr>
                    </a:p>
                  </a:txBody>
                  <a:tcPr/>
                </a:tc>
                <a:tc>
                  <a:txBody>
                    <a:bodyPr/>
                    <a:lstStyle/>
                    <a:p>
                      <a:r>
                        <a:rPr lang="en-US" dirty="0">
                          <a:latin typeface="Times New Roman" panose="02020603050405020304" pitchFamily="18" charset="0"/>
                          <a:cs typeface="Times New Roman" panose="02020603050405020304" pitchFamily="18" charset="0"/>
                        </a:rPr>
                        <a:t>Comparison to the all student average (</a:t>
                      </a:r>
                      <a:r>
                        <a:rPr lang="en-US" baseline="0" dirty="0">
                          <a:latin typeface="Times New Roman" panose="02020603050405020304" pitchFamily="18" charset="0"/>
                          <a:cs typeface="Times New Roman" panose="02020603050405020304" pitchFamily="18" charset="0"/>
                        </a:rPr>
                        <a:t> +/- added)</a:t>
                      </a:r>
                      <a:endParaRPr lang="en-US"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xmlns:p="http://schemas.openxmlformats.org/presentationml/2006/main" xmlns:r="http://schemas.openxmlformats.org/officeDocument/2006/relationships" xmlns:a="http://schemas.openxmlformats.org/drawingml/2006/main" xmlns="" val="1679479059"/>
                  </a:ext>
                </a:extLst>
              </a:tr>
              <a:tr h="376726">
                <a:tc>
                  <a:txBody>
                    <a:bodyPr/>
                    <a:lstStyle/>
                    <a:p>
                      <a:r>
                        <a:rPr lang="en-US" b="1" dirty="0">
                          <a:solidFill>
                            <a:srgbClr val="FF0000"/>
                          </a:solidFill>
                          <a:latin typeface="Times New Roman" panose="02020603050405020304" pitchFamily="18" charset="0"/>
                          <a:cs typeface="Times New Roman" panose="02020603050405020304" pitchFamily="18" charset="0"/>
                        </a:rPr>
                        <a:t>American Indian/Alaskan</a:t>
                      </a:r>
                    </a:p>
                  </a:txBody>
                  <a:tcPr/>
                </a:tc>
                <a:tc>
                  <a:txBody>
                    <a:bodyPr/>
                    <a:lstStyle/>
                    <a:p>
                      <a:r>
                        <a:rPr lang="en-US" b="1" dirty="0">
                          <a:solidFill>
                            <a:srgbClr val="FF0000"/>
                          </a:solidFill>
                          <a:latin typeface="Times New Roman" panose="02020603050405020304" pitchFamily="18" charset="0"/>
                          <a:cs typeface="Times New Roman" panose="02020603050405020304" pitchFamily="18" charset="0"/>
                        </a:rPr>
                        <a:t>8</a:t>
                      </a:r>
                    </a:p>
                  </a:txBody>
                  <a:tcPr/>
                </a:tc>
                <a:tc>
                  <a:txBody>
                    <a:bodyPr/>
                    <a:lstStyle/>
                    <a:p>
                      <a:r>
                        <a:rPr lang="en-US" b="1" dirty="0">
                          <a:solidFill>
                            <a:srgbClr val="FF0000"/>
                          </a:solidFill>
                          <a:latin typeface="Times New Roman" panose="02020603050405020304" pitchFamily="18" charset="0"/>
                          <a:cs typeface="Times New Roman" panose="02020603050405020304" pitchFamily="18" charset="0"/>
                        </a:rPr>
                        <a:t>1</a:t>
                      </a:r>
                    </a:p>
                  </a:txBody>
                  <a:tcPr/>
                </a:tc>
                <a:tc>
                  <a:txBody>
                    <a:bodyPr/>
                    <a:lstStyle/>
                    <a:p>
                      <a:r>
                        <a:rPr lang="en-US" b="1" dirty="0">
                          <a:solidFill>
                            <a:srgbClr val="FF0000"/>
                          </a:solidFill>
                          <a:latin typeface="Times New Roman" panose="02020603050405020304" pitchFamily="18" charset="0"/>
                          <a:cs typeface="Times New Roman" panose="02020603050405020304" pitchFamily="18" charset="0"/>
                        </a:rPr>
                        <a:t>49%</a:t>
                      </a:r>
                    </a:p>
                  </a:txBody>
                  <a:tcPr/>
                </a:tc>
                <a:tc>
                  <a:txBody>
                    <a:bodyPr/>
                    <a:lstStyle/>
                    <a:p>
                      <a:r>
                        <a:rPr lang="en-US" b="1" dirty="0">
                          <a:solidFill>
                            <a:srgbClr val="FF0000"/>
                          </a:solidFill>
                          <a:latin typeface="Times New Roman" panose="02020603050405020304" pitchFamily="18" charset="0"/>
                          <a:cs typeface="Times New Roman" panose="02020603050405020304" pitchFamily="18" charset="0"/>
                        </a:rPr>
                        <a:t>0.45%</a:t>
                      </a:r>
                    </a:p>
                  </a:txBody>
                  <a:tcPr/>
                </a:tc>
                <a:tc>
                  <a:txBody>
                    <a:bodyPr/>
                    <a:lstStyle/>
                    <a:p>
                      <a:r>
                        <a:rPr lang="en-US" b="1" dirty="0">
                          <a:solidFill>
                            <a:srgbClr val="FF0000"/>
                          </a:solidFill>
                          <a:latin typeface="Times New Roman" panose="02020603050405020304" pitchFamily="18" charset="0"/>
                          <a:cs typeface="Times New Roman" panose="02020603050405020304" pitchFamily="18" charset="0"/>
                        </a:rPr>
                        <a:t>NA</a:t>
                      </a:r>
                    </a:p>
                  </a:txBody>
                  <a:tcPr/>
                </a:tc>
                <a:extLst>
                  <a:ext uri="{0D108BD9-81ED-4DB2-BD59-A6C34878D82A}">
                    <a16:rowId xmlns:a16="http://schemas.microsoft.com/office/drawing/2014/main" xmlns:p="http://schemas.openxmlformats.org/presentationml/2006/main" xmlns:r="http://schemas.openxmlformats.org/officeDocument/2006/relationships" xmlns:a="http://schemas.openxmlformats.org/drawingml/2006/main" xmlns="" val="2659862383"/>
                  </a:ext>
                </a:extLst>
              </a:tr>
              <a:tr h="376726">
                <a:tc>
                  <a:txBody>
                    <a:bodyPr/>
                    <a:lstStyle/>
                    <a:p>
                      <a:r>
                        <a:rPr lang="en-US" b="1" dirty="0">
                          <a:latin typeface="Times New Roman" panose="02020603050405020304" pitchFamily="18" charset="0"/>
                          <a:cs typeface="Times New Roman" panose="02020603050405020304" pitchFamily="18" charset="0"/>
                        </a:rPr>
                        <a:t>Asian</a:t>
                      </a:r>
                    </a:p>
                  </a:txBody>
                  <a:tcPr/>
                </a:tc>
                <a:tc>
                  <a:txBody>
                    <a:bodyPr/>
                    <a:lstStyle/>
                    <a:p>
                      <a:r>
                        <a:rPr lang="en-US" b="1" dirty="0">
                          <a:latin typeface="Times New Roman" panose="02020603050405020304" pitchFamily="18" charset="0"/>
                          <a:cs typeface="Times New Roman" panose="02020603050405020304" pitchFamily="18" charset="0"/>
                        </a:rPr>
                        <a:t>722</a:t>
                      </a:r>
                    </a:p>
                  </a:txBody>
                  <a:tcPr/>
                </a:tc>
                <a:tc>
                  <a:txBody>
                    <a:bodyPr/>
                    <a:lstStyle/>
                    <a:p>
                      <a:r>
                        <a:rPr lang="en-US" b="1" dirty="0">
                          <a:latin typeface="Times New Roman" panose="02020603050405020304" pitchFamily="18" charset="0"/>
                          <a:cs typeface="Times New Roman" panose="02020603050405020304" pitchFamily="18" charset="0"/>
                        </a:rPr>
                        <a:t>93</a:t>
                      </a:r>
                    </a:p>
                  </a:txBody>
                  <a:tcPr/>
                </a:tc>
                <a:tc>
                  <a:txBody>
                    <a:bodyPr/>
                    <a:lstStyle/>
                    <a:p>
                      <a:r>
                        <a:rPr lang="en-US" b="1" dirty="0">
                          <a:latin typeface="Times New Roman" panose="02020603050405020304" pitchFamily="18" charset="0"/>
                          <a:cs typeface="Times New Roman" panose="02020603050405020304" pitchFamily="18" charset="0"/>
                        </a:rPr>
                        <a:t>44.24%</a:t>
                      </a:r>
                    </a:p>
                  </a:txBody>
                  <a:tcPr/>
                </a:tc>
                <a:tc>
                  <a:txBody>
                    <a:bodyPr/>
                    <a:lstStyle/>
                    <a:p>
                      <a:r>
                        <a:rPr lang="en-US" b="1" dirty="0">
                          <a:latin typeface="Times New Roman" panose="02020603050405020304" pitchFamily="18" charset="0"/>
                          <a:cs typeface="Times New Roman" panose="02020603050405020304" pitchFamily="18" charset="0"/>
                        </a:rPr>
                        <a:t>41.70%</a:t>
                      </a:r>
                    </a:p>
                  </a:txBody>
                  <a:tcPr/>
                </a:tc>
                <a:tc>
                  <a:txBody>
                    <a:bodyPr/>
                    <a:lstStyle/>
                    <a:p>
                      <a:r>
                        <a:rPr lang="en-US" b="1" dirty="0">
                          <a:latin typeface="Times New Roman" panose="02020603050405020304" pitchFamily="18" charset="0"/>
                          <a:cs typeface="Times New Roman" panose="02020603050405020304" pitchFamily="18" charset="0"/>
                        </a:rPr>
                        <a:t>0.94</a:t>
                      </a:r>
                    </a:p>
                  </a:txBody>
                  <a:tcPr/>
                </a:tc>
                <a:extLst>
                  <a:ext uri="{0D108BD9-81ED-4DB2-BD59-A6C34878D82A}">
                    <a16:rowId xmlns:a16="http://schemas.microsoft.com/office/drawing/2014/main" xmlns:p="http://schemas.openxmlformats.org/presentationml/2006/main" xmlns:r="http://schemas.openxmlformats.org/officeDocument/2006/relationships" xmlns:a="http://schemas.openxmlformats.org/drawingml/2006/main" xmlns="" val="582287775"/>
                  </a:ext>
                </a:extLst>
              </a:tr>
              <a:tr h="609600">
                <a:tc>
                  <a:txBody>
                    <a:bodyPr/>
                    <a:lstStyle/>
                    <a:p>
                      <a:r>
                        <a:rPr lang="en-US" b="1" dirty="0">
                          <a:latin typeface="Times New Roman" panose="02020603050405020304" pitchFamily="18" charset="0"/>
                          <a:cs typeface="Times New Roman" panose="02020603050405020304" pitchFamily="18" charset="0"/>
                        </a:rPr>
                        <a:t>Black or African American </a:t>
                      </a:r>
                    </a:p>
                  </a:txBody>
                  <a:tcPr/>
                </a:tc>
                <a:tc>
                  <a:txBody>
                    <a:bodyPr/>
                    <a:lstStyle/>
                    <a:p>
                      <a:r>
                        <a:rPr lang="en-US" b="1" dirty="0">
                          <a:latin typeface="Times New Roman" panose="02020603050405020304" pitchFamily="18" charset="0"/>
                          <a:cs typeface="Times New Roman" panose="02020603050405020304" pitchFamily="18" charset="0"/>
                        </a:rPr>
                        <a:t>58</a:t>
                      </a:r>
                    </a:p>
                  </a:txBody>
                  <a:tcPr/>
                </a:tc>
                <a:tc>
                  <a:txBody>
                    <a:bodyPr/>
                    <a:lstStyle/>
                    <a:p>
                      <a:r>
                        <a:rPr lang="en-US" b="1" dirty="0">
                          <a:latin typeface="Times New Roman" panose="02020603050405020304" pitchFamily="18" charset="0"/>
                          <a:cs typeface="Times New Roman" panose="02020603050405020304" pitchFamily="18" charset="0"/>
                        </a:rPr>
                        <a:t>10</a:t>
                      </a:r>
                    </a:p>
                  </a:txBody>
                  <a:tcPr/>
                </a:tc>
                <a:tc>
                  <a:txBody>
                    <a:bodyPr/>
                    <a:lstStyle/>
                    <a:p>
                      <a:r>
                        <a:rPr lang="en-US" b="1" dirty="0">
                          <a:latin typeface="Times New Roman" panose="02020603050405020304" pitchFamily="18" charset="0"/>
                          <a:cs typeface="Times New Roman" panose="02020603050405020304" pitchFamily="18" charset="0"/>
                        </a:rPr>
                        <a:t>3.55%</a:t>
                      </a:r>
                    </a:p>
                  </a:txBody>
                  <a:tcPr/>
                </a:tc>
                <a:tc>
                  <a:txBody>
                    <a:bodyPr/>
                    <a:lstStyle/>
                    <a:p>
                      <a:r>
                        <a:rPr lang="en-US" b="1" dirty="0">
                          <a:latin typeface="Times New Roman" panose="02020603050405020304" pitchFamily="18" charset="0"/>
                          <a:cs typeface="Times New Roman" panose="02020603050405020304" pitchFamily="18" charset="0"/>
                        </a:rPr>
                        <a:t>4.48%</a:t>
                      </a:r>
                    </a:p>
                  </a:txBody>
                  <a:tcPr/>
                </a:tc>
                <a:tc>
                  <a:txBody>
                    <a:bodyPr/>
                    <a:lstStyle/>
                    <a:p>
                      <a:r>
                        <a:rPr lang="en-US" b="1" dirty="0">
                          <a:latin typeface="Times New Roman" panose="02020603050405020304" pitchFamily="18" charset="0"/>
                          <a:cs typeface="Times New Roman" panose="02020603050405020304" pitchFamily="18" charset="0"/>
                        </a:rPr>
                        <a:t>1.26</a:t>
                      </a:r>
                    </a:p>
                  </a:txBody>
                  <a:tcPr/>
                </a:tc>
                <a:extLst>
                  <a:ext uri="{0D108BD9-81ED-4DB2-BD59-A6C34878D82A}">
                    <a16:rowId xmlns:a16="http://schemas.microsoft.com/office/drawing/2014/main" xmlns:p="http://schemas.openxmlformats.org/presentationml/2006/main" xmlns:r="http://schemas.openxmlformats.org/officeDocument/2006/relationships" xmlns:a="http://schemas.openxmlformats.org/drawingml/2006/main" xmlns="" val="508069198"/>
                  </a:ext>
                </a:extLst>
              </a:tr>
              <a:tr h="376726">
                <a:tc>
                  <a:txBody>
                    <a:bodyPr/>
                    <a:lstStyle/>
                    <a:p>
                      <a:r>
                        <a:rPr lang="en-US" b="1" dirty="0">
                          <a:latin typeface="Times New Roman" panose="02020603050405020304" pitchFamily="18" charset="0"/>
                          <a:cs typeface="Times New Roman" panose="02020603050405020304" pitchFamily="18" charset="0"/>
                        </a:rPr>
                        <a:t>Hispanic</a:t>
                      </a:r>
                      <a:r>
                        <a:rPr lang="en-US" b="1" baseline="0" dirty="0">
                          <a:latin typeface="Times New Roman" panose="02020603050405020304" pitchFamily="18" charset="0"/>
                          <a:cs typeface="Times New Roman" panose="02020603050405020304" pitchFamily="18" charset="0"/>
                        </a:rPr>
                        <a:t> or Latino</a:t>
                      </a:r>
                      <a:endParaRPr lang="en-US" b="1" dirty="0">
                        <a:latin typeface="Times New Roman" panose="02020603050405020304" pitchFamily="18" charset="0"/>
                        <a:cs typeface="Times New Roman" panose="02020603050405020304" pitchFamily="18" charset="0"/>
                      </a:endParaRPr>
                    </a:p>
                  </a:txBody>
                  <a:tcPr/>
                </a:tc>
                <a:tc>
                  <a:txBody>
                    <a:bodyPr/>
                    <a:lstStyle/>
                    <a:p>
                      <a:r>
                        <a:rPr lang="en-US" b="1" dirty="0">
                          <a:latin typeface="Times New Roman" panose="02020603050405020304" pitchFamily="18" charset="0"/>
                          <a:cs typeface="Times New Roman" panose="02020603050405020304" pitchFamily="18" charset="0"/>
                        </a:rPr>
                        <a:t>503</a:t>
                      </a:r>
                    </a:p>
                  </a:txBody>
                  <a:tcPr/>
                </a:tc>
                <a:tc>
                  <a:txBody>
                    <a:bodyPr/>
                    <a:lstStyle/>
                    <a:p>
                      <a:r>
                        <a:rPr lang="en-US" b="1" dirty="0">
                          <a:latin typeface="Times New Roman" panose="02020603050405020304" pitchFamily="18" charset="0"/>
                          <a:cs typeface="Times New Roman" panose="02020603050405020304" pitchFamily="18" charset="0"/>
                        </a:rPr>
                        <a:t>67</a:t>
                      </a:r>
                    </a:p>
                  </a:txBody>
                  <a:tcPr/>
                </a:tc>
                <a:tc>
                  <a:txBody>
                    <a:bodyPr/>
                    <a:lstStyle/>
                    <a:p>
                      <a:r>
                        <a:rPr lang="en-US" b="1" dirty="0">
                          <a:latin typeface="Times New Roman" panose="02020603050405020304" pitchFamily="18" charset="0"/>
                          <a:cs typeface="Times New Roman" panose="02020603050405020304" pitchFamily="18" charset="0"/>
                        </a:rPr>
                        <a:t>30.82%</a:t>
                      </a:r>
                    </a:p>
                  </a:txBody>
                  <a:tcPr/>
                </a:tc>
                <a:tc>
                  <a:txBody>
                    <a:bodyPr/>
                    <a:lstStyle/>
                    <a:p>
                      <a:r>
                        <a:rPr lang="en-US" b="1" dirty="0">
                          <a:latin typeface="Times New Roman" panose="02020603050405020304" pitchFamily="18" charset="0"/>
                          <a:cs typeface="Times New Roman" panose="02020603050405020304" pitchFamily="18" charset="0"/>
                        </a:rPr>
                        <a:t>30.04%</a:t>
                      </a:r>
                    </a:p>
                  </a:txBody>
                  <a:tcPr/>
                </a:tc>
                <a:tc>
                  <a:txBody>
                    <a:bodyPr/>
                    <a:lstStyle/>
                    <a:p>
                      <a:r>
                        <a:rPr lang="en-US" b="1" dirty="0">
                          <a:latin typeface="Times New Roman" panose="02020603050405020304" pitchFamily="18" charset="0"/>
                          <a:cs typeface="Times New Roman" panose="02020603050405020304" pitchFamily="18" charset="0"/>
                        </a:rPr>
                        <a:t>0.97</a:t>
                      </a:r>
                    </a:p>
                  </a:txBody>
                  <a:tcPr/>
                </a:tc>
                <a:extLst>
                  <a:ext uri="{0D108BD9-81ED-4DB2-BD59-A6C34878D82A}">
                    <a16:rowId xmlns:a16="http://schemas.microsoft.com/office/drawing/2014/main" xmlns:p="http://schemas.openxmlformats.org/presentationml/2006/main" xmlns:r="http://schemas.openxmlformats.org/officeDocument/2006/relationships" xmlns:a="http://schemas.openxmlformats.org/drawingml/2006/main" xmlns="" val="4118372016"/>
                  </a:ext>
                </a:extLst>
              </a:tr>
              <a:tr h="376726">
                <a:tc>
                  <a:txBody>
                    <a:bodyPr/>
                    <a:lstStyle/>
                    <a:p>
                      <a:r>
                        <a:rPr lang="en-US" b="1" dirty="0">
                          <a:latin typeface="Times New Roman" panose="02020603050405020304" pitchFamily="18" charset="0"/>
                          <a:cs typeface="Times New Roman" panose="02020603050405020304" pitchFamily="18" charset="0"/>
                        </a:rPr>
                        <a:t>Hawaiian/</a:t>
                      </a:r>
                      <a:r>
                        <a:rPr lang="en-US" b="1" baseline="0" dirty="0">
                          <a:latin typeface="Times New Roman" panose="02020603050405020304" pitchFamily="18" charset="0"/>
                          <a:cs typeface="Times New Roman" panose="02020603050405020304" pitchFamily="18" charset="0"/>
                        </a:rPr>
                        <a:t>Pac.</a:t>
                      </a:r>
                    </a:p>
                    <a:p>
                      <a:r>
                        <a:rPr lang="en-US" b="1" baseline="0" dirty="0">
                          <a:latin typeface="Times New Roman" panose="02020603050405020304" pitchFamily="18" charset="0"/>
                          <a:cs typeface="Times New Roman" panose="02020603050405020304" pitchFamily="18" charset="0"/>
                        </a:rPr>
                        <a:t>Islander</a:t>
                      </a:r>
                      <a:endParaRPr lang="en-US" b="1" dirty="0">
                        <a:latin typeface="Times New Roman" panose="02020603050405020304" pitchFamily="18" charset="0"/>
                        <a:cs typeface="Times New Roman" panose="02020603050405020304" pitchFamily="18" charset="0"/>
                      </a:endParaRPr>
                    </a:p>
                  </a:txBody>
                  <a:tcPr/>
                </a:tc>
                <a:tc>
                  <a:txBody>
                    <a:bodyPr/>
                    <a:lstStyle/>
                    <a:p>
                      <a:r>
                        <a:rPr lang="en-US" b="1" dirty="0">
                          <a:latin typeface="Times New Roman" panose="02020603050405020304" pitchFamily="18" charset="0"/>
                          <a:cs typeface="Times New Roman" panose="02020603050405020304" pitchFamily="18" charset="0"/>
                        </a:rPr>
                        <a:t>15</a:t>
                      </a:r>
                    </a:p>
                  </a:txBody>
                  <a:tcPr/>
                </a:tc>
                <a:tc>
                  <a:txBody>
                    <a:bodyPr/>
                    <a:lstStyle/>
                    <a:p>
                      <a:r>
                        <a:rPr lang="en-US" b="1" dirty="0">
                          <a:latin typeface="Times New Roman" panose="02020603050405020304" pitchFamily="18" charset="0"/>
                          <a:cs typeface="Times New Roman" panose="02020603050405020304" pitchFamily="18" charset="0"/>
                        </a:rPr>
                        <a:t>3</a:t>
                      </a:r>
                    </a:p>
                  </a:txBody>
                  <a:tcPr/>
                </a:tc>
                <a:tc>
                  <a:txBody>
                    <a:bodyPr/>
                    <a:lstStyle/>
                    <a:p>
                      <a:r>
                        <a:rPr lang="en-US" b="1" dirty="0">
                          <a:latin typeface="Times New Roman" panose="02020603050405020304" pitchFamily="18" charset="0"/>
                          <a:cs typeface="Times New Roman" panose="02020603050405020304" pitchFamily="18" charset="0"/>
                        </a:rPr>
                        <a:t>0.92%</a:t>
                      </a:r>
                    </a:p>
                  </a:txBody>
                  <a:tcPr/>
                </a:tc>
                <a:tc>
                  <a:txBody>
                    <a:bodyPr/>
                    <a:lstStyle/>
                    <a:p>
                      <a:r>
                        <a:rPr lang="en-US" b="1" dirty="0">
                          <a:latin typeface="Times New Roman" panose="02020603050405020304" pitchFamily="18" charset="0"/>
                          <a:cs typeface="Times New Roman" panose="02020603050405020304" pitchFamily="18" charset="0"/>
                        </a:rPr>
                        <a:t>1.35%</a:t>
                      </a:r>
                    </a:p>
                  </a:txBody>
                  <a:tcPr/>
                </a:tc>
                <a:tc>
                  <a:txBody>
                    <a:bodyPr/>
                    <a:lstStyle/>
                    <a:p>
                      <a:r>
                        <a:rPr lang="en-US" b="1" dirty="0">
                          <a:latin typeface="Times New Roman" panose="02020603050405020304" pitchFamily="18" charset="0"/>
                          <a:cs typeface="Times New Roman" panose="02020603050405020304" pitchFamily="18" charset="0"/>
                        </a:rPr>
                        <a:t>1.46</a:t>
                      </a:r>
                    </a:p>
                  </a:txBody>
                  <a:tcPr/>
                </a:tc>
                <a:extLst>
                  <a:ext uri="{0D108BD9-81ED-4DB2-BD59-A6C34878D82A}">
                    <a16:rowId xmlns:a16="http://schemas.microsoft.com/office/drawing/2014/main" xmlns:p="http://schemas.openxmlformats.org/presentationml/2006/main" xmlns:r="http://schemas.openxmlformats.org/officeDocument/2006/relationships" xmlns:a="http://schemas.openxmlformats.org/drawingml/2006/main" xmlns="" val="2912237561"/>
                  </a:ext>
                </a:extLst>
              </a:tr>
              <a:tr h="148688">
                <a:tc>
                  <a:txBody>
                    <a:bodyPr/>
                    <a:lstStyle/>
                    <a:p>
                      <a:r>
                        <a:rPr lang="en-US" b="1" dirty="0">
                          <a:solidFill>
                            <a:srgbClr val="FF0000"/>
                          </a:solidFill>
                          <a:latin typeface="Times New Roman" panose="02020603050405020304" pitchFamily="18" charset="0"/>
                          <a:cs typeface="Times New Roman" panose="02020603050405020304" pitchFamily="18" charset="0"/>
                        </a:rPr>
                        <a:t>White </a:t>
                      </a:r>
                    </a:p>
                  </a:txBody>
                  <a:tcPr/>
                </a:tc>
                <a:tc>
                  <a:txBody>
                    <a:bodyPr/>
                    <a:lstStyle/>
                    <a:p>
                      <a:r>
                        <a:rPr lang="en-US" b="1" dirty="0">
                          <a:solidFill>
                            <a:srgbClr val="FF0000"/>
                          </a:solidFill>
                          <a:latin typeface="Times New Roman" panose="02020603050405020304" pitchFamily="18" charset="0"/>
                          <a:cs typeface="Times New Roman" panose="02020603050405020304" pitchFamily="18" charset="0"/>
                        </a:rPr>
                        <a:t>142</a:t>
                      </a:r>
                    </a:p>
                  </a:txBody>
                  <a:tcPr/>
                </a:tc>
                <a:tc>
                  <a:txBody>
                    <a:bodyPr/>
                    <a:lstStyle/>
                    <a:p>
                      <a:r>
                        <a:rPr lang="en-US" b="1" dirty="0">
                          <a:solidFill>
                            <a:srgbClr val="FF0000"/>
                          </a:solidFill>
                          <a:latin typeface="Times New Roman" panose="02020603050405020304" pitchFamily="18" charset="0"/>
                          <a:cs typeface="Times New Roman" panose="02020603050405020304" pitchFamily="18" charset="0"/>
                        </a:rPr>
                        <a:t>14</a:t>
                      </a:r>
                    </a:p>
                  </a:txBody>
                  <a:tcPr/>
                </a:tc>
                <a:tc>
                  <a:txBody>
                    <a:bodyPr/>
                    <a:lstStyle/>
                    <a:p>
                      <a:r>
                        <a:rPr lang="en-US" b="1" dirty="0">
                          <a:solidFill>
                            <a:srgbClr val="FF0000"/>
                          </a:solidFill>
                          <a:latin typeface="Times New Roman" panose="02020603050405020304" pitchFamily="18" charset="0"/>
                          <a:cs typeface="Times New Roman" panose="02020603050405020304" pitchFamily="18" charset="0"/>
                        </a:rPr>
                        <a:t>8.70%</a:t>
                      </a:r>
                    </a:p>
                  </a:txBody>
                  <a:tcPr/>
                </a:tc>
                <a:tc>
                  <a:txBody>
                    <a:bodyPr/>
                    <a:lstStyle/>
                    <a:p>
                      <a:r>
                        <a:rPr lang="en-US" b="1" dirty="0">
                          <a:solidFill>
                            <a:srgbClr val="FF0000"/>
                          </a:solidFill>
                          <a:latin typeface="Times New Roman" panose="02020603050405020304" pitchFamily="18" charset="0"/>
                          <a:cs typeface="Times New Roman" panose="02020603050405020304" pitchFamily="18" charset="0"/>
                        </a:rPr>
                        <a:t>6.28%</a:t>
                      </a:r>
                    </a:p>
                  </a:txBody>
                  <a:tcPr/>
                </a:tc>
                <a:tc>
                  <a:txBody>
                    <a:bodyPr/>
                    <a:lstStyle/>
                    <a:p>
                      <a:r>
                        <a:rPr lang="en-US" b="1" dirty="0">
                          <a:solidFill>
                            <a:srgbClr val="FF0000"/>
                          </a:solidFill>
                          <a:latin typeface="Times New Roman" panose="02020603050405020304" pitchFamily="18" charset="0"/>
                          <a:cs typeface="Times New Roman" panose="02020603050405020304" pitchFamily="18" charset="0"/>
                        </a:rPr>
                        <a:t>0.72 </a:t>
                      </a:r>
                    </a:p>
                  </a:txBody>
                  <a:tcPr/>
                </a:tc>
                <a:extLst>
                  <a:ext uri="{0D108BD9-81ED-4DB2-BD59-A6C34878D82A}">
                    <a16:rowId xmlns:a16="http://schemas.microsoft.com/office/drawing/2014/main" xmlns:p="http://schemas.openxmlformats.org/presentationml/2006/main" xmlns:r="http://schemas.openxmlformats.org/officeDocument/2006/relationships" xmlns:a="http://schemas.openxmlformats.org/drawingml/2006/main" xmlns="" val="2098203624"/>
                  </a:ext>
                </a:extLst>
              </a:tr>
            </a:tbl>
          </a:graphicData>
        </a:graphic>
      </p:graphicFrame>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158212132"/>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med" p14:dur="700">
        <p:fade/>
      </p:transition>
    </mc:Choice>
    <mc:Fallback>
      <p:transition spd="med">
        <p:fade/>
      </p:transition>
    </mc:Fallback>
  </mc:AlternateContent>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pPr algn="ctr"/>
            <a:r>
              <a:rPr lang="en-US" b="1" dirty="0">
                <a:latin typeface="Times New Roman" panose="02020603050405020304" pitchFamily="18" charset="0"/>
                <a:cs typeface="Times New Roman" panose="02020603050405020304" pitchFamily="18" charset="0"/>
              </a:rPr>
              <a:t>Degree Completion Data from the SEP, cont</a:t>
            </a:r>
            <a:r>
              <a:rPr lang="en-US" dirty="0">
                <a:latin typeface="Times New Roman" panose="02020603050405020304" pitchFamily="18" charset="0"/>
                <a:cs typeface="Times New Roman" panose="02020603050405020304" pitchFamily="18" charset="0"/>
              </a:rPr>
              <a:t>. </a:t>
            </a:r>
          </a:p>
        </p:txBody>
      </p:sp>
      <p:graphicFrame>
        <p:nvGraphicFramePr>
          <p:cNvPr id="10" name="Content Placeholder 9"/>
          <p:cNvGraphicFramePr>
            <a:graphicFrameLocks noGrp="1"/>
          </p:cNvGraphicFramePr>
          <p:nvPr>
            <p:ph idx="1"/>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2530572946"/>
              </p:ext>
            </p:extLst>
          </p:nvPr>
        </p:nvGraphicFramePr>
        <p:xfrm>
          <a:off x="609441" y="392531"/>
          <a:ext cx="10971372" cy="4778142"/>
        </p:xfrm>
        <a:graphic>
          <a:graphicData uri="http://schemas.openxmlformats.org/drawingml/2006/table">
            <a:tbl>
              <a:tblPr firstRow="1" bandRow="1">
                <a:tableStyleId>{5C22544A-7EE6-4342-B048-85BDC9FD1C3A}</a:tableStyleId>
              </a:tblPr>
              <a:tblGrid>
                <a:gridCol w="1828562">
                  <a:extLst>
                    <a:ext uri="{9D8B030D-6E8A-4147-A177-3AD203B41FA5}">
                      <a16:colId xmlns:a16="http://schemas.microsoft.com/office/drawing/2014/main" xmlns:p="http://schemas.openxmlformats.org/presentationml/2006/main" xmlns:r="http://schemas.openxmlformats.org/officeDocument/2006/relationships" xmlns:a="http://schemas.openxmlformats.org/drawingml/2006/main" xmlns="" val="3030698908"/>
                    </a:ext>
                  </a:extLst>
                </a:gridCol>
                <a:gridCol w="1828562">
                  <a:extLst>
                    <a:ext uri="{9D8B030D-6E8A-4147-A177-3AD203B41FA5}">
                      <a16:colId xmlns:a16="http://schemas.microsoft.com/office/drawing/2014/main" xmlns:p="http://schemas.openxmlformats.org/presentationml/2006/main" xmlns:r="http://schemas.openxmlformats.org/officeDocument/2006/relationships" xmlns:a="http://schemas.openxmlformats.org/drawingml/2006/main" xmlns="" val="4176318868"/>
                    </a:ext>
                  </a:extLst>
                </a:gridCol>
                <a:gridCol w="1787926">
                  <a:extLst>
                    <a:ext uri="{9D8B030D-6E8A-4147-A177-3AD203B41FA5}">
                      <a16:colId xmlns:a16="http://schemas.microsoft.com/office/drawing/2014/main" xmlns:p="http://schemas.openxmlformats.org/presentationml/2006/main" xmlns:r="http://schemas.openxmlformats.org/officeDocument/2006/relationships" xmlns:a="http://schemas.openxmlformats.org/drawingml/2006/main" xmlns="" val="494034884"/>
                    </a:ext>
                  </a:extLst>
                </a:gridCol>
                <a:gridCol w="1869198">
                  <a:extLst>
                    <a:ext uri="{9D8B030D-6E8A-4147-A177-3AD203B41FA5}">
                      <a16:colId xmlns:a16="http://schemas.microsoft.com/office/drawing/2014/main" xmlns:p="http://schemas.openxmlformats.org/presentationml/2006/main" xmlns:r="http://schemas.openxmlformats.org/officeDocument/2006/relationships" xmlns:a="http://schemas.openxmlformats.org/drawingml/2006/main" xmlns="" val="1204297272"/>
                    </a:ext>
                  </a:extLst>
                </a:gridCol>
                <a:gridCol w="1828562">
                  <a:extLst>
                    <a:ext uri="{9D8B030D-6E8A-4147-A177-3AD203B41FA5}">
                      <a16:colId xmlns:a16="http://schemas.microsoft.com/office/drawing/2014/main" xmlns:p="http://schemas.openxmlformats.org/presentationml/2006/main" xmlns:r="http://schemas.openxmlformats.org/officeDocument/2006/relationships" xmlns:a="http://schemas.openxmlformats.org/drawingml/2006/main" xmlns="" val="1082022323"/>
                    </a:ext>
                  </a:extLst>
                </a:gridCol>
                <a:gridCol w="1828562">
                  <a:extLst>
                    <a:ext uri="{9D8B030D-6E8A-4147-A177-3AD203B41FA5}">
                      <a16:colId xmlns:a16="http://schemas.microsoft.com/office/drawing/2014/main" xmlns:p="http://schemas.openxmlformats.org/presentationml/2006/main" xmlns:r="http://schemas.openxmlformats.org/officeDocument/2006/relationships" xmlns:a="http://schemas.openxmlformats.org/drawingml/2006/main" xmlns="" val="3112544736"/>
                    </a:ext>
                  </a:extLst>
                </a:gridCol>
              </a:tblGrid>
              <a:tr h="1494617">
                <a:tc>
                  <a:txBody>
                    <a:bodyPr/>
                    <a:lstStyle/>
                    <a:p>
                      <a:r>
                        <a:rPr lang="en-US" dirty="0">
                          <a:latin typeface="Times New Roman" panose="02020603050405020304" pitchFamily="18" charset="0"/>
                          <a:cs typeface="Times New Roman" panose="02020603050405020304" pitchFamily="18" charset="0"/>
                        </a:rPr>
                        <a:t>Target</a:t>
                      </a:r>
                      <a:r>
                        <a:rPr lang="en-US" baseline="0" dirty="0">
                          <a:latin typeface="Times New Roman" panose="02020603050405020304" pitchFamily="18" charset="0"/>
                          <a:cs typeface="Times New Roman" panose="02020603050405020304" pitchFamily="18" charset="0"/>
                        </a:rPr>
                        <a:t> Population</a:t>
                      </a:r>
                      <a:endParaRPr lang="en-US" dirty="0">
                        <a:latin typeface="Times New Roman" panose="02020603050405020304" pitchFamily="18" charset="0"/>
                        <a:cs typeface="Times New Roman" panose="02020603050405020304" pitchFamily="18" charset="0"/>
                      </a:endParaRPr>
                    </a:p>
                  </a:txBody>
                  <a:tcPr/>
                </a:tc>
                <a:tc>
                  <a:txBody>
                    <a:bodyPr/>
                    <a:lstStyle/>
                    <a:p>
                      <a:r>
                        <a:rPr lang="en-US" dirty="0">
                          <a:latin typeface="Times New Roman" panose="02020603050405020304" pitchFamily="18" charset="0"/>
                          <a:cs typeface="Times New Roman" panose="02020603050405020304" pitchFamily="18" charset="0"/>
                        </a:rPr>
                        <a:t># of first-time</a:t>
                      </a:r>
                      <a:r>
                        <a:rPr lang="en-US" baseline="0" dirty="0">
                          <a:latin typeface="Times New Roman" panose="02020603050405020304" pitchFamily="18" charset="0"/>
                          <a:cs typeface="Times New Roman" panose="02020603050405020304" pitchFamily="18" charset="0"/>
                        </a:rPr>
                        <a:t> students enrolled  obtaining a degree</a:t>
                      </a:r>
                      <a:endParaRPr lang="en-US" dirty="0">
                        <a:latin typeface="Times New Roman" panose="02020603050405020304" pitchFamily="18" charset="0"/>
                        <a:cs typeface="Times New Roman" panose="02020603050405020304" pitchFamily="18" charset="0"/>
                      </a:endParaRPr>
                    </a:p>
                  </a:txBody>
                  <a:tcPr/>
                </a:tc>
                <a:tc>
                  <a:txBody>
                    <a:bodyPr/>
                    <a:lstStyle/>
                    <a:p>
                      <a:r>
                        <a:rPr lang="en-US" dirty="0">
                          <a:latin typeface="Times New Roman" panose="02020603050405020304" pitchFamily="18" charset="0"/>
                          <a:cs typeface="Times New Roman" panose="02020603050405020304" pitchFamily="18" charset="0"/>
                        </a:rPr>
                        <a:t>#</a:t>
                      </a:r>
                      <a:r>
                        <a:rPr lang="en-US" baseline="0" dirty="0">
                          <a:latin typeface="Times New Roman" panose="02020603050405020304" pitchFamily="18" charset="0"/>
                          <a:cs typeface="Times New Roman" panose="02020603050405020304" pitchFamily="18" charset="0"/>
                        </a:rPr>
                        <a:t> of students who earned a degree within one or more years</a:t>
                      </a:r>
                      <a:endParaRPr lang="en-US" dirty="0">
                        <a:latin typeface="Times New Roman" panose="02020603050405020304" pitchFamily="18" charset="0"/>
                        <a:cs typeface="Times New Roman" panose="02020603050405020304" pitchFamily="18" charset="0"/>
                      </a:endParaRPr>
                    </a:p>
                  </a:txBody>
                  <a:tcPr/>
                </a:tc>
                <a:tc>
                  <a:txBody>
                    <a:bodyPr/>
                    <a:lstStyle/>
                    <a:p>
                      <a:r>
                        <a:rPr lang="en-US" dirty="0">
                          <a:latin typeface="Times New Roman" panose="02020603050405020304" pitchFamily="18" charset="0"/>
                          <a:cs typeface="Times New Roman" panose="02020603050405020304" pitchFamily="18" charset="0"/>
                        </a:rPr>
                        <a:t>The rate of degree completion</a:t>
                      </a:r>
                    </a:p>
                  </a:txBody>
                  <a:tcPr/>
                </a:tc>
                <a:tc>
                  <a:txBody>
                    <a:bodyPr/>
                    <a:lstStyle/>
                    <a:p>
                      <a:r>
                        <a:rPr lang="en-US" dirty="0">
                          <a:latin typeface="Times New Roman" panose="02020603050405020304" pitchFamily="18" charset="0"/>
                          <a:cs typeface="Times New Roman" panose="02020603050405020304" pitchFamily="18" charset="0"/>
                        </a:rPr>
                        <a:t>Total (all student average) degree</a:t>
                      </a:r>
                      <a:r>
                        <a:rPr lang="en-US" baseline="0" dirty="0">
                          <a:latin typeface="Times New Roman" panose="02020603050405020304" pitchFamily="18" charset="0"/>
                          <a:cs typeface="Times New Roman" panose="02020603050405020304" pitchFamily="18" charset="0"/>
                        </a:rPr>
                        <a:t> completion rate</a:t>
                      </a:r>
                      <a:endParaRPr lang="en-US" dirty="0">
                        <a:latin typeface="Times New Roman" panose="02020603050405020304" pitchFamily="18" charset="0"/>
                        <a:cs typeface="Times New Roman" panose="02020603050405020304" pitchFamily="18" charset="0"/>
                      </a:endParaRPr>
                    </a:p>
                  </a:txBody>
                  <a:tcPr/>
                </a:tc>
                <a:tc>
                  <a:txBody>
                    <a:bodyPr/>
                    <a:lstStyle/>
                    <a:p>
                      <a:r>
                        <a:rPr lang="en-US" dirty="0">
                          <a:latin typeface="Times New Roman" panose="02020603050405020304" pitchFamily="18" charset="0"/>
                          <a:cs typeface="Times New Roman" panose="02020603050405020304" pitchFamily="18" charset="0"/>
                        </a:rPr>
                        <a:t>Comparison to the all student average (</a:t>
                      </a:r>
                      <a:r>
                        <a:rPr lang="en-US" baseline="0" dirty="0">
                          <a:latin typeface="Times New Roman" panose="02020603050405020304" pitchFamily="18" charset="0"/>
                          <a:cs typeface="Times New Roman" panose="02020603050405020304" pitchFamily="18" charset="0"/>
                        </a:rPr>
                        <a:t> +/- added)</a:t>
                      </a:r>
                      <a:endParaRPr lang="en-US"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xmlns:p="http://schemas.openxmlformats.org/presentationml/2006/main" xmlns:r="http://schemas.openxmlformats.org/officeDocument/2006/relationships" xmlns:a="http://schemas.openxmlformats.org/drawingml/2006/main" xmlns="" val="1679479059"/>
                  </a:ext>
                </a:extLst>
              </a:tr>
              <a:tr h="643678">
                <a:tc>
                  <a:txBody>
                    <a:bodyPr/>
                    <a:lstStyle/>
                    <a:p>
                      <a:r>
                        <a:rPr lang="en-US" b="1" dirty="0">
                          <a:solidFill>
                            <a:srgbClr val="FF0000"/>
                          </a:solidFill>
                          <a:latin typeface="Times New Roman" panose="02020603050405020304" pitchFamily="18" charset="0"/>
                          <a:cs typeface="Times New Roman" panose="02020603050405020304" pitchFamily="18" charset="0"/>
                        </a:rPr>
                        <a:t>More than one race</a:t>
                      </a:r>
                    </a:p>
                  </a:txBody>
                  <a:tcPr/>
                </a:tc>
                <a:tc>
                  <a:txBody>
                    <a:bodyPr/>
                    <a:lstStyle/>
                    <a:p>
                      <a:r>
                        <a:rPr lang="en-US" b="1" dirty="0">
                          <a:solidFill>
                            <a:srgbClr val="FF0000"/>
                          </a:solidFill>
                          <a:latin typeface="Times New Roman" panose="02020603050405020304" pitchFamily="18" charset="0"/>
                          <a:cs typeface="Times New Roman" panose="02020603050405020304" pitchFamily="18" charset="0"/>
                        </a:rPr>
                        <a:t>0</a:t>
                      </a:r>
                    </a:p>
                  </a:txBody>
                  <a:tcPr/>
                </a:tc>
                <a:tc>
                  <a:txBody>
                    <a:bodyPr/>
                    <a:lstStyle/>
                    <a:p>
                      <a:r>
                        <a:rPr lang="en-US" b="1" dirty="0">
                          <a:solidFill>
                            <a:srgbClr val="FF0000"/>
                          </a:solidFill>
                          <a:latin typeface="Times New Roman" panose="02020603050405020304" pitchFamily="18" charset="0"/>
                          <a:cs typeface="Times New Roman" panose="02020603050405020304" pitchFamily="18" charset="0"/>
                        </a:rPr>
                        <a:t>0</a:t>
                      </a:r>
                    </a:p>
                  </a:txBody>
                  <a:tcPr/>
                </a:tc>
                <a:tc>
                  <a:txBody>
                    <a:bodyPr/>
                    <a:lstStyle/>
                    <a:p>
                      <a:r>
                        <a:rPr lang="en-US" b="1" dirty="0">
                          <a:solidFill>
                            <a:srgbClr val="FF0000"/>
                          </a:solidFill>
                          <a:latin typeface="Times New Roman" panose="02020603050405020304" pitchFamily="18" charset="0"/>
                          <a:cs typeface="Times New Roman" panose="02020603050405020304" pitchFamily="18" charset="0"/>
                        </a:rPr>
                        <a:t>0.00%</a:t>
                      </a:r>
                    </a:p>
                  </a:txBody>
                  <a:tcPr/>
                </a:tc>
                <a:tc>
                  <a:txBody>
                    <a:bodyPr/>
                    <a:lstStyle/>
                    <a:p>
                      <a:r>
                        <a:rPr lang="en-US" b="1" dirty="0">
                          <a:solidFill>
                            <a:srgbClr val="FF0000"/>
                          </a:solidFill>
                          <a:latin typeface="Times New Roman" panose="02020603050405020304" pitchFamily="18" charset="0"/>
                          <a:cs typeface="Times New Roman" panose="02020603050405020304" pitchFamily="18" charset="0"/>
                        </a:rPr>
                        <a:t>0.00%</a:t>
                      </a:r>
                    </a:p>
                  </a:txBody>
                  <a:tcPr/>
                </a:tc>
                <a:tc>
                  <a:txBody>
                    <a:bodyPr/>
                    <a:lstStyle/>
                    <a:p>
                      <a:r>
                        <a:rPr lang="en-US" b="1" dirty="0">
                          <a:solidFill>
                            <a:srgbClr val="FF0000"/>
                          </a:solidFill>
                          <a:latin typeface="Times New Roman" panose="02020603050405020304" pitchFamily="18" charset="0"/>
                          <a:cs typeface="Times New Roman" panose="02020603050405020304" pitchFamily="18" charset="0"/>
                        </a:rPr>
                        <a:t>NA</a:t>
                      </a:r>
                    </a:p>
                  </a:txBody>
                  <a:tcPr/>
                </a:tc>
                <a:extLst>
                  <a:ext uri="{0D108BD9-81ED-4DB2-BD59-A6C34878D82A}">
                    <a16:rowId xmlns:a16="http://schemas.microsoft.com/office/drawing/2014/main" xmlns:p="http://schemas.openxmlformats.org/presentationml/2006/main" xmlns:r="http://schemas.openxmlformats.org/officeDocument/2006/relationships" xmlns:a="http://schemas.openxmlformats.org/drawingml/2006/main" xmlns="" val="2659862383"/>
                  </a:ext>
                </a:extLst>
              </a:tr>
              <a:tr h="378844">
                <a:tc>
                  <a:txBody>
                    <a:bodyPr/>
                    <a:lstStyle/>
                    <a:p>
                      <a:r>
                        <a:rPr lang="en-US" b="1" dirty="0">
                          <a:solidFill>
                            <a:srgbClr val="FF0000"/>
                          </a:solidFill>
                          <a:latin typeface="Times New Roman" panose="02020603050405020304" pitchFamily="18" charset="0"/>
                          <a:cs typeface="Times New Roman" panose="02020603050405020304" pitchFamily="18" charset="0"/>
                        </a:rPr>
                        <a:t>Males</a:t>
                      </a:r>
                    </a:p>
                  </a:txBody>
                  <a:tcPr/>
                </a:tc>
                <a:tc>
                  <a:txBody>
                    <a:bodyPr/>
                    <a:lstStyle/>
                    <a:p>
                      <a:r>
                        <a:rPr lang="en-US" b="1" dirty="0">
                          <a:solidFill>
                            <a:srgbClr val="FF0000"/>
                          </a:solidFill>
                          <a:latin typeface="Times New Roman" panose="02020603050405020304" pitchFamily="18" charset="0"/>
                          <a:cs typeface="Times New Roman" panose="02020603050405020304" pitchFamily="18" charset="0"/>
                        </a:rPr>
                        <a:t>782</a:t>
                      </a:r>
                    </a:p>
                  </a:txBody>
                  <a:tcPr/>
                </a:tc>
                <a:tc>
                  <a:txBody>
                    <a:bodyPr/>
                    <a:lstStyle/>
                    <a:p>
                      <a:r>
                        <a:rPr lang="en-US" b="1" dirty="0">
                          <a:solidFill>
                            <a:srgbClr val="FF0000"/>
                          </a:solidFill>
                          <a:latin typeface="Times New Roman" panose="02020603050405020304" pitchFamily="18" charset="0"/>
                          <a:cs typeface="Times New Roman" panose="02020603050405020304" pitchFamily="18" charset="0"/>
                        </a:rPr>
                        <a:t>76</a:t>
                      </a:r>
                    </a:p>
                  </a:txBody>
                  <a:tcPr/>
                </a:tc>
                <a:tc>
                  <a:txBody>
                    <a:bodyPr/>
                    <a:lstStyle/>
                    <a:p>
                      <a:r>
                        <a:rPr lang="en-US" b="1" dirty="0">
                          <a:solidFill>
                            <a:srgbClr val="FF0000"/>
                          </a:solidFill>
                          <a:latin typeface="Times New Roman" panose="02020603050405020304" pitchFamily="18" charset="0"/>
                          <a:cs typeface="Times New Roman" panose="02020603050405020304" pitchFamily="18" charset="0"/>
                        </a:rPr>
                        <a:t>47.92%</a:t>
                      </a:r>
                    </a:p>
                  </a:txBody>
                  <a:tcPr/>
                </a:tc>
                <a:tc>
                  <a:txBody>
                    <a:bodyPr/>
                    <a:lstStyle/>
                    <a:p>
                      <a:r>
                        <a:rPr lang="en-US" b="1" dirty="0">
                          <a:solidFill>
                            <a:srgbClr val="FF0000"/>
                          </a:solidFill>
                          <a:latin typeface="Times New Roman" panose="02020603050405020304" pitchFamily="18" charset="0"/>
                          <a:cs typeface="Times New Roman" panose="02020603050405020304" pitchFamily="18" charset="0"/>
                        </a:rPr>
                        <a:t>34.08%</a:t>
                      </a:r>
                    </a:p>
                  </a:txBody>
                  <a:tcPr/>
                </a:tc>
                <a:tc>
                  <a:txBody>
                    <a:bodyPr/>
                    <a:lstStyle/>
                    <a:p>
                      <a:r>
                        <a:rPr lang="en-US" b="1" dirty="0">
                          <a:solidFill>
                            <a:srgbClr val="FF0000"/>
                          </a:solidFill>
                          <a:latin typeface="Times New Roman" panose="02020603050405020304" pitchFamily="18" charset="0"/>
                          <a:cs typeface="Times New Roman" panose="02020603050405020304" pitchFamily="18" charset="0"/>
                        </a:rPr>
                        <a:t>.071</a:t>
                      </a:r>
                    </a:p>
                  </a:txBody>
                  <a:tcPr/>
                </a:tc>
                <a:extLst>
                  <a:ext uri="{0D108BD9-81ED-4DB2-BD59-A6C34878D82A}">
                    <a16:rowId xmlns:a16="http://schemas.microsoft.com/office/drawing/2014/main" xmlns:p="http://schemas.openxmlformats.org/presentationml/2006/main" xmlns:r="http://schemas.openxmlformats.org/officeDocument/2006/relationships" xmlns:a="http://schemas.openxmlformats.org/drawingml/2006/main" xmlns="" val="582287775"/>
                  </a:ext>
                </a:extLst>
              </a:tr>
              <a:tr h="613027">
                <a:tc>
                  <a:txBody>
                    <a:bodyPr/>
                    <a:lstStyle/>
                    <a:p>
                      <a:r>
                        <a:rPr lang="en-US" b="1" dirty="0">
                          <a:latin typeface="Times New Roman" panose="02020603050405020304" pitchFamily="18" charset="0"/>
                          <a:cs typeface="Times New Roman" panose="02020603050405020304" pitchFamily="18" charset="0"/>
                        </a:rPr>
                        <a:t>Females</a:t>
                      </a:r>
                    </a:p>
                  </a:txBody>
                  <a:tcPr/>
                </a:tc>
                <a:tc>
                  <a:txBody>
                    <a:bodyPr/>
                    <a:lstStyle/>
                    <a:p>
                      <a:r>
                        <a:rPr lang="en-US" b="1" dirty="0">
                          <a:latin typeface="Times New Roman" panose="02020603050405020304" pitchFamily="18" charset="0"/>
                          <a:cs typeface="Times New Roman" panose="02020603050405020304" pitchFamily="18" charset="0"/>
                        </a:rPr>
                        <a:t>822</a:t>
                      </a:r>
                    </a:p>
                  </a:txBody>
                  <a:tcPr/>
                </a:tc>
                <a:tc>
                  <a:txBody>
                    <a:bodyPr/>
                    <a:lstStyle/>
                    <a:p>
                      <a:r>
                        <a:rPr lang="en-US" b="1" dirty="0">
                          <a:latin typeface="Times New Roman" panose="02020603050405020304" pitchFamily="18" charset="0"/>
                          <a:cs typeface="Times New Roman" panose="02020603050405020304" pitchFamily="18" charset="0"/>
                        </a:rPr>
                        <a:t>143</a:t>
                      </a:r>
                    </a:p>
                  </a:txBody>
                  <a:tcPr/>
                </a:tc>
                <a:tc>
                  <a:txBody>
                    <a:bodyPr/>
                    <a:lstStyle/>
                    <a:p>
                      <a:r>
                        <a:rPr lang="en-US" b="1" dirty="0">
                          <a:latin typeface="Times New Roman" panose="02020603050405020304" pitchFamily="18" charset="0"/>
                          <a:cs typeface="Times New Roman" panose="02020603050405020304" pitchFamily="18" charset="0"/>
                        </a:rPr>
                        <a:t>50.37%</a:t>
                      </a:r>
                    </a:p>
                  </a:txBody>
                  <a:tcPr/>
                </a:tc>
                <a:tc>
                  <a:txBody>
                    <a:bodyPr/>
                    <a:lstStyle/>
                    <a:p>
                      <a:r>
                        <a:rPr lang="en-US" b="1" dirty="0">
                          <a:latin typeface="Times New Roman" panose="02020603050405020304" pitchFamily="18" charset="0"/>
                          <a:cs typeface="Times New Roman" panose="02020603050405020304" pitchFamily="18" charset="0"/>
                        </a:rPr>
                        <a:t>64.13%</a:t>
                      </a:r>
                    </a:p>
                  </a:txBody>
                  <a:tcPr/>
                </a:tc>
                <a:tc>
                  <a:txBody>
                    <a:bodyPr/>
                    <a:lstStyle/>
                    <a:p>
                      <a:r>
                        <a:rPr lang="en-US" b="1" dirty="0">
                          <a:latin typeface="Times New Roman" panose="02020603050405020304" pitchFamily="18" charset="0"/>
                          <a:cs typeface="Times New Roman" panose="02020603050405020304" pitchFamily="18" charset="0"/>
                        </a:rPr>
                        <a:t>1.27</a:t>
                      </a:r>
                    </a:p>
                  </a:txBody>
                  <a:tcPr/>
                </a:tc>
                <a:extLst>
                  <a:ext uri="{0D108BD9-81ED-4DB2-BD59-A6C34878D82A}">
                    <a16:rowId xmlns:a16="http://schemas.microsoft.com/office/drawing/2014/main" xmlns:p="http://schemas.openxmlformats.org/presentationml/2006/main" xmlns:r="http://schemas.openxmlformats.org/officeDocument/2006/relationships" xmlns:a="http://schemas.openxmlformats.org/drawingml/2006/main" xmlns="" val="508069198"/>
                  </a:ext>
                </a:extLst>
              </a:tr>
              <a:tr h="378844">
                <a:tc>
                  <a:txBody>
                    <a:bodyPr/>
                    <a:lstStyle/>
                    <a:p>
                      <a:r>
                        <a:rPr lang="en-US" b="1" dirty="0">
                          <a:solidFill>
                            <a:srgbClr val="FF0000"/>
                          </a:solidFill>
                          <a:latin typeface="Times New Roman" panose="02020603050405020304" pitchFamily="18" charset="0"/>
                          <a:cs typeface="Times New Roman" panose="02020603050405020304" pitchFamily="18" charset="0"/>
                        </a:rPr>
                        <a:t>Individuals</a:t>
                      </a:r>
                      <a:r>
                        <a:rPr lang="en-US" b="1" baseline="0" dirty="0">
                          <a:solidFill>
                            <a:srgbClr val="FF0000"/>
                          </a:solidFill>
                          <a:latin typeface="Times New Roman" panose="02020603050405020304" pitchFamily="18" charset="0"/>
                          <a:cs typeface="Times New Roman" panose="02020603050405020304" pitchFamily="18" charset="0"/>
                        </a:rPr>
                        <a:t> with Disabilities</a:t>
                      </a:r>
                      <a:endParaRPr lang="en-US" b="1" dirty="0">
                        <a:solidFill>
                          <a:srgbClr val="FF0000"/>
                        </a:solidFill>
                        <a:latin typeface="Times New Roman" panose="02020603050405020304" pitchFamily="18" charset="0"/>
                        <a:cs typeface="Times New Roman" panose="02020603050405020304" pitchFamily="18" charset="0"/>
                      </a:endParaRPr>
                    </a:p>
                  </a:txBody>
                  <a:tcPr/>
                </a:tc>
                <a:tc>
                  <a:txBody>
                    <a:bodyPr/>
                    <a:lstStyle/>
                    <a:p>
                      <a:r>
                        <a:rPr lang="en-US" b="1" dirty="0">
                          <a:solidFill>
                            <a:srgbClr val="FF0000"/>
                          </a:solidFill>
                          <a:latin typeface="Times New Roman" panose="02020603050405020304" pitchFamily="18" charset="0"/>
                          <a:cs typeface="Times New Roman" panose="02020603050405020304" pitchFamily="18" charset="0"/>
                        </a:rPr>
                        <a:t>57</a:t>
                      </a:r>
                    </a:p>
                  </a:txBody>
                  <a:tcPr/>
                </a:tc>
                <a:tc>
                  <a:txBody>
                    <a:bodyPr/>
                    <a:lstStyle/>
                    <a:p>
                      <a:r>
                        <a:rPr lang="en-US" b="1" dirty="0">
                          <a:solidFill>
                            <a:srgbClr val="FF0000"/>
                          </a:solidFill>
                          <a:latin typeface="Times New Roman" panose="02020603050405020304" pitchFamily="18" charset="0"/>
                          <a:cs typeface="Times New Roman" panose="02020603050405020304" pitchFamily="18" charset="0"/>
                        </a:rPr>
                        <a:t>0</a:t>
                      </a:r>
                    </a:p>
                  </a:txBody>
                  <a:tcPr/>
                </a:tc>
                <a:tc>
                  <a:txBody>
                    <a:bodyPr/>
                    <a:lstStyle/>
                    <a:p>
                      <a:r>
                        <a:rPr lang="en-US" b="1" dirty="0">
                          <a:solidFill>
                            <a:srgbClr val="FF0000"/>
                          </a:solidFill>
                          <a:latin typeface="Times New Roman" panose="02020603050405020304" pitchFamily="18" charset="0"/>
                          <a:cs typeface="Times New Roman" panose="02020603050405020304" pitchFamily="18" charset="0"/>
                        </a:rPr>
                        <a:t>3.49%</a:t>
                      </a:r>
                    </a:p>
                  </a:txBody>
                  <a:tcPr/>
                </a:tc>
                <a:tc>
                  <a:txBody>
                    <a:bodyPr/>
                    <a:lstStyle/>
                    <a:p>
                      <a:r>
                        <a:rPr lang="en-US" b="1" dirty="0">
                          <a:solidFill>
                            <a:srgbClr val="FF0000"/>
                          </a:solidFill>
                          <a:latin typeface="Times New Roman" panose="02020603050405020304" pitchFamily="18" charset="0"/>
                          <a:cs typeface="Times New Roman" panose="02020603050405020304" pitchFamily="18" charset="0"/>
                        </a:rPr>
                        <a:t>0.00%</a:t>
                      </a:r>
                    </a:p>
                  </a:txBody>
                  <a:tcPr/>
                </a:tc>
                <a:tc>
                  <a:txBody>
                    <a:bodyPr/>
                    <a:lstStyle/>
                    <a:p>
                      <a:r>
                        <a:rPr lang="en-US" b="1" dirty="0">
                          <a:solidFill>
                            <a:srgbClr val="FF0000"/>
                          </a:solidFill>
                          <a:latin typeface="Times New Roman" panose="02020603050405020304" pitchFamily="18" charset="0"/>
                          <a:cs typeface="Times New Roman" panose="02020603050405020304" pitchFamily="18" charset="0"/>
                        </a:rPr>
                        <a:t>0.00</a:t>
                      </a:r>
                    </a:p>
                  </a:txBody>
                  <a:tcPr/>
                </a:tc>
                <a:extLst>
                  <a:ext uri="{0D108BD9-81ED-4DB2-BD59-A6C34878D82A}">
                    <a16:rowId xmlns:a16="http://schemas.microsoft.com/office/drawing/2014/main" xmlns:p="http://schemas.openxmlformats.org/presentationml/2006/main" xmlns:r="http://schemas.openxmlformats.org/officeDocument/2006/relationships" xmlns:a="http://schemas.openxmlformats.org/drawingml/2006/main" xmlns="" val="4118372016"/>
                  </a:ext>
                </a:extLst>
              </a:tr>
              <a:tr h="378844">
                <a:tc>
                  <a:txBody>
                    <a:bodyPr/>
                    <a:lstStyle/>
                    <a:p>
                      <a:r>
                        <a:rPr lang="en-US" b="1" dirty="0">
                          <a:latin typeface="Times New Roman" panose="02020603050405020304" pitchFamily="18" charset="0"/>
                          <a:cs typeface="Times New Roman" panose="02020603050405020304" pitchFamily="18" charset="0"/>
                        </a:rPr>
                        <a:t>Low-income students</a:t>
                      </a:r>
                    </a:p>
                  </a:txBody>
                  <a:tcPr/>
                </a:tc>
                <a:tc>
                  <a:txBody>
                    <a:bodyPr/>
                    <a:lstStyle/>
                    <a:p>
                      <a:r>
                        <a:rPr lang="en-US" b="1" dirty="0">
                          <a:latin typeface="Times New Roman" panose="02020603050405020304" pitchFamily="18" charset="0"/>
                          <a:cs typeface="Times New Roman" panose="02020603050405020304" pitchFamily="18" charset="0"/>
                        </a:rPr>
                        <a:t>1083</a:t>
                      </a:r>
                    </a:p>
                  </a:txBody>
                  <a:tcPr/>
                </a:tc>
                <a:tc>
                  <a:txBody>
                    <a:bodyPr/>
                    <a:lstStyle/>
                    <a:p>
                      <a:r>
                        <a:rPr lang="en-US" b="1" dirty="0">
                          <a:latin typeface="Times New Roman" panose="02020603050405020304" pitchFamily="18" charset="0"/>
                          <a:cs typeface="Times New Roman" panose="02020603050405020304" pitchFamily="18" charset="0"/>
                        </a:rPr>
                        <a:t>172</a:t>
                      </a:r>
                    </a:p>
                  </a:txBody>
                  <a:tcPr/>
                </a:tc>
                <a:tc>
                  <a:txBody>
                    <a:bodyPr/>
                    <a:lstStyle/>
                    <a:p>
                      <a:r>
                        <a:rPr lang="en-US" b="1" dirty="0">
                          <a:latin typeface="Times New Roman" panose="02020603050405020304" pitchFamily="18" charset="0"/>
                          <a:cs typeface="Times New Roman" panose="02020603050405020304" pitchFamily="18" charset="0"/>
                        </a:rPr>
                        <a:t>66.36%</a:t>
                      </a:r>
                    </a:p>
                  </a:txBody>
                  <a:tcPr/>
                </a:tc>
                <a:tc>
                  <a:txBody>
                    <a:bodyPr/>
                    <a:lstStyle/>
                    <a:p>
                      <a:r>
                        <a:rPr lang="en-US" b="1" dirty="0">
                          <a:latin typeface="Times New Roman" panose="02020603050405020304" pitchFamily="18" charset="0"/>
                          <a:cs typeface="Times New Roman" panose="02020603050405020304" pitchFamily="18" charset="0"/>
                        </a:rPr>
                        <a:t>77.13%</a:t>
                      </a:r>
                    </a:p>
                  </a:txBody>
                  <a:tcPr/>
                </a:tc>
                <a:tc>
                  <a:txBody>
                    <a:bodyPr/>
                    <a:lstStyle/>
                    <a:p>
                      <a:r>
                        <a:rPr lang="en-US" b="1" dirty="0">
                          <a:latin typeface="Times New Roman" panose="02020603050405020304" pitchFamily="18" charset="0"/>
                          <a:cs typeface="Times New Roman" panose="02020603050405020304" pitchFamily="18" charset="0"/>
                        </a:rPr>
                        <a:t>1.16</a:t>
                      </a:r>
                    </a:p>
                  </a:txBody>
                  <a:tcPr/>
                </a:tc>
                <a:extLst>
                  <a:ext uri="{0D108BD9-81ED-4DB2-BD59-A6C34878D82A}">
                    <a16:rowId xmlns:a16="http://schemas.microsoft.com/office/drawing/2014/main" xmlns:p="http://schemas.openxmlformats.org/presentationml/2006/main" xmlns:r="http://schemas.openxmlformats.org/officeDocument/2006/relationships" xmlns:a="http://schemas.openxmlformats.org/drawingml/2006/main" xmlns="" val="2912237561"/>
                  </a:ext>
                </a:extLst>
              </a:tr>
              <a:tr h="367816">
                <a:tc>
                  <a:txBody>
                    <a:bodyPr/>
                    <a:lstStyle/>
                    <a:p>
                      <a:r>
                        <a:rPr lang="en-US" b="1" dirty="0">
                          <a:solidFill>
                            <a:srgbClr val="FF0000"/>
                          </a:solidFill>
                          <a:latin typeface="Times New Roman" panose="02020603050405020304" pitchFamily="18" charset="0"/>
                          <a:cs typeface="Times New Roman" panose="02020603050405020304" pitchFamily="18" charset="0"/>
                        </a:rPr>
                        <a:t>Veterans</a:t>
                      </a:r>
                    </a:p>
                  </a:txBody>
                  <a:tcPr/>
                </a:tc>
                <a:tc>
                  <a:txBody>
                    <a:bodyPr/>
                    <a:lstStyle/>
                    <a:p>
                      <a:r>
                        <a:rPr lang="en-US" b="1" dirty="0">
                          <a:solidFill>
                            <a:srgbClr val="FF0000"/>
                          </a:solidFill>
                          <a:latin typeface="Times New Roman" panose="02020603050405020304" pitchFamily="18" charset="0"/>
                          <a:cs typeface="Times New Roman" panose="02020603050405020304" pitchFamily="18" charset="0"/>
                        </a:rPr>
                        <a:t>NA</a:t>
                      </a:r>
                    </a:p>
                  </a:txBody>
                  <a:tcPr/>
                </a:tc>
                <a:tc>
                  <a:txBody>
                    <a:bodyPr/>
                    <a:lstStyle/>
                    <a:p>
                      <a:r>
                        <a:rPr lang="en-US" b="1" dirty="0">
                          <a:solidFill>
                            <a:srgbClr val="FF0000"/>
                          </a:solidFill>
                          <a:latin typeface="Times New Roman" panose="02020603050405020304" pitchFamily="18" charset="0"/>
                          <a:cs typeface="Times New Roman" panose="02020603050405020304" pitchFamily="18" charset="0"/>
                        </a:rPr>
                        <a:t>NA</a:t>
                      </a:r>
                    </a:p>
                  </a:txBody>
                  <a:tcPr/>
                </a:tc>
                <a:tc>
                  <a:txBody>
                    <a:bodyPr/>
                    <a:lstStyle/>
                    <a:p>
                      <a:endParaRPr lang="en-US" b="1" dirty="0">
                        <a:solidFill>
                          <a:srgbClr val="FF0000"/>
                        </a:solidFill>
                        <a:latin typeface="Times New Roman" panose="02020603050405020304" pitchFamily="18" charset="0"/>
                        <a:cs typeface="Times New Roman" panose="02020603050405020304" pitchFamily="18" charset="0"/>
                      </a:endParaRPr>
                    </a:p>
                  </a:txBody>
                  <a:tcPr/>
                </a:tc>
                <a:tc>
                  <a:txBody>
                    <a:bodyPr/>
                    <a:lstStyle/>
                    <a:p>
                      <a:endParaRPr lang="en-US" b="1" dirty="0">
                        <a:solidFill>
                          <a:srgbClr val="FF0000"/>
                        </a:solidFill>
                        <a:latin typeface="Times New Roman" panose="02020603050405020304" pitchFamily="18" charset="0"/>
                        <a:cs typeface="Times New Roman" panose="02020603050405020304" pitchFamily="18" charset="0"/>
                      </a:endParaRPr>
                    </a:p>
                  </a:txBody>
                  <a:tcPr/>
                </a:tc>
                <a:tc>
                  <a:txBody>
                    <a:bodyPr/>
                    <a:lstStyle/>
                    <a:p>
                      <a:endParaRPr lang="en-US" b="1" dirty="0">
                        <a:solidFill>
                          <a:srgbClr val="FF0000"/>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xmlns:p="http://schemas.openxmlformats.org/presentationml/2006/main" xmlns:r="http://schemas.openxmlformats.org/officeDocument/2006/relationships" xmlns:a="http://schemas.openxmlformats.org/drawingml/2006/main" xmlns="" val="2098203624"/>
                  </a:ext>
                </a:extLst>
              </a:tr>
            </a:tbl>
          </a:graphicData>
        </a:graphic>
      </p:graphicFrame>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750659806"/>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med" p14:dur="700">
        <p:fade/>
      </p:transition>
    </mc:Choice>
    <mc:Fallback>
      <p:transition spd="med">
        <p:fade/>
      </p:transition>
    </mc:Fallback>
  </mc:AlternateContent>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608014" y="76200"/>
            <a:ext cx="3962399" cy="1943100"/>
          </a:xfrm>
        </p:spPr>
        <p:txBody>
          <a:bodyPr/>
          <a:lstStyle/>
          <a:p>
            <a:r>
              <a:rPr lang="en-US" dirty="0"/>
              <a:t>EVC Student Trends </a:t>
            </a:r>
            <a:br>
              <a:rPr lang="en-US" dirty="0"/>
            </a:br>
            <a:r>
              <a:rPr lang="en-US" dirty="0"/>
              <a:t>in Certificate Attainment for </a:t>
            </a:r>
            <a:br>
              <a:rPr lang="en-US" dirty="0"/>
            </a:br>
            <a:r>
              <a:rPr lang="en-US" dirty="0"/>
              <a:t>2014-2015 </a:t>
            </a:r>
          </a:p>
        </p:txBody>
      </p:sp>
      <p:sp>
        <p:nvSpPr>
          <p:cNvPr id="6" name="Content Placeholder 5"/>
          <p:cNvSpPr>
            <a:spLocks noGrp="1"/>
          </p:cNvSpPr>
          <p:nvPr>
            <p:ph idx="1"/>
          </p:nvPr>
        </p:nvSpPr>
        <p:spPr>
          <a:xfrm>
            <a:off x="6780212" y="2286000"/>
            <a:ext cx="4724400" cy="3962399"/>
          </a:xfrm>
        </p:spPr>
        <p:txBody>
          <a:bodyPr>
            <a:normAutofit fontScale="92500" lnSpcReduction="20000"/>
          </a:bodyPr>
          <a:lstStyle/>
          <a:p>
            <a:pPr marL="0" indent="0">
              <a:buNone/>
            </a:pPr>
            <a:r>
              <a:rPr lang="en-US" dirty="0">
                <a:solidFill>
                  <a:schemeClr val="accent1"/>
                </a:solidFill>
              </a:rPr>
              <a:t>Compared to other student groups, African American students, Native Hawaiian/Pacific Islander students, White students and students of non-categorized races are disproportionately impacted.  While the overall population of students </a:t>
            </a:r>
            <a:r>
              <a:rPr lang="en-US" b="1" dirty="0">
                <a:solidFill>
                  <a:schemeClr val="accent1"/>
                </a:solidFill>
              </a:rPr>
              <a:t>had a severely low (2%) certification rate, None, or in one case only, 1, of the impacted groups earned a certificate. </a:t>
            </a:r>
          </a:p>
        </p:txBody>
      </p:sp>
      <p:pic>
        <p:nvPicPr>
          <p:cNvPr id="5" name="Picture 4" descr="Original file ‎ (3,856 × 2,533 pixels, file size: 309 KB, MIME type ..."/>
          <p:cNvPicPr>
            <a:picLocks noChangeAspect="1"/>
          </p:cNvPicPr>
          <p:nvPr/>
        </p:nvPicPr>
        <p:blipFill>
          <a:blip r:embed="rId2"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293812" y="2438400"/>
            <a:ext cx="4876800" cy="3356610"/>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333216496"/>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med" p14:dur="700">
        <p:fade/>
      </p:transition>
    </mc:Choice>
    <mc:Fallback>
      <p:transition spd="med">
        <p:fade/>
      </p:transition>
    </mc:Fallback>
  </mc:AlternateContent>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pPr algn="ctr"/>
            <a:r>
              <a:rPr lang="en-US" b="1" dirty="0">
                <a:latin typeface="Times New Roman" panose="02020603050405020304" pitchFamily="18" charset="0"/>
                <a:cs typeface="Times New Roman" panose="02020603050405020304" pitchFamily="18" charset="0"/>
              </a:rPr>
              <a:t>Certificate Completion Data from the SEP </a:t>
            </a:r>
          </a:p>
        </p:txBody>
      </p:sp>
      <p:graphicFrame>
        <p:nvGraphicFramePr>
          <p:cNvPr id="10" name="Content Placeholder 9"/>
          <p:cNvGraphicFramePr>
            <a:graphicFrameLocks noGrp="1"/>
          </p:cNvGraphicFramePr>
          <p:nvPr>
            <p:ph idx="1"/>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3752425406"/>
              </p:ext>
            </p:extLst>
          </p:nvPr>
        </p:nvGraphicFramePr>
        <p:xfrm>
          <a:off x="912812" y="381000"/>
          <a:ext cx="10287000" cy="5093868"/>
        </p:xfrm>
        <a:graphic>
          <a:graphicData uri="http://schemas.openxmlformats.org/drawingml/2006/table">
            <a:tbl>
              <a:tblPr firstRow="1" bandRow="1">
                <a:tableStyleId>{5C22544A-7EE6-4342-B048-85BDC9FD1C3A}</a:tableStyleId>
              </a:tblPr>
              <a:tblGrid>
                <a:gridCol w="1714500">
                  <a:extLst>
                    <a:ext uri="{9D8B030D-6E8A-4147-A177-3AD203B41FA5}">
                      <a16:colId xmlns:a16="http://schemas.microsoft.com/office/drawing/2014/main" xmlns:p="http://schemas.openxmlformats.org/presentationml/2006/main" xmlns:r="http://schemas.openxmlformats.org/officeDocument/2006/relationships" xmlns:a="http://schemas.openxmlformats.org/drawingml/2006/main" xmlns="" val="3030698908"/>
                    </a:ext>
                  </a:extLst>
                </a:gridCol>
                <a:gridCol w="1714500">
                  <a:extLst>
                    <a:ext uri="{9D8B030D-6E8A-4147-A177-3AD203B41FA5}">
                      <a16:colId xmlns:a16="http://schemas.microsoft.com/office/drawing/2014/main" xmlns:p="http://schemas.openxmlformats.org/presentationml/2006/main" xmlns:r="http://schemas.openxmlformats.org/officeDocument/2006/relationships" xmlns:a="http://schemas.openxmlformats.org/drawingml/2006/main" xmlns="" val="4176318868"/>
                    </a:ext>
                  </a:extLst>
                </a:gridCol>
                <a:gridCol w="1676399">
                  <a:extLst>
                    <a:ext uri="{9D8B030D-6E8A-4147-A177-3AD203B41FA5}">
                      <a16:colId xmlns:a16="http://schemas.microsoft.com/office/drawing/2014/main" xmlns:p="http://schemas.openxmlformats.org/presentationml/2006/main" xmlns:r="http://schemas.openxmlformats.org/officeDocument/2006/relationships" xmlns:a="http://schemas.openxmlformats.org/drawingml/2006/main" xmlns="" val="494034884"/>
                    </a:ext>
                  </a:extLst>
                </a:gridCol>
                <a:gridCol w="1752601">
                  <a:extLst>
                    <a:ext uri="{9D8B030D-6E8A-4147-A177-3AD203B41FA5}">
                      <a16:colId xmlns:a16="http://schemas.microsoft.com/office/drawing/2014/main" xmlns:p="http://schemas.openxmlformats.org/presentationml/2006/main" xmlns:r="http://schemas.openxmlformats.org/officeDocument/2006/relationships" xmlns:a="http://schemas.openxmlformats.org/drawingml/2006/main" xmlns="" val="1204297272"/>
                    </a:ext>
                  </a:extLst>
                </a:gridCol>
                <a:gridCol w="1714500">
                  <a:extLst>
                    <a:ext uri="{9D8B030D-6E8A-4147-A177-3AD203B41FA5}">
                      <a16:colId xmlns:a16="http://schemas.microsoft.com/office/drawing/2014/main" xmlns:p="http://schemas.openxmlformats.org/presentationml/2006/main" xmlns:r="http://schemas.openxmlformats.org/officeDocument/2006/relationships" xmlns:a="http://schemas.openxmlformats.org/drawingml/2006/main" xmlns="" val="1082022323"/>
                    </a:ext>
                  </a:extLst>
                </a:gridCol>
                <a:gridCol w="1714500">
                  <a:extLst>
                    <a:ext uri="{9D8B030D-6E8A-4147-A177-3AD203B41FA5}">
                      <a16:colId xmlns:a16="http://schemas.microsoft.com/office/drawing/2014/main" xmlns:p="http://schemas.openxmlformats.org/presentationml/2006/main" xmlns:r="http://schemas.openxmlformats.org/officeDocument/2006/relationships" xmlns:a="http://schemas.openxmlformats.org/drawingml/2006/main" xmlns="" val="3112544736"/>
                    </a:ext>
                  </a:extLst>
                </a:gridCol>
              </a:tblGrid>
              <a:tr h="1486263">
                <a:tc>
                  <a:txBody>
                    <a:bodyPr/>
                    <a:lstStyle/>
                    <a:p>
                      <a:r>
                        <a:rPr lang="en-US" dirty="0">
                          <a:latin typeface="Times New Roman" panose="02020603050405020304" pitchFamily="18" charset="0"/>
                          <a:cs typeface="Times New Roman" panose="02020603050405020304" pitchFamily="18" charset="0"/>
                        </a:rPr>
                        <a:t>Target</a:t>
                      </a:r>
                      <a:r>
                        <a:rPr lang="en-US" baseline="0" dirty="0">
                          <a:latin typeface="Times New Roman" panose="02020603050405020304" pitchFamily="18" charset="0"/>
                          <a:cs typeface="Times New Roman" panose="02020603050405020304" pitchFamily="18" charset="0"/>
                        </a:rPr>
                        <a:t> Population</a:t>
                      </a:r>
                      <a:endParaRPr lang="en-US" dirty="0">
                        <a:latin typeface="Times New Roman" panose="02020603050405020304" pitchFamily="18" charset="0"/>
                        <a:cs typeface="Times New Roman" panose="02020603050405020304" pitchFamily="18" charset="0"/>
                      </a:endParaRPr>
                    </a:p>
                  </a:txBody>
                  <a:tcPr/>
                </a:tc>
                <a:tc>
                  <a:txBody>
                    <a:bodyPr/>
                    <a:lstStyle/>
                    <a:p>
                      <a:r>
                        <a:rPr lang="en-US" dirty="0">
                          <a:latin typeface="Times New Roman" panose="02020603050405020304" pitchFamily="18" charset="0"/>
                          <a:cs typeface="Times New Roman" panose="02020603050405020304" pitchFamily="18" charset="0"/>
                        </a:rPr>
                        <a:t># of first-time</a:t>
                      </a:r>
                      <a:r>
                        <a:rPr lang="en-US" baseline="0" dirty="0">
                          <a:latin typeface="Times New Roman" panose="02020603050405020304" pitchFamily="18" charset="0"/>
                          <a:cs typeface="Times New Roman" panose="02020603050405020304" pitchFamily="18" charset="0"/>
                        </a:rPr>
                        <a:t> students enrolled  obtaining a certificate </a:t>
                      </a:r>
                      <a:endParaRPr lang="en-US" dirty="0">
                        <a:latin typeface="Times New Roman" panose="02020603050405020304" pitchFamily="18" charset="0"/>
                        <a:cs typeface="Times New Roman" panose="02020603050405020304" pitchFamily="18" charset="0"/>
                      </a:endParaRPr>
                    </a:p>
                  </a:txBody>
                  <a:tcPr/>
                </a:tc>
                <a:tc>
                  <a:txBody>
                    <a:bodyPr/>
                    <a:lstStyle/>
                    <a:p>
                      <a:r>
                        <a:rPr lang="en-US" dirty="0">
                          <a:latin typeface="Times New Roman" panose="02020603050405020304" pitchFamily="18" charset="0"/>
                          <a:cs typeface="Times New Roman" panose="02020603050405020304" pitchFamily="18" charset="0"/>
                        </a:rPr>
                        <a:t>#</a:t>
                      </a:r>
                      <a:r>
                        <a:rPr lang="en-US" baseline="0" dirty="0">
                          <a:latin typeface="Times New Roman" panose="02020603050405020304" pitchFamily="18" charset="0"/>
                          <a:cs typeface="Times New Roman" panose="02020603050405020304" pitchFamily="18" charset="0"/>
                        </a:rPr>
                        <a:t> of students who earned a certificate  within one or more years</a:t>
                      </a:r>
                      <a:endParaRPr lang="en-US" dirty="0">
                        <a:latin typeface="Times New Roman" panose="02020603050405020304" pitchFamily="18" charset="0"/>
                        <a:cs typeface="Times New Roman" panose="02020603050405020304" pitchFamily="18" charset="0"/>
                      </a:endParaRPr>
                    </a:p>
                  </a:txBody>
                  <a:tcPr/>
                </a:tc>
                <a:tc>
                  <a:txBody>
                    <a:bodyPr/>
                    <a:lstStyle/>
                    <a:p>
                      <a:r>
                        <a:rPr lang="en-US" dirty="0">
                          <a:latin typeface="Times New Roman" panose="02020603050405020304" pitchFamily="18" charset="0"/>
                          <a:cs typeface="Times New Roman" panose="02020603050405020304" pitchFamily="18" charset="0"/>
                        </a:rPr>
                        <a:t>The rate of certificate</a:t>
                      </a:r>
                      <a:r>
                        <a:rPr lang="en-US" baseline="0"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completion</a:t>
                      </a:r>
                    </a:p>
                  </a:txBody>
                  <a:tcPr/>
                </a:tc>
                <a:tc>
                  <a:txBody>
                    <a:bodyPr/>
                    <a:lstStyle/>
                    <a:p>
                      <a:r>
                        <a:rPr lang="en-US" dirty="0">
                          <a:latin typeface="Times New Roman" panose="02020603050405020304" pitchFamily="18" charset="0"/>
                          <a:cs typeface="Times New Roman" panose="02020603050405020304" pitchFamily="18" charset="0"/>
                        </a:rPr>
                        <a:t>Total (all student average) certificate</a:t>
                      </a:r>
                      <a:r>
                        <a:rPr lang="en-US" baseline="0" dirty="0">
                          <a:latin typeface="Times New Roman" panose="02020603050405020304" pitchFamily="18" charset="0"/>
                          <a:cs typeface="Times New Roman" panose="02020603050405020304" pitchFamily="18" charset="0"/>
                        </a:rPr>
                        <a:t> completion rate</a:t>
                      </a:r>
                      <a:endParaRPr lang="en-US" dirty="0">
                        <a:latin typeface="Times New Roman" panose="02020603050405020304" pitchFamily="18" charset="0"/>
                        <a:cs typeface="Times New Roman" panose="02020603050405020304" pitchFamily="18" charset="0"/>
                      </a:endParaRPr>
                    </a:p>
                  </a:txBody>
                  <a:tcPr/>
                </a:tc>
                <a:tc>
                  <a:txBody>
                    <a:bodyPr/>
                    <a:lstStyle/>
                    <a:p>
                      <a:r>
                        <a:rPr lang="en-US" dirty="0">
                          <a:latin typeface="Times New Roman" panose="02020603050405020304" pitchFamily="18" charset="0"/>
                          <a:cs typeface="Times New Roman" panose="02020603050405020304" pitchFamily="18" charset="0"/>
                        </a:rPr>
                        <a:t>Comparison to the all student average (</a:t>
                      </a:r>
                      <a:r>
                        <a:rPr lang="en-US" baseline="0" dirty="0">
                          <a:latin typeface="Times New Roman" panose="02020603050405020304" pitchFamily="18" charset="0"/>
                          <a:cs typeface="Times New Roman" panose="02020603050405020304" pitchFamily="18" charset="0"/>
                        </a:rPr>
                        <a:t> +/- added)</a:t>
                      </a:r>
                      <a:endParaRPr lang="en-US"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xmlns:p="http://schemas.openxmlformats.org/presentationml/2006/main" xmlns:r="http://schemas.openxmlformats.org/officeDocument/2006/relationships" xmlns:a="http://schemas.openxmlformats.org/drawingml/2006/main" xmlns="" val="1679479059"/>
                  </a:ext>
                </a:extLst>
              </a:tr>
              <a:tr h="376726">
                <a:tc>
                  <a:txBody>
                    <a:bodyPr/>
                    <a:lstStyle/>
                    <a:p>
                      <a:r>
                        <a:rPr lang="en-US" b="1" dirty="0">
                          <a:solidFill>
                            <a:srgbClr val="FF0000"/>
                          </a:solidFill>
                          <a:latin typeface="Times New Roman" panose="02020603050405020304" pitchFamily="18" charset="0"/>
                          <a:cs typeface="Times New Roman" panose="02020603050405020304" pitchFamily="18" charset="0"/>
                        </a:rPr>
                        <a:t>American Indian/Alaskan</a:t>
                      </a:r>
                    </a:p>
                  </a:txBody>
                  <a:tcPr/>
                </a:tc>
                <a:tc>
                  <a:txBody>
                    <a:bodyPr/>
                    <a:lstStyle/>
                    <a:p>
                      <a:r>
                        <a:rPr lang="en-US" b="1" dirty="0">
                          <a:solidFill>
                            <a:srgbClr val="FF0000"/>
                          </a:solidFill>
                          <a:latin typeface="Times New Roman" panose="02020603050405020304" pitchFamily="18" charset="0"/>
                          <a:cs typeface="Times New Roman" panose="02020603050405020304" pitchFamily="18" charset="0"/>
                        </a:rPr>
                        <a:t>8</a:t>
                      </a:r>
                    </a:p>
                  </a:txBody>
                  <a:tcPr/>
                </a:tc>
                <a:tc>
                  <a:txBody>
                    <a:bodyPr/>
                    <a:lstStyle/>
                    <a:p>
                      <a:r>
                        <a:rPr lang="en-US" b="1" dirty="0">
                          <a:solidFill>
                            <a:srgbClr val="FF0000"/>
                          </a:solidFill>
                          <a:latin typeface="Times New Roman" panose="02020603050405020304" pitchFamily="18" charset="0"/>
                          <a:cs typeface="Times New Roman" panose="02020603050405020304" pitchFamily="18" charset="0"/>
                        </a:rPr>
                        <a:t>1</a:t>
                      </a:r>
                    </a:p>
                  </a:txBody>
                  <a:tcPr/>
                </a:tc>
                <a:tc>
                  <a:txBody>
                    <a:bodyPr/>
                    <a:lstStyle/>
                    <a:p>
                      <a:r>
                        <a:rPr lang="en-US" b="1" dirty="0">
                          <a:solidFill>
                            <a:srgbClr val="FF0000"/>
                          </a:solidFill>
                          <a:latin typeface="Times New Roman" panose="02020603050405020304" pitchFamily="18" charset="0"/>
                          <a:cs typeface="Times New Roman" panose="02020603050405020304" pitchFamily="18" charset="0"/>
                        </a:rPr>
                        <a:t>0.49%</a:t>
                      </a:r>
                    </a:p>
                  </a:txBody>
                  <a:tcPr/>
                </a:tc>
                <a:tc>
                  <a:txBody>
                    <a:bodyPr/>
                    <a:lstStyle/>
                    <a:p>
                      <a:r>
                        <a:rPr lang="en-US" b="1" dirty="0">
                          <a:solidFill>
                            <a:srgbClr val="FF0000"/>
                          </a:solidFill>
                          <a:latin typeface="Times New Roman" panose="02020603050405020304" pitchFamily="18" charset="0"/>
                          <a:cs typeface="Times New Roman" panose="02020603050405020304" pitchFamily="18" charset="0"/>
                        </a:rPr>
                        <a:t>3.57%</a:t>
                      </a:r>
                    </a:p>
                  </a:txBody>
                  <a:tcPr/>
                </a:tc>
                <a:tc>
                  <a:txBody>
                    <a:bodyPr/>
                    <a:lstStyle/>
                    <a:p>
                      <a:r>
                        <a:rPr lang="en-US" b="1" dirty="0">
                          <a:solidFill>
                            <a:srgbClr val="FF0000"/>
                          </a:solidFill>
                          <a:latin typeface="Times New Roman" panose="02020603050405020304" pitchFamily="18" charset="0"/>
                          <a:cs typeface="Times New Roman" panose="02020603050405020304" pitchFamily="18" charset="0"/>
                        </a:rPr>
                        <a:t>NA</a:t>
                      </a:r>
                    </a:p>
                  </a:txBody>
                  <a:tcPr/>
                </a:tc>
                <a:extLst>
                  <a:ext uri="{0D108BD9-81ED-4DB2-BD59-A6C34878D82A}">
                    <a16:rowId xmlns:a16="http://schemas.microsoft.com/office/drawing/2014/main" xmlns:p="http://schemas.openxmlformats.org/presentationml/2006/main" xmlns:r="http://schemas.openxmlformats.org/officeDocument/2006/relationships" xmlns:a="http://schemas.openxmlformats.org/drawingml/2006/main" xmlns="" val="2659862383"/>
                  </a:ext>
                </a:extLst>
              </a:tr>
              <a:tr h="376726">
                <a:tc>
                  <a:txBody>
                    <a:bodyPr/>
                    <a:lstStyle/>
                    <a:p>
                      <a:r>
                        <a:rPr lang="en-US" b="1" dirty="0">
                          <a:latin typeface="Times New Roman" panose="02020603050405020304" pitchFamily="18" charset="0"/>
                          <a:cs typeface="Times New Roman" panose="02020603050405020304" pitchFamily="18" charset="0"/>
                        </a:rPr>
                        <a:t>Asian</a:t>
                      </a:r>
                    </a:p>
                  </a:txBody>
                  <a:tcPr/>
                </a:tc>
                <a:tc>
                  <a:txBody>
                    <a:bodyPr/>
                    <a:lstStyle/>
                    <a:p>
                      <a:r>
                        <a:rPr lang="en-US" b="1" dirty="0">
                          <a:latin typeface="Times New Roman" panose="02020603050405020304" pitchFamily="18" charset="0"/>
                          <a:cs typeface="Times New Roman" panose="02020603050405020304" pitchFamily="18" charset="0"/>
                        </a:rPr>
                        <a:t>722</a:t>
                      </a:r>
                    </a:p>
                  </a:txBody>
                  <a:tcPr/>
                </a:tc>
                <a:tc>
                  <a:txBody>
                    <a:bodyPr/>
                    <a:lstStyle/>
                    <a:p>
                      <a:r>
                        <a:rPr lang="en-US" b="1" dirty="0">
                          <a:latin typeface="Times New Roman" panose="02020603050405020304" pitchFamily="18" charset="0"/>
                          <a:cs typeface="Times New Roman" panose="02020603050405020304" pitchFamily="18" charset="0"/>
                        </a:rPr>
                        <a:t>14</a:t>
                      </a:r>
                    </a:p>
                  </a:txBody>
                  <a:tcPr/>
                </a:tc>
                <a:tc>
                  <a:txBody>
                    <a:bodyPr/>
                    <a:lstStyle/>
                    <a:p>
                      <a:r>
                        <a:rPr lang="en-US" b="1" dirty="0">
                          <a:latin typeface="Times New Roman" panose="02020603050405020304" pitchFamily="18" charset="0"/>
                          <a:cs typeface="Times New Roman" panose="02020603050405020304" pitchFamily="18" charset="0"/>
                        </a:rPr>
                        <a:t>44.24%</a:t>
                      </a:r>
                    </a:p>
                  </a:txBody>
                  <a:tcPr/>
                </a:tc>
                <a:tc>
                  <a:txBody>
                    <a:bodyPr/>
                    <a:lstStyle/>
                    <a:p>
                      <a:r>
                        <a:rPr lang="en-US" b="1" dirty="0">
                          <a:latin typeface="Times New Roman" panose="02020603050405020304" pitchFamily="18" charset="0"/>
                          <a:cs typeface="Times New Roman" panose="02020603050405020304" pitchFamily="18" charset="0"/>
                        </a:rPr>
                        <a:t>50.00%</a:t>
                      </a:r>
                    </a:p>
                  </a:txBody>
                  <a:tcPr/>
                </a:tc>
                <a:tc>
                  <a:txBody>
                    <a:bodyPr/>
                    <a:lstStyle/>
                    <a:p>
                      <a:r>
                        <a:rPr lang="en-US" b="1" dirty="0">
                          <a:latin typeface="Times New Roman" panose="02020603050405020304" pitchFamily="18" charset="0"/>
                          <a:cs typeface="Times New Roman" panose="02020603050405020304" pitchFamily="18" charset="0"/>
                        </a:rPr>
                        <a:t>1.13</a:t>
                      </a:r>
                    </a:p>
                  </a:txBody>
                  <a:tcPr/>
                </a:tc>
                <a:extLst>
                  <a:ext uri="{0D108BD9-81ED-4DB2-BD59-A6C34878D82A}">
                    <a16:rowId xmlns:a16="http://schemas.microsoft.com/office/drawing/2014/main" xmlns:p="http://schemas.openxmlformats.org/presentationml/2006/main" xmlns:r="http://schemas.openxmlformats.org/officeDocument/2006/relationships" xmlns:a="http://schemas.openxmlformats.org/drawingml/2006/main" xmlns="" val="582287775"/>
                  </a:ext>
                </a:extLst>
              </a:tr>
              <a:tr h="609600">
                <a:tc>
                  <a:txBody>
                    <a:bodyPr/>
                    <a:lstStyle/>
                    <a:p>
                      <a:r>
                        <a:rPr lang="en-US" b="1" dirty="0">
                          <a:solidFill>
                            <a:srgbClr val="FF0000"/>
                          </a:solidFill>
                          <a:latin typeface="Times New Roman" panose="02020603050405020304" pitchFamily="18" charset="0"/>
                          <a:cs typeface="Times New Roman" panose="02020603050405020304" pitchFamily="18" charset="0"/>
                        </a:rPr>
                        <a:t>Black or African American </a:t>
                      </a:r>
                    </a:p>
                  </a:txBody>
                  <a:tcPr/>
                </a:tc>
                <a:tc>
                  <a:txBody>
                    <a:bodyPr/>
                    <a:lstStyle/>
                    <a:p>
                      <a:r>
                        <a:rPr lang="en-US" b="1" dirty="0">
                          <a:solidFill>
                            <a:srgbClr val="FF0000"/>
                          </a:solidFill>
                          <a:latin typeface="Times New Roman" panose="02020603050405020304" pitchFamily="18" charset="0"/>
                          <a:cs typeface="Times New Roman" panose="02020603050405020304" pitchFamily="18" charset="0"/>
                        </a:rPr>
                        <a:t>58</a:t>
                      </a:r>
                    </a:p>
                  </a:txBody>
                  <a:tcPr/>
                </a:tc>
                <a:tc>
                  <a:txBody>
                    <a:bodyPr/>
                    <a:lstStyle/>
                    <a:p>
                      <a:r>
                        <a:rPr lang="en-US" b="1" dirty="0">
                          <a:solidFill>
                            <a:srgbClr val="FF0000"/>
                          </a:solidFill>
                          <a:latin typeface="Times New Roman" panose="02020603050405020304" pitchFamily="18" charset="0"/>
                          <a:cs typeface="Times New Roman" panose="02020603050405020304" pitchFamily="18" charset="0"/>
                        </a:rPr>
                        <a:t>0</a:t>
                      </a:r>
                    </a:p>
                  </a:txBody>
                  <a:tcPr/>
                </a:tc>
                <a:tc>
                  <a:txBody>
                    <a:bodyPr/>
                    <a:lstStyle/>
                    <a:p>
                      <a:r>
                        <a:rPr lang="en-US" b="1" dirty="0">
                          <a:solidFill>
                            <a:srgbClr val="FF0000"/>
                          </a:solidFill>
                          <a:latin typeface="Times New Roman" panose="02020603050405020304" pitchFamily="18" charset="0"/>
                          <a:cs typeface="Times New Roman" panose="02020603050405020304" pitchFamily="18" charset="0"/>
                        </a:rPr>
                        <a:t>3.55%</a:t>
                      </a:r>
                    </a:p>
                  </a:txBody>
                  <a:tcPr/>
                </a:tc>
                <a:tc>
                  <a:txBody>
                    <a:bodyPr/>
                    <a:lstStyle/>
                    <a:p>
                      <a:r>
                        <a:rPr lang="en-US" b="1" dirty="0">
                          <a:solidFill>
                            <a:srgbClr val="FF0000"/>
                          </a:solidFill>
                          <a:latin typeface="Times New Roman" panose="02020603050405020304" pitchFamily="18" charset="0"/>
                          <a:cs typeface="Times New Roman" panose="02020603050405020304" pitchFamily="18" charset="0"/>
                        </a:rPr>
                        <a:t>0.00%</a:t>
                      </a:r>
                    </a:p>
                  </a:txBody>
                  <a:tcPr/>
                </a:tc>
                <a:tc>
                  <a:txBody>
                    <a:bodyPr/>
                    <a:lstStyle/>
                    <a:p>
                      <a:r>
                        <a:rPr lang="en-US" b="1" dirty="0">
                          <a:solidFill>
                            <a:srgbClr val="FF0000"/>
                          </a:solidFill>
                          <a:latin typeface="Times New Roman" panose="02020603050405020304" pitchFamily="18" charset="0"/>
                          <a:cs typeface="Times New Roman" panose="02020603050405020304" pitchFamily="18" charset="0"/>
                        </a:rPr>
                        <a:t>0.00</a:t>
                      </a:r>
                    </a:p>
                  </a:txBody>
                  <a:tcPr/>
                </a:tc>
                <a:extLst>
                  <a:ext uri="{0D108BD9-81ED-4DB2-BD59-A6C34878D82A}">
                    <a16:rowId xmlns:a16="http://schemas.microsoft.com/office/drawing/2014/main" xmlns:p="http://schemas.openxmlformats.org/presentationml/2006/main" xmlns:r="http://schemas.openxmlformats.org/officeDocument/2006/relationships" xmlns:a="http://schemas.openxmlformats.org/drawingml/2006/main" xmlns="" val="508069198"/>
                  </a:ext>
                </a:extLst>
              </a:tr>
              <a:tr h="376726">
                <a:tc>
                  <a:txBody>
                    <a:bodyPr/>
                    <a:lstStyle/>
                    <a:p>
                      <a:r>
                        <a:rPr lang="en-US" b="1" dirty="0">
                          <a:latin typeface="Times New Roman" panose="02020603050405020304" pitchFamily="18" charset="0"/>
                          <a:cs typeface="Times New Roman" panose="02020603050405020304" pitchFamily="18" charset="0"/>
                        </a:rPr>
                        <a:t>Hispanic</a:t>
                      </a:r>
                      <a:r>
                        <a:rPr lang="en-US" b="1" baseline="0" dirty="0">
                          <a:latin typeface="Times New Roman" panose="02020603050405020304" pitchFamily="18" charset="0"/>
                          <a:cs typeface="Times New Roman" panose="02020603050405020304" pitchFamily="18" charset="0"/>
                        </a:rPr>
                        <a:t> or Latino</a:t>
                      </a:r>
                      <a:endParaRPr lang="en-US" b="1" dirty="0">
                        <a:latin typeface="Times New Roman" panose="02020603050405020304" pitchFamily="18" charset="0"/>
                        <a:cs typeface="Times New Roman" panose="02020603050405020304" pitchFamily="18" charset="0"/>
                      </a:endParaRPr>
                    </a:p>
                  </a:txBody>
                  <a:tcPr/>
                </a:tc>
                <a:tc>
                  <a:txBody>
                    <a:bodyPr/>
                    <a:lstStyle/>
                    <a:p>
                      <a:r>
                        <a:rPr lang="en-US" b="1" dirty="0">
                          <a:latin typeface="Times New Roman" panose="02020603050405020304" pitchFamily="18" charset="0"/>
                          <a:cs typeface="Times New Roman" panose="02020603050405020304" pitchFamily="18" charset="0"/>
                        </a:rPr>
                        <a:t>503</a:t>
                      </a:r>
                    </a:p>
                  </a:txBody>
                  <a:tcPr/>
                </a:tc>
                <a:tc>
                  <a:txBody>
                    <a:bodyPr/>
                    <a:lstStyle/>
                    <a:p>
                      <a:r>
                        <a:rPr lang="en-US" b="1" dirty="0">
                          <a:latin typeface="Times New Roman" panose="02020603050405020304" pitchFamily="18" charset="0"/>
                          <a:cs typeface="Times New Roman" panose="02020603050405020304" pitchFamily="18" charset="0"/>
                        </a:rPr>
                        <a:t>11</a:t>
                      </a:r>
                    </a:p>
                  </a:txBody>
                  <a:tcPr/>
                </a:tc>
                <a:tc>
                  <a:txBody>
                    <a:bodyPr/>
                    <a:lstStyle/>
                    <a:p>
                      <a:r>
                        <a:rPr lang="en-US" b="1" dirty="0">
                          <a:latin typeface="Times New Roman" panose="02020603050405020304" pitchFamily="18" charset="0"/>
                          <a:cs typeface="Times New Roman" panose="02020603050405020304" pitchFamily="18" charset="0"/>
                        </a:rPr>
                        <a:t>30.82%</a:t>
                      </a:r>
                    </a:p>
                  </a:txBody>
                  <a:tcPr/>
                </a:tc>
                <a:tc>
                  <a:txBody>
                    <a:bodyPr/>
                    <a:lstStyle/>
                    <a:p>
                      <a:r>
                        <a:rPr lang="en-US" b="1" dirty="0">
                          <a:latin typeface="Times New Roman" panose="02020603050405020304" pitchFamily="18" charset="0"/>
                          <a:cs typeface="Times New Roman" panose="02020603050405020304" pitchFamily="18" charset="0"/>
                        </a:rPr>
                        <a:t>39.29%</a:t>
                      </a:r>
                    </a:p>
                  </a:txBody>
                  <a:tcPr/>
                </a:tc>
                <a:tc>
                  <a:txBody>
                    <a:bodyPr/>
                    <a:lstStyle/>
                    <a:p>
                      <a:r>
                        <a:rPr lang="en-US" b="1" dirty="0">
                          <a:latin typeface="Times New Roman" panose="02020603050405020304" pitchFamily="18" charset="0"/>
                          <a:cs typeface="Times New Roman" panose="02020603050405020304" pitchFamily="18" charset="0"/>
                        </a:rPr>
                        <a:t>1.27</a:t>
                      </a:r>
                    </a:p>
                  </a:txBody>
                  <a:tcPr/>
                </a:tc>
                <a:extLst>
                  <a:ext uri="{0D108BD9-81ED-4DB2-BD59-A6C34878D82A}">
                    <a16:rowId xmlns:a16="http://schemas.microsoft.com/office/drawing/2014/main" xmlns:p="http://schemas.openxmlformats.org/presentationml/2006/main" xmlns:r="http://schemas.openxmlformats.org/officeDocument/2006/relationships" xmlns:a="http://schemas.openxmlformats.org/drawingml/2006/main" xmlns="" val="4118372016"/>
                  </a:ext>
                </a:extLst>
              </a:tr>
              <a:tr h="376726">
                <a:tc>
                  <a:txBody>
                    <a:bodyPr/>
                    <a:lstStyle/>
                    <a:p>
                      <a:r>
                        <a:rPr lang="en-US" b="1" dirty="0">
                          <a:solidFill>
                            <a:srgbClr val="FF0000"/>
                          </a:solidFill>
                          <a:latin typeface="Times New Roman" panose="02020603050405020304" pitchFamily="18" charset="0"/>
                          <a:cs typeface="Times New Roman" panose="02020603050405020304" pitchFamily="18" charset="0"/>
                        </a:rPr>
                        <a:t>Hawaiian/</a:t>
                      </a:r>
                      <a:r>
                        <a:rPr lang="en-US" b="1" baseline="0" dirty="0">
                          <a:solidFill>
                            <a:srgbClr val="FF0000"/>
                          </a:solidFill>
                          <a:latin typeface="Times New Roman" panose="02020603050405020304" pitchFamily="18" charset="0"/>
                          <a:cs typeface="Times New Roman" panose="02020603050405020304" pitchFamily="18" charset="0"/>
                        </a:rPr>
                        <a:t>Pac.</a:t>
                      </a:r>
                    </a:p>
                    <a:p>
                      <a:r>
                        <a:rPr lang="en-US" b="1" baseline="0" dirty="0">
                          <a:solidFill>
                            <a:srgbClr val="FF0000"/>
                          </a:solidFill>
                          <a:latin typeface="Times New Roman" panose="02020603050405020304" pitchFamily="18" charset="0"/>
                          <a:cs typeface="Times New Roman" panose="02020603050405020304" pitchFamily="18" charset="0"/>
                        </a:rPr>
                        <a:t>Islander</a:t>
                      </a:r>
                      <a:endParaRPr lang="en-US" b="1" dirty="0">
                        <a:solidFill>
                          <a:srgbClr val="FF0000"/>
                        </a:solidFill>
                        <a:latin typeface="Times New Roman" panose="02020603050405020304" pitchFamily="18" charset="0"/>
                        <a:cs typeface="Times New Roman" panose="02020603050405020304" pitchFamily="18" charset="0"/>
                      </a:endParaRPr>
                    </a:p>
                  </a:txBody>
                  <a:tcPr/>
                </a:tc>
                <a:tc>
                  <a:txBody>
                    <a:bodyPr/>
                    <a:lstStyle/>
                    <a:p>
                      <a:r>
                        <a:rPr lang="en-US" b="1" dirty="0">
                          <a:solidFill>
                            <a:srgbClr val="FF0000"/>
                          </a:solidFill>
                          <a:latin typeface="Times New Roman" panose="02020603050405020304" pitchFamily="18" charset="0"/>
                          <a:cs typeface="Times New Roman" panose="02020603050405020304" pitchFamily="18" charset="0"/>
                        </a:rPr>
                        <a:t>15</a:t>
                      </a:r>
                    </a:p>
                  </a:txBody>
                  <a:tcPr/>
                </a:tc>
                <a:tc>
                  <a:txBody>
                    <a:bodyPr/>
                    <a:lstStyle/>
                    <a:p>
                      <a:r>
                        <a:rPr lang="en-US" b="1" dirty="0">
                          <a:solidFill>
                            <a:srgbClr val="FF0000"/>
                          </a:solidFill>
                          <a:latin typeface="Times New Roman" panose="02020603050405020304" pitchFamily="18" charset="0"/>
                          <a:cs typeface="Times New Roman" panose="02020603050405020304" pitchFamily="18" charset="0"/>
                        </a:rPr>
                        <a:t>0</a:t>
                      </a:r>
                    </a:p>
                  </a:txBody>
                  <a:tcPr/>
                </a:tc>
                <a:tc>
                  <a:txBody>
                    <a:bodyPr/>
                    <a:lstStyle/>
                    <a:p>
                      <a:r>
                        <a:rPr lang="en-US" b="1" dirty="0">
                          <a:solidFill>
                            <a:srgbClr val="FF0000"/>
                          </a:solidFill>
                          <a:latin typeface="Times New Roman" panose="02020603050405020304" pitchFamily="18" charset="0"/>
                          <a:cs typeface="Times New Roman" panose="02020603050405020304" pitchFamily="18" charset="0"/>
                        </a:rPr>
                        <a:t>0.92%</a:t>
                      </a:r>
                    </a:p>
                  </a:txBody>
                  <a:tcPr/>
                </a:tc>
                <a:tc>
                  <a:txBody>
                    <a:bodyPr/>
                    <a:lstStyle/>
                    <a:p>
                      <a:r>
                        <a:rPr lang="en-US" b="1" dirty="0">
                          <a:solidFill>
                            <a:srgbClr val="FF0000"/>
                          </a:solidFill>
                          <a:latin typeface="Times New Roman" panose="02020603050405020304" pitchFamily="18" charset="0"/>
                          <a:cs typeface="Times New Roman" panose="02020603050405020304" pitchFamily="18" charset="0"/>
                        </a:rPr>
                        <a:t>0.00%</a:t>
                      </a:r>
                    </a:p>
                  </a:txBody>
                  <a:tcPr/>
                </a:tc>
                <a:tc>
                  <a:txBody>
                    <a:bodyPr/>
                    <a:lstStyle/>
                    <a:p>
                      <a:r>
                        <a:rPr lang="en-US" b="1" dirty="0">
                          <a:solidFill>
                            <a:srgbClr val="FF0000"/>
                          </a:solidFill>
                          <a:latin typeface="Times New Roman" panose="02020603050405020304" pitchFamily="18" charset="0"/>
                          <a:cs typeface="Times New Roman" panose="02020603050405020304" pitchFamily="18" charset="0"/>
                        </a:rPr>
                        <a:t>0.00</a:t>
                      </a:r>
                    </a:p>
                  </a:txBody>
                  <a:tcPr/>
                </a:tc>
                <a:extLst>
                  <a:ext uri="{0D108BD9-81ED-4DB2-BD59-A6C34878D82A}">
                    <a16:rowId xmlns:a16="http://schemas.microsoft.com/office/drawing/2014/main" xmlns:p="http://schemas.openxmlformats.org/presentationml/2006/main" xmlns:r="http://schemas.openxmlformats.org/officeDocument/2006/relationships" xmlns:a="http://schemas.openxmlformats.org/drawingml/2006/main" xmlns="" val="2912237561"/>
                  </a:ext>
                </a:extLst>
              </a:tr>
              <a:tr h="396240">
                <a:tc>
                  <a:txBody>
                    <a:bodyPr/>
                    <a:lstStyle/>
                    <a:p>
                      <a:r>
                        <a:rPr lang="en-US" b="1" dirty="0">
                          <a:solidFill>
                            <a:srgbClr val="FF0000"/>
                          </a:solidFill>
                          <a:latin typeface="Times New Roman" panose="02020603050405020304" pitchFamily="18" charset="0"/>
                          <a:cs typeface="Times New Roman" panose="02020603050405020304" pitchFamily="18" charset="0"/>
                        </a:rPr>
                        <a:t>White </a:t>
                      </a:r>
                    </a:p>
                  </a:txBody>
                  <a:tcPr/>
                </a:tc>
                <a:tc>
                  <a:txBody>
                    <a:bodyPr/>
                    <a:lstStyle/>
                    <a:p>
                      <a:r>
                        <a:rPr lang="en-US" b="1" dirty="0">
                          <a:solidFill>
                            <a:srgbClr val="FF0000"/>
                          </a:solidFill>
                          <a:latin typeface="Times New Roman" panose="02020603050405020304" pitchFamily="18" charset="0"/>
                          <a:cs typeface="Times New Roman" panose="02020603050405020304" pitchFamily="18" charset="0"/>
                        </a:rPr>
                        <a:t>142</a:t>
                      </a:r>
                    </a:p>
                  </a:txBody>
                  <a:tcPr/>
                </a:tc>
                <a:tc>
                  <a:txBody>
                    <a:bodyPr/>
                    <a:lstStyle/>
                    <a:p>
                      <a:r>
                        <a:rPr lang="en-US" b="1" dirty="0">
                          <a:solidFill>
                            <a:srgbClr val="FF0000"/>
                          </a:solidFill>
                          <a:latin typeface="Times New Roman" panose="02020603050405020304" pitchFamily="18" charset="0"/>
                          <a:cs typeface="Times New Roman" panose="02020603050405020304" pitchFamily="18" charset="0"/>
                        </a:rPr>
                        <a:t>1</a:t>
                      </a:r>
                    </a:p>
                  </a:txBody>
                  <a:tcPr/>
                </a:tc>
                <a:tc>
                  <a:txBody>
                    <a:bodyPr/>
                    <a:lstStyle/>
                    <a:p>
                      <a:r>
                        <a:rPr lang="en-US" b="1" dirty="0">
                          <a:solidFill>
                            <a:srgbClr val="FF0000"/>
                          </a:solidFill>
                          <a:latin typeface="Times New Roman" panose="02020603050405020304" pitchFamily="18" charset="0"/>
                          <a:cs typeface="Times New Roman" panose="02020603050405020304" pitchFamily="18" charset="0"/>
                        </a:rPr>
                        <a:t>8.70%</a:t>
                      </a:r>
                    </a:p>
                  </a:txBody>
                  <a:tcPr/>
                </a:tc>
                <a:tc>
                  <a:txBody>
                    <a:bodyPr/>
                    <a:lstStyle/>
                    <a:p>
                      <a:r>
                        <a:rPr lang="en-US" b="1" dirty="0">
                          <a:solidFill>
                            <a:srgbClr val="FF0000"/>
                          </a:solidFill>
                          <a:latin typeface="Times New Roman" panose="02020603050405020304" pitchFamily="18" charset="0"/>
                          <a:cs typeface="Times New Roman" panose="02020603050405020304" pitchFamily="18" charset="0"/>
                        </a:rPr>
                        <a:t>3.57%</a:t>
                      </a:r>
                    </a:p>
                  </a:txBody>
                  <a:tcPr/>
                </a:tc>
                <a:tc>
                  <a:txBody>
                    <a:bodyPr/>
                    <a:lstStyle/>
                    <a:p>
                      <a:r>
                        <a:rPr lang="en-US" b="1" dirty="0">
                          <a:solidFill>
                            <a:srgbClr val="FF0000"/>
                          </a:solidFill>
                          <a:latin typeface="Times New Roman" panose="02020603050405020304" pitchFamily="18" charset="0"/>
                          <a:cs typeface="Times New Roman" panose="02020603050405020304" pitchFamily="18" charset="0"/>
                        </a:rPr>
                        <a:t>0.32</a:t>
                      </a:r>
                    </a:p>
                  </a:txBody>
                  <a:tcPr/>
                </a:tc>
                <a:extLst>
                  <a:ext uri="{0D108BD9-81ED-4DB2-BD59-A6C34878D82A}">
                    <a16:rowId xmlns:a16="http://schemas.microsoft.com/office/drawing/2014/main" xmlns:p="http://schemas.openxmlformats.org/presentationml/2006/main" xmlns:r="http://schemas.openxmlformats.org/officeDocument/2006/relationships" xmlns:a="http://schemas.openxmlformats.org/drawingml/2006/main" xmlns="" val="2098203624"/>
                  </a:ext>
                </a:extLst>
              </a:tr>
            </a:tbl>
          </a:graphicData>
        </a:graphic>
      </p:graphicFrame>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935587059"/>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med" p14:dur="700">
        <p:fade/>
      </p:transition>
    </mc:Choice>
    <mc:Fallback>
      <p:transition spd="med">
        <p:fade/>
      </p:transition>
    </mc:Fallback>
  </mc:AlternateContent>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pPr algn="ctr"/>
            <a:r>
              <a:rPr lang="en-US" sz="3200" b="1" dirty="0">
                <a:latin typeface="Times New Roman" panose="02020603050405020304" pitchFamily="18" charset="0"/>
                <a:cs typeface="Times New Roman" panose="02020603050405020304" pitchFamily="18" charset="0"/>
              </a:rPr>
              <a:t>Certificate Completion Data from the SEP, continued </a:t>
            </a:r>
          </a:p>
        </p:txBody>
      </p:sp>
      <p:graphicFrame>
        <p:nvGraphicFramePr>
          <p:cNvPr id="10" name="Content Placeholder 9"/>
          <p:cNvGraphicFramePr>
            <a:graphicFrameLocks noGrp="1"/>
          </p:cNvGraphicFramePr>
          <p:nvPr>
            <p:ph idx="1"/>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2249123005"/>
              </p:ext>
            </p:extLst>
          </p:nvPr>
        </p:nvGraphicFramePr>
        <p:xfrm>
          <a:off x="836612" y="152400"/>
          <a:ext cx="10287000" cy="5498646"/>
        </p:xfrm>
        <a:graphic>
          <a:graphicData uri="http://schemas.openxmlformats.org/drawingml/2006/table">
            <a:tbl>
              <a:tblPr firstRow="1" bandRow="1">
                <a:tableStyleId>{5C22544A-7EE6-4342-B048-85BDC9FD1C3A}</a:tableStyleId>
              </a:tblPr>
              <a:tblGrid>
                <a:gridCol w="1714500">
                  <a:extLst>
                    <a:ext uri="{9D8B030D-6E8A-4147-A177-3AD203B41FA5}">
                      <a16:colId xmlns:a16="http://schemas.microsoft.com/office/drawing/2014/main" xmlns:p="http://schemas.openxmlformats.org/presentationml/2006/main" xmlns:r="http://schemas.openxmlformats.org/officeDocument/2006/relationships" xmlns:a="http://schemas.openxmlformats.org/drawingml/2006/main" xmlns="" val="3030698908"/>
                    </a:ext>
                  </a:extLst>
                </a:gridCol>
                <a:gridCol w="1714500">
                  <a:extLst>
                    <a:ext uri="{9D8B030D-6E8A-4147-A177-3AD203B41FA5}">
                      <a16:colId xmlns:a16="http://schemas.microsoft.com/office/drawing/2014/main" xmlns:p="http://schemas.openxmlformats.org/presentationml/2006/main" xmlns:r="http://schemas.openxmlformats.org/officeDocument/2006/relationships" xmlns:a="http://schemas.openxmlformats.org/drawingml/2006/main" xmlns="" val="4176318868"/>
                    </a:ext>
                  </a:extLst>
                </a:gridCol>
                <a:gridCol w="1676399">
                  <a:extLst>
                    <a:ext uri="{9D8B030D-6E8A-4147-A177-3AD203B41FA5}">
                      <a16:colId xmlns:a16="http://schemas.microsoft.com/office/drawing/2014/main" xmlns:p="http://schemas.openxmlformats.org/presentationml/2006/main" xmlns:r="http://schemas.openxmlformats.org/officeDocument/2006/relationships" xmlns:a="http://schemas.openxmlformats.org/drawingml/2006/main" xmlns="" val="494034884"/>
                    </a:ext>
                  </a:extLst>
                </a:gridCol>
                <a:gridCol w="1752601">
                  <a:extLst>
                    <a:ext uri="{9D8B030D-6E8A-4147-A177-3AD203B41FA5}">
                      <a16:colId xmlns:a16="http://schemas.microsoft.com/office/drawing/2014/main" xmlns:p="http://schemas.openxmlformats.org/presentationml/2006/main" xmlns:r="http://schemas.openxmlformats.org/officeDocument/2006/relationships" xmlns:a="http://schemas.openxmlformats.org/drawingml/2006/main" xmlns="" val="1204297272"/>
                    </a:ext>
                  </a:extLst>
                </a:gridCol>
                <a:gridCol w="1714500">
                  <a:extLst>
                    <a:ext uri="{9D8B030D-6E8A-4147-A177-3AD203B41FA5}">
                      <a16:colId xmlns:a16="http://schemas.microsoft.com/office/drawing/2014/main" xmlns:p="http://schemas.openxmlformats.org/presentationml/2006/main" xmlns:r="http://schemas.openxmlformats.org/officeDocument/2006/relationships" xmlns:a="http://schemas.openxmlformats.org/drawingml/2006/main" xmlns="" val="1082022323"/>
                    </a:ext>
                  </a:extLst>
                </a:gridCol>
                <a:gridCol w="1714500">
                  <a:extLst>
                    <a:ext uri="{9D8B030D-6E8A-4147-A177-3AD203B41FA5}">
                      <a16:colId xmlns:a16="http://schemas.microsoft.com/office/drawing/2014/main" xmlns:p="http://schemas.openxmlformats.org/presentationml/2006/main" xmlns:r="http://schemas.openxmlformats.org/officeDocument/2006/relationships" xmlns:a="http://schemas.openxmlformats.org/drawingml/2006/main" xmlns="" val="3112544736"/>
                    </a:ext>
                  </a:extLst>
                </a:gridCol>
              </a:tblGrid>
              <a:tr h="1529850">
                <a:tc>
                  <a:txBody>
                    <a:bodyPr/>
                    <a:lstStyle/>
                    <a:p>
                      <a:r>
                        <a:rPr lang="en-US" dirty="0">
                          <a:latin typeface="Times New Roman" panose="02020603050405020304" pitchFamily="18" charset="0"/>
                          <a:cs typeface="Times New Roman" panose="02020603050405020304" pitchFamily="18" charset="0"/>
                        </a:rPr>
                        <a:t>Target</a:t>
                      </a:r>
                      <a:r>
                        <a:rPr lang="en-US" baseline="0" dirty="0">
                          <a:latin typeface="Times New Roman" panose="02020603050405020304" pitchFamily="18" charset="0"/>
                          <a:cs typeface="Times New Roman" panose="02020603050405020304" pitchFamily="18" charset="0"/>
                        </a:rPr>
                        <a:t> Population</a:t>
                      </a:r>
                      <a:endParaRPr lang="en-US" dirty="0">
                        <a:latin typeface="Times New Roman" panose="02020603050405020304" pitchFamily="18" charset="0"/>
                        <a:cs typeface="Times New Roman" panose="02020603050405020304" pitchFamily="18" charset="0"/>
                      </a:endParaRPr>
                    </a:p>
                  </a:txBody>
                  <a:tcPr/>
                </a:tc>
                <a:tc>
                  <a:txBody>
                    <a:bodyPr/>
                    <a:lstStyle/>
                    <a:p>
                      <a:r>
                        <a:rPr lang="en-US" dirty="0">
                          <a:latin typeface="Times New Roman" panose="02020603050405020304" pitchFamily="18" charset="0"/>
                          <a:cs typeface="Times New Roman" panose="02020603050405020304" pitchFamily="18" charset="0"/>
                        </a:rPr>
                        <a:t># of first-time</a:t>
                      </a:r>
                      <a:r>
                        <a:rPr lang="en-US" baseline="0" dirty="0">
                          <a:latin typeface="Times New Roman" panose="02020603050405020304" pitchFamily="18" charset="0"/>
                          <a:cs typeface="Times New Roman" panose="02020603050405020304" pitchFamily="18" charset="0"/>
                        </a:rPr>
                        <a:t> students enrolled  obtaining a certificate </a:t>
                      </a:r>
                      <a:endParaRPr lang="en-US" dirty="0">
                        <a:latin typeface="Times New Roman" panose="02020603050405020304" pitchFamily="18" charset="0"/>
                        <a:cs typeface="Times New Roman" panose="02020603050405020304" pitchFamily="18" charset="0"/>
                      </a:endParaRPr>
                    </a:p>
                  </a:txBody>
                  <a:tcPr/>
                </a:tc>
                <a:tc>
                  <a:txBody>
                    <a:bodyPr/>
                    <a:lstStyle/>
                    <a:p>
                      <a:r>
                        <a:rPr lang="en-US" dirty="0">
                          <a:latin typeface="Times New Roman" panose="02020603050405020304" pitchFamily="18" charset="0"/>
                          <a:cs typeface="Times New Roman" panose="02020603050405020304" pitchFamily="18" charset="0"/>
                        </a:rPr>
                        <a:t>#</a:t>
                      </a:r>
                      <a:r>
                        <a:rPr lang="en-US" baseline="0" dirty="0">
                          <a:latin typeface="Times New Roman" panose="02020603050405020304" pitchFamily="18" charset="0"/>
                          <a:cs typeface="Times New Roman" panose="02020603050405020304" pitchFamily="18" charset="0"/>
                        </a:rPr>
                        <a:t> of students who earned a certificate  within one or more years</a:t>
                      </a:r>
                      <a:endParaRPr lang="en-US" dirty="0">
                        <a:latin typeface="Times New Roman" panose="02020603050405020304" pitchFamily="18" charset="0"/>
                        <a:cs typeface="Times New Roman" panose="02020603050405020304" pitchFamily="18" charset="0"/>
                      </a:endParaRPr>
                    </a:p>
                  </a:txBody>
                  <a:tcPr/>
                </a:tc>
                <a:tc>
                  <a:txBody>
                    <a:bodyPr/>
                    <a:lstStyle/>
                    <a:p>
                      <a:r>
                        <a:rPr lang="en-US" dirty="0">
                          <a:latin typeface="Times New Roman" panose="02020603050405020304" pitchFamily="18" charset="0"/>
                          <a:cs typeface="Times New Roman" panose="02020603050405020304" pitchFamily="18" charset="0"/>
                        </a:rPr>
                        <a:t>The rate of certificate</a:t>
                      </a:r>
                      <a:r>
                        <a:rPr lang="en-US" baseline="0"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completion</a:t>
                      </a:r>
                    </a:p>
                  </a:txBody>
                  <a:tcPr/>
                </a:tc>
                <a:tc>
                  <a:txBody>
                    <a:bodyPr/>
                    <a:lstStyle/>
                    <a:p>
                      <a:r>
                        <a:rPr lang="en-US" dirty="0">
                          <a:latin typeface="Times New Roman" panose="02020603050405020304" pitchFamily="18" charset="0"/>
                          <a:cs typeface="Times New Roman" panose="02020603050405020304" pitchFamily="18" charset="0"/>
                        </a:rPr>
                        <a:t>Total (all student average) certificate</a:t>
                      </a:r>
                      <a:r>
                        <a:rPr lang="en-US" baseline="0" dirty="0">
                          <a:latin typeface="Times New Roman" panose="02020603050405020304" pitchFamily="18" charset="0"/>
                          <a:cs typeface="Times New Roman" panose="02020603050405020304" pitchFamily="18" charset="0"/>
                        </a:rPr>
                        <a:t> completion rate</a:t>
                      </a:r>
                      <a:endParaRPr lang="en-US" dirty="0">
                        <a:latin typeface="Times New Roman" panose="02020603050405020304" pitchFamily="18" charset="0"/>
                        <a:cs typeface="Times New Roman" panose="02020603050405020304" pitchFamily="18" charset="0"/>
                      </a:endParaRPr>
                    </a:p>
                  </a:txBody>
                  <a:tcPr/>
                </a:tc>
                <a:tc>
                  <a:txBody>
                    <a:bodyPr/>
                    <a:lstStyle/>
                    <a:p>
                      <a:r>
                        <a:rPr lang="en-US" dirty="0">
                          <a:latin typeface="Times New Roman" panose="02020603050405020304" pitchFamily="18" charset="0"/>
                          <a:cs typeface="Times New Roman" panose="02020603050405020304" pitchFamily="18" charset="0"/>
                        </a:rPr>
                        <a:t>Comparison to the all student average (</a:t>
                      </a:r>
                      <a:r>
                        <a:rPr lang="en-US" baseline="0" dirty="0">
                          <a:latin typeface="Times New Roman" panose="02020603050405020304" pitchFamily="18" charset="0"/>
                          <a:cs typeface="Times New Roman" panose="02020603050405020304" pitchFamily="18" charset="0"/>
                        </a:rPr>
                        <a:t> +/- added)</a:t>
                      </a:r>
                      <a:endParaRPr lang="en-US"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xmlns:p="http://schemas.openxmlformats.org/presentationml/2006/main" xmlns:r="http://schemas.openxmlformats.org/officeDocument/2006/relationships" xmlns:a="http://schemas.openxmlformats.org/drawingml/2006/main" xmlns="" val="1679479059"/>
                  </a:ext>
                </a:extLst>
              </a:tr>
              <a:tr h="669309">
                <a:tc>
                  <a:txBody>
                    <a:bodyPr/>
                    <a:lstStyle/>
                    <a:p>
                      <a:r>
                        <a:rPr lang="en-US" b="1" dirty="0">
                          <a:solidFill>
                            <a:srgbClr val="FF0000"/>
                          </a:solidFill>
                          <a:latin typeface="Times New Roman" panose="02020603050405020304" pitchFamily="18" charset="0"/>
                          <a:cs typeface="Times New Roman" panose="02020603050405020304" pitchFamily="18" charset="0"/>
                        </a:rPr>
                        <a:t>More than one race</a:t>
                      </a:r>
                    </a:p>
                  </a:txBody>
                  <a:tcPr/>
                </a:tc>
                <a:tc>
                  <a:txBody>
                    <a:bodyPr/>
                    <a:lstStyle/>
                    <a:p>
                      <a:r>
                        <a:rPr lang="en-US" b="1" dirty="0">
                          <a:solidFill>
                            <a:srgbClr val="FF0000"/>
                          </a:solidFill>
                          <a:latin typeface="Times New Roman" panose="02020603050405020304" pitchFamily="18" charset="0"/>
                          <a:cs typeface="Times New Roman" panose="02020603050405020304" pitchFamily="18" charset="0"/>
                        </a:rPr>
                        <a:t>142</a:t>
                      </a:r>
                    </a:p>
                  </a:txBody>
                  <a:tcPr/>
                </a:tc>
                <a:tc>
                  <a:txBody>
                    <a:bodyPr/>
                    <a:lstStyle/>
                    <a:p>
                      <a:r>
                        <a:rPr lang="en-US" b="1" dirty="0">
                          <a:solidFill>
                            <a:srgbClr val="FF0000"/>
                          </a:solidFill>
                          <a:latin typeface="Times New Roman" panose="02020603050405020304" pitchFamily="18" charset="0"/>
                          <a:cs typeface="Times New Roman" panose="02020603050405020304" pitchFamily="18" charset="0"/>
                        </a:rPr>
                        <a:t>0</a:t>
                      </a:r>
                    </a:p>
                  </a:txBody>
                  <a:tcPr/>
                </a:tc>
                <a:tc>
                  <a:txBody>
                    <a:bodyPr/>
                    <a:lstStyle/>
                    <a:p>
                      <a:r>
                        <a:rPr lang="en-US" b="1" dirty="0">
                          <a:solidFill>
                            <a:srgbClr val="FF0000"/>
                          </a:solidFill>
                          <a:latin typeface="Times New Roman" panose="02020603050405020304" pitchFamily="18" charset="0"/>
                          <a:cs typeface="Times New Roman" panose="02020603050405020304" pitchFamily="18" charset="0"/>
                        </a:rPr>
                        <a:t>8.70%</a:t>
                      </a:r>
                    </a:p>
                  </a:txBody>
                  <a:tcPr/>
                </a:tc>
                <a:tc>
                  <a:txBody>
                    <a:bodyPr/>
                    <a:lstStyle/>
                    <a:p>
                      <a:r>
                        <a:rPr lang="en-US" b="1" dirty="0">
                          <a:solidFill>
                            <a:srgbClr val="FF0000"/>
                          </a:solidFill>
                          <a:latin typeface="Times New Roman" panose="02020603050405020304" pitchFamily="18" charset="0"/>
                          <a:cs typeface="Times New Roman" panose="02020603050405020304" pitchFamily="18" charset="0"/>
                        </a:rPr>
                        <a:t>0.00</a:t>
                      </a:r>
                    </a:p>
                  </a:txBody>
                  <a:tcPr/>
                </a:tc>
                <a:tc>
                  <a:txBody>
                    <a:bodyPr/>
                    <a:lstStyle/>
                    <a:p>
                      <a:r>
                        <a:rPr lang="en-US" b="1" dirty="0">
                          <a:solidFill>
                            <a:srgbClr val="FF0000"/>
                          </a:solidFill>
                          <a:latin typeface="Times New Roman" panose="02020603050405020304" pitchFamily="18" charset="0"/>
                          <a:cs typeface="Times New Roman" panose="02020603050405020304" pitchFamily="18" charset="0"/>
                        </a:rPr>
                        <a:t>0.00</a:t>
                      </a:r>
                    </a:p>
                  </a:txBody>
                  <a:tcPr/>
                </a:tc>
                <a:extLst>
                  <a:ext uri="{0D108BD9-81ED-4DB2-BD59-A6C34878D82A}">
                    <a16:rowId xmlns:a16="http://schemas.microsoft.com/office/drawing/2014/main" xmlns:p="http://schemas.openxmlformats.org/presentationml/2006/main" xmlns:r="http://schemas.openxmlformats.org/officeDocument/2006/relationships" xmlns:a="http://schemas.openxmlformats.org/drawingml/2006/main" xmlns="" val="2659862383"/>
                  </a:ext>
                </a:extLst>
              </a:tr>
              <a:tr h="383749">
                <a:tc>
                  <a:txBody>
                    <a:bodyPr/>
                    <a:lstStyle/>
                    <a:p>
                      <a:r>
                        <a:rPr lang="en-US" b="1" dirty="0">
                          <a:latin typeface="Times New Roman" panose="02020603050405020304" pitchFamily="18" charset="0"/>
                          <a:cs typeface="Times New Roman" panose="02020603050405020304" pitchFamily="18" charset="0"/>
                        </a:rPr>
                        <a:t>Males</a:t>
                      </a:r>
                    </a:p>
                  </a:txBody>
                  <a:tcPr/>
                </a:tc>
                <a:tc>
                  <a:txBody>
                    <a:bodyPr/>
                    <a:lstStyle/>
                    <a:p>
                      <a:r>
                        <a:rPr lang="en-US" b="1" dirty="0">
                          <a:latin typeface="Times New Roman" panose="02020603050405020304" pitchFamily="18" charset="0"/>
                          <a:cs typeface="Times New Roman" panose="02020603050405020304" pitchFamily="18" charset="0"/>
                        </a:rPr>
                        <a:t>782</a:t>
                      </a:r>
                    </a:p>
                  </a:txBody>
                  <a:tcPr/>
                </a:tc>
                <a:tc>
                  <a:txBody>
                    <a:bodyPr/>
                    <a:lstStyle/>
                    <a:p>
                      <a:r>
                        <a:rPr lang="en-US" b="1" dirty="0">
                          <a:latin typeface="Times New Roman" panose="02020603050405020304" pitchFamily="18" charset="0"/>
                          <a:cs typeface="Times New Roman" panose="02020603050405020304" pitchFamily="18" charset="0"/>
                        </a:rPr>
                        <a:t>15</a:t>
                      </a:r>
                    </a:p>
                  </a:txBody>
                  <a:tcPr/>
                </a:tc>
                <a:tc>
                  <a:txBody>
                    <a:bodyPr/>
                    <a:lstStyle/>
                    <a:p>
                      <a:r>
                        <a:rPr lang="en-US" b="1" dirty="0">
                          <a:latin typeface="Times New Roman" panose="02020603050405020304" pitchFamily="18" charset="0"/>
                          <a:cs typeface="Times New Roman" panose="02020603050405020304" pitchFamily="18" charset="0"/>
                        </a:rPr>
                        <a:t>47.92%</a:t>
                      </a:r>
                    </a:p>
                  </a:txBody>
                  <a:tcPr/>
                </a:tc>
                <a:tc>
                  <a:txBody>
                    <a:bodyPr/>
                    <a:lstStyle/>
                    <a:p>
                      <a:r>
                        <a:rPr lang="en-US" b="1" dirty="0">
                          <a:latin typeface="Times New Roman" panose="02020603050405020304" pitchFamily="18" charset="0"/>
                          <a:cs typeface="Times New Roman" panose="02020603050405020304" pitchFamily="18" charset="0"/>
                        </a:rPr>
                        <a:t>53.57%</a:t>
                      </a:r>
                    </a:p>
                  </a:txBody>
                  <a:tcPr/>
                </a:tc>
                <a:tc>
                  <a:txBody>
                    <a:bodyPr/>
                    <a:lstStyle/>
                    <a:p>
                      <a:r>
                        <a:rPr lang="en-US" b="1" dirty="0">
                          <a:latin typeface="Times New Roman" panose="02020603050405020304" pitchFamily="18" charset="0"/>
                          <a:cs typeface="Times New Roman" panose="02020603050405020304" pitchFamily="18" charset="0"/>
                        </a:rPr>
                        <a:t>1.12</a:t>
                      </a:r>
                    </a:p>
                  </a:txBody>
                  <a:tcPr/>
                </a:tc>
                <a:extLst>
                  <a:ext uri="{0D108BD9-81ED-4DB2-BD59-A6C34878D82A}">
                    <a16:rowId xmlns:a16="http://schemas.microsoft.com/office/drawing/2014/main" xmlns:p="http://schemas.openxmlformats.org/presentationml/2006/main" xmlns:r="http://schemas.openxmlformats.org/officeDocument/2006/relationships" xmlns:a="http://schemas.openxmlformats.org/drawingml/2006/main" xmlns="" val="582287775"/>
                  </a:ext>
                </a:extLst>
              </a:tr>
              <a:tr h="620964">
                <a:tc>
                  <a:txBody>
                    <a:bodyPr/>
                    <a:lstStyle/>
                    <a:p>
                      <a:r>
                        <a:rPr lang="en-US" b="1" dirty="0">
                          <a:latin typeface="Times New Roman" panose="02020603050405020304" pitchFamily="18" charset="0"/>
                          <a:cs typeface="Times New Roman" panose="02020603050405020304" pitchFamily="18" charset="0"/>
                        </a:rPr>
                        <a:t>Females</a:t>
                      </a:r>
                    </a:p>
                  </a:txBody>
                  <a:tcPr/>
                </a:tc>
                <a:tc>
                  <a:txBody>
                    <a:bodyPr/>
                    <a:lstStyle/>
                    <a:p>
                      <a:r>
                        <a:rPr lang="en-US" b="1" dirty="0">
                          <a:latin typeface="Times New Roman" panose="02020603050405020304" pitchFamily="18" charset="0"/>
                          <a:cs typeface="Times New Roman" panose="02020603050405020304" pitchFamily="18" charset="0"/>
                        </a:rPr>
                        <a:t>822</a:t>
                      </a:r>
                    </a:p>
                  </a:txBody>
                  <a:tcPr/>
                </a:tc>
                <a:tc>
                  <a:txBody>
                    <a:bodyPr/>
                    <a:lstStyle/>
                    <a:p>
                      <a:r>
                        <a:rPr lang="en-US" b="1" dirty="0">
                          <a:latin typeface="Times New Roman" panose="02020603050405020304" pitchFamily="18" charset="0"/>
                          <a:cs typeface="Times New Roman" panose="02020603050405020304" pitchFamily="18" charset="0"/>
                        </a:rPr>
                        <a:t>13</a:t>
                      </a:r>
                    </a:p>
                  </a:txBody>
                  <a:tcPr/>
                </a:tc>
                <a:tc>
                  <a:txBody>
                    <a:bodyPr/>
                    <a:lstStyle/>
                    <a:p>
                      <a:r>
                        <a:rPr lang="en-US" b="1" dirty="0">
                          <a:latin typeface="Times New Roman" panose="02020603050405020304" pitchFamily="18" charset="0"/>
                          <a:cs typeface="Times New Roman" panose="02020603050405020304" pitchFamily="18" charset="0"/>
                        </a:rPr>
                        <a:t>50.37%</a:t>
                      </a:r>
                    </a:p>
                  </a:txBody>
                  <a:tcPr/>
                </a:tc>
                <a:tc>
                  <a:txBody>
                    <a:bodyPr/>
                    <a:lstStyle/>
                    <a:p>
                      <a:r>
                        <a:rPr lang="en-US" b="1" dirty="0">
                          <a:latin typeface="Times New Roman" panose="02020603050405020304" pitchFamily="18" charset="0"/>
                          <a:cs typeface="Times New Roman" panose="02020603050405020304" pitchFamily="18" charset="0"/>
                        </a:rPr>
                        <a:t>46.42%</a:t>
                      </a:r>
                    </a:p>
                  </a:txBody>
                  <a:tcPr/>
                </a:tc>
                <a:tc>
                  <a:txBody>
                    <a:bodyPr/>
                    <a:lstStyle/>
                    <a:p>
                      <a:r>
                        <a:rPr lang="en-US" b="1" dirty="0">
                          <a:latin typeface="Times New Roman" panose="02020603050405020304" pitchFamily="18" charset="0"/>
                          <a:cs typeface="Times New Roman" panose="02020603050405020304" pitchFamily="18" charset="0"/>
                        </a:rPr>
                        <a:t>0.92</a:t>
                      </a:r>
                    </a:p>
                  </a:txBody>
                  <a:tcPr/>
                </a:tc>
                <a:extLst>
                  <a:ext uri="{0D108BD9-81ED-4DB2-BD59-A6C34878D82A}">
                    <a16:rowId xmlns:a16="http://schemas.microsoft.com/office/drawing/2014/main" xmlns:p="http://schemas.openxmlformats.org/presentationml/2006/main" xmlns:r="http://schemas.openxmlformats.org/officeDocument/2006/relationships" xmlns:a="http://schemas.openxmlformats.org/drawingml/2006/main" xmlns="" val="508069198"/>
                  </a:ext>
                </a:extLst>
              </a:tr>
              <a:tr h="956156">
                <a:tc>
                  <a:txBody>
                    <a:bodyPr/>
                    <a:lstStyle/>
                    <a:p>
                      <a:r>
                        <a:rPr lang="en-US" b="1" dirty="0">
                          <a:latin typeface="Times New Roman" panose="02020603050405020304" pitchFamily="18" charset="0"/>
                          <a:cs typeface="Times New Roman" panose="02020603050405020304" pitchFamily="18" charset="0"/>
                        </a:rPr>
                        <a:t>Individuals with Disabilities</a:t>
                      </a:r>
                    </a:p>
                  </a:txBody>
                  <a:tcPr/>
                </a:tc>
                <a:tc>
                  <a:txBody>
                    <a:bodyPr/>
                    <a:lstStyle/>
                    <a:p>
                      <a:r>
                        <a:rPr lang="en-US" b="1" dirty="0">
                          <a:latin typeface="Times New Roman" panose="02020603050405020304" pitchFamily="18" charset="0"/>
                          <a:cs typeface="Times New Roman" panose="02020603050405020304" pitchFamily="18" charset="0"/>
                        </a:rPr>
                        <a:t>57</a:t>
                      </a:r>
                    </a:p>
                  </a:txBody>
                  <a:tcPr/>
                </a:tc>
                <a:tc>
                  <a:txBody>
                    <a:bodyPr/>
                    <a:lstStyle/>
                    <a:p>
                      <a:r>
                        <a:rPr lang="en-US" b="1" dirty="0">
                          <a:latin typeface="Times New Roman" panose="02020603050405020304" pitchFamily="18" charset="0"/>
                          <a:cs typeface="Times New Roman" panose="02020603050405020304" pitchFamily="18" charset="0"/>
                        </a:rPr>
                        <a:t>2</a:t>
                      </a:r>
                    </a:p>
                  </a:txBody>
                  <a:tcPr/>
                </a:tc>
                <a:tc>
                  <a:txBody>
                    <a:bodyPr/>
                    <a:lstStyle/>
                    <a:p>
                      <a:r>
                        <a:rPr lang="en-US" b="1" dirty="0">
                          <a:latin typeface="Times New Roman" panose="02020603050405020304" pitchFamily="18" charset="0"/>
                          <a:cs typeface="Times New Roman" panose="02020603050405020304" pitchFamily="18" charset="0"/>
                        </a:rPr>
                        <a:t>3.49%</a:t>
                      </a:r>
                    </a:p>
                  </a:txBody>
                  <a:tcPr/>
                </a:tc>
                <a:tc>
                  <a:txBody>
                    <a:bodyPr/>
                    <a:lstStyle/>
                    <a:p>
                      <a:r>
                        <a:rPr lang="en-US" b="1" dirty="0">
                          <a:latin typeface="Times New Roman" panose="02020603050405020304" pitchFamily="18" charset="0"/>
                          <a:cs typeface="Times New Roman" panose="02020603050405020304" pitchFamily="18" charset="0"/>
                        </a:rPr>
                        <a:t>7.14%</a:t>
                      </a:r>
                    </a:p>
                  </a:txBody>
                  <a:tcPr/>
                </a:tc>
                <a:tc>
                  <a:txBody>
                    <a:bodyPr/>
                    <a:lstStyle/>
                    <a:p>
                      <a:r>
                        <a:rPr lang="en-US" b="1" dirty="0">
                          <a:latin typeface="Times New Roman" panose="02020603050405020304" pitchFamily="18" charset="0"/>
                          <a:cs typeface="Times New Roman" panose="02020603050405020304" pitchFamily="18" charset="0"/>
                        </a:rPr>
                        <a:t>2.05</a:t>
                      </a:r>
                    </a:p>
                  </a:txBody>
                  <a:tcPr/>
                </a:tc>
                <a:extLst>
                  <a:ext uri="{0D108BD9-81ED-4DB2-BD59-A6C34878D82A}">
                    <a16:rowId xmlns:a16="http://schemas.microsoft.com/office/drawing/2014/main" xmlns:p="http://schemas.openxmlformats.org/presentationml/2006/main" xmlns:r="http://schemas.openxmlformats.org/officeDocument/2006/relationships" xmlns:a="http://schemas.openxmlformats.org/drawingml/2006/main" xmlns="" val="4118372016"/>
                  </a:ext>
                </a:extLst>
              </a:tr>
              <a:tr h="669309">
                <a:tc>
                  <a:txBody>
                    <a:bodyPr/>
                    <a:lstStyle/>
                    <a:p>
                      <a:r>
                        <a:rPr lang="en-US" b="1" dirty="0">
                          <a:latin typeface="Times New Roman" panose="02020603050405020304" pitchFamily="18" charset="0"/>
                          <a:cs typeface="Times New Roman" panose="02020603050405020304" pitchFamily="18" charset="0"/>
                        </a:rPr>
                        <a:t>Low-Income</a:t>
                      </a:r>
                      <a:r>
                        <a:rPr lang="en-US" b="1" baseline="0" dirty="0">
                          <a:latin typeface="Times New Roman" panose="02020603050405020304" pitchFamily="18" charset="0"/>
                          <a:cs typeface="Times New Roman" panose="02020603050405020304" pitchFamily="18" charset="0"/>
                        </a:rPr>
                        <a:t> Students</a:t>
                      </a:r>
                      <a:endParaRPr lang="en-US" b="1" dirty="0">
                        <a:latin typeface="Times New Roman" panose="02020603050405020304" pitchFamily="18" charset="0"/>
                        <a:cs typeface="Times New Roman" panose="02020603050405020304" pitchFamily="18" charset="0"/>
                      </a:endParaRPr>
                    </a:p>
                  </a:txBody>
                  <a:tcPr/>
                </a:tc>
                <a:tc>
                  <a:txBody>
                    <a:bodyPr/>
                    <a:lstStyle/>
                    <a:p>
                      <a:r>
                        <a:rPr lang="en-US" b="1" dirty="0">
                          <a:latin typeface="Times New Roman" panose="02020603050405020304" pitchFamily="18" charset="0"/>
                          <a:cs typeface="Times New Roman" panose="02020603050405020304" pitchFamily="18" charset="0"/>
                        </a:rPr>
                        <a:t>1083</a:t>
                      </a:r>
                    </a:p>
                  </a:txBody>
                  <a:tcPr/>
                </a:tc>
                <a:tc>
                  <a:txBody>
                    <a:bodyPr/>
                    <a:lstStyle/>
                    <a:p>
                      <a:r>
                        <a:rPr lang="en-US" b="1" dirty="0">
                          <a:latin typeface="Times New Roman" panose="02020603050405020304" pitchFamily="18" charset="0"/>
                          <a:cs typeface="Times New Roman" panose="02020603050405020304" pitchFamily="18" charset="0"/>
                        </a:rPr>
                        <a:t>21</a:t>
                      </a:r>
                    </a:p>
                  </a:txBody>
                  <a:tcPr/>
                </a:tc>
                <a:tc>
                  <a:txBody>
                    <a:bodyPr/>
                    <a:lstStyle/>
                    <a:p>
                      <a:r>
                        <a:rPr lang="en-US" b="1" dirty="0">
                          <a:latin typeface="Times New Roman" panose="02020603050405020304" pitchFamily="18" charset="0"/>
                          <a:cs typeface="Times New Roman" panose="02020603050405020304" pitchFamily="18" charset="0"/>
                        </a:rPr>
                        <a:t>66.36%</a:t>
                      </a:r>
                    </a:p>
                  </a:txBody>
                  <a:tcPr/>
                </a:tc>
                <a:tc>
                  <a:txBody>
                    <a:bodyPr/>
                    <a:lstStyle/>
                    <a:p>
                      <a:r>
                        <a:rPr lang="en-US" b="1" dirty="0">
                          <a:latin typeface="Times New Roman" panose="02020603050405020304" pitchFamily="18" charset="0"/>
                          <a:cs typeface="Times New Roman" panose="02020603050405020304" pitchFamily="18" charset="0"/>
                        </a:rPr>
                        <a:t>75.00%</a:t>
                      </a:r>
                    </a:p>
                  </a:txBody>
                  <a:tcPr/>
                </a:tc>
                <a:tc>
                  <a:txBody>
                    <a:bodyPr/>
                    <a:lstStyle/>
                    <a:p>
                      <a:r>
                        <a:rPr lang="en-US" b="1" dirty="0">
                          <a:latin typeface="Times New Roman" panose="02020603050405020304" pitchFamily="18" charset="0"/>
                          <a:cs typeface="Times New Roman" panose="02020603050405020304" pitchFamily="18" charset="0"/>
                        </a:rPr>
                        <a:t>1.13</a:t>
                      </a:r>
                    </a:p>
                  </a:txBody>
                  <a:tcPr/>
                </a:tc>
                <a:extLst>
                  <a:ext uri="{0D108BD9-81ED-4DB2-BD59-A6C34878D82A}">
                    <a16:rowId xmlns:a16="http://schemas.microsoft.com/office/drawing/2014/main" xmlns:p="http://schemas.openxmlformats.org/presentationml/2006/main" xmlns:r="http://schemas.openxmlformats.org/officeDocument/2006/relationships" xmlns:a="http://schemas.openxmlformats.org/drawingml/2006/main" xmlns="" val="2912237561"/>
                  </a:ext>
                </a:extLst>
              </a:tr>
              <a:tr h="669309">
                <a:tc>
                  <a:txBody>
                    <a:bodyPr/>
                    <a:lstStyle/>
                    <a:p>
                      <a:r>
                        <a:rPr lang="en-US" b="1" dirty="0">
                          <a:solidFill>
                            <a:srgbClr val="FF0000"/>
                          </a:solidFill>
                          <a:latin typeface="Times New Roman" panose="02020603050405020304" pitchFamily="18" charset="0"/>
                          <a:cs typeface="Times New Roman" panose="02020603050405020304" pitchFamily="18" charset="0"/>
                        </a:rPr>
                        <a:t>Foster Youth/Vets</a:t>
                      </a:r>
                    </a:p>
                  </a:txBody>
                  <a:tcPr/>
                </a:tc>
                <a:tc>
                  <a:txBody>
                    <a:bodyPr/>
                    <a:lstStyle/>
                    <a:p>
                      <a:r>
                        <a:rPr lang="en-US" b="1" dirty="0">
                          <a:solidFill>
                            <a:srgbClr val="FF0000"/>
                          </a:solidFill>
                          <a:latin typeface="Times New Roman" panose="02020603050405020304" pitchFamily="18" charset="0"/>
                          <a:cs typeface="Times New Roman" panose="02020603050405020304" pitchFamily="18" charset="0"/>
                        </a:rPr>
                        <a:t>NA</a:t>
                      </a:r>
                    </a:p>
                  </a:txBody>
                  <a:tcPr/>
                </a:tc>
                <a:tc>
                  <a:txBody>
                    <a:bodyPr/>
                    <a:lstStyle/>
                    <a:p>
                      <a:r>
                        <a:rPr lang="en-US" b="1" dirty="0">
                          <a:solidFill>
                            <a:srgbClr val="FF0000"/>
                          </a:solidFill>
                          <a:latin typeface="Times New Roman" panose="02020603050405020304" pitchFamily="18" charset="0"/>
                          <a:cs typeface="Times New Roman" panose="02020603050405020304" pitchFamily="18" charset="0"/>
                        </a:rPr>
                        <a:t>NA</a:t>
                      </a:r>
                    </a:p>
                  </a:txBody>
                  <a:tcPr/>
                </a:tc>
                <a:tc>
                  <a:txBody>
                    <a:bodyPr/>
                    <a:lstStyle/>
                    <a:p>
                      <a:endParaRPr lang="en-US" b="1" dirty="0">
                        <a:solidFill>
                          <a:srgbClr val="FF0000"/>
                        </a:solidFill>
                        <a:latin typeface="Times New Roman" panose="02020603050405020304" pitchFamily="18" charset="0"/>
                        <a:cs typeface="Times New Roman" panose="02020603050405020304" pitchFamily="18" charset="0"/>
                      </a:endParaRPr>
                    </a:p>
                  </a:txBody>
                  <a:tcPr/>
                </a:tc>
                <a:tc>
                  <a:txBody>
                    <a:bodyPr/>
                    <a:lstStyle/>
                    <a:p>
                      <a:endParaRPr lang="en-US" b="1" dirty="0">
                        <a:solidFill>
                          <a:srgbClr val="FF0000"/>
                        </a:solidFill>
                        <a:latin typeface="Times New Roman" panose="02020603050405020304" pitchFamily="18" charset="0"/>
                        <a:cs typeface="Times New Roman" panose="02020603050405020304" pitchFamily="18" charset="0"/>
                      </a:endParaRPr>
                    </a:p>
                  </a:txBody>
                  <a:tcPr/>
                </a:tc>
                <a:tc>
                  <a:txBody>
                    <a:bodyPr/>
                    <a:lstStyle/>
                    <a:p>
                      <a:endParaRPr lang="en-US" b="1" dirty="0">
                        <a:solidFill>
                          <a:srgbClr val="FF0000"/>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xmlns:p="http://schemas.openxmlformats.org/presentationml/2006/main" xmlns:r="http://schemas.openxmlformats.org/officeDocument/2006/relationships" xmlns:a="http://schemas.openxmlformats.org/drawingml/2006/main" xmlns="" val="2098203624"/>
                  </a:ext>
                </a:extLst>
              </a:tr>
            </a:tbl>
          </a:graphicData>
        </a:graphic>
      </p:graphicFrame>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673273880"/>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med" p14:dur="700">
        <p:fade/>
      </p:transition>
    </mc:Choice>
    <mc:Fallback>
      <p:transition spd="med">
        <p:fade/>
      </p:transition>
    </mc:Fallback>
  </mc:AlternateContent>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608014" y="0"/>
            <a:ext cx="3962399" cy="1981200"/>
          </a:xfrm>
        </p:spPr>
        <p:txBody>
          <a:bodyPr/>
          <a:lstStyle/>
          <a:p>
            <a:r>
              <a:rPr lang="en-US" dirty="0"/>
              <a:t>EVC Student </a:t>
            </a:r>
            <a:br>
              <a:rPr lang="en-US" dirty="0"/>
            </a:br>
            <a:r>
              <a:rPr lang="en-US" dirty="0"/>
              <a:t>Trends in Transferring  </a:t>
            </a:r>
            <a:br>
              <a:rPr lang="en-US" dirty="0"/>
            </a:br>
            <a:r>
              <a:rPr lang="en-US" dirty="0"/>
              <a:t>2014-2015 </a:t>
            </a:r>
          </a:p>
        </p:txBody>
      </p:sp>
      <p:sp>
        <p:nvSpPr>
          <p:cNvPr id="6" name="Content Placeholder 5"/>
          <p:cNvSpPr>
            <a:spLocks noGrp="1"/>
          </p:cNvSpPr>
          <p:nvPr>
            <p:ph idx="1"/>
          </p:nvPr>
        </p:nvSpPr>
        <p:spPr>
          <a:xfrm>
            <a:off x="5942012" y="2209800"/>
            <a:ext cx="5562600" cy="4038599"/>
          </a:xfrm>
        </p:spPr>
        <p:txBody>
          <a:bodyPr>
            <a:normAutofit fontScale="92500" lnSpcReduction="10000"/>
          </a:bodyPr>
          <a:lstStyle/>
          <a:p>
            <a:pPr marL="0" indent="0">
              <a:buNone/>
            </a:pPr>
            <a:r>
              <a:rPr lang="en-US" dirty="0">
                <a:solidFill>
                  <a:schemeClr val="accent1"/>
                </a:solidFill>
              </a:rPr>
              <a:t>Compared to other student groups, African American students, Hispanic students, white students, and students with disabilities are disproportionately impacted with relation to the attainment of Associates Degrees.  </a:t>
            </a:r>
            <a:r>
              <a:rPr lang="en-US" b="1" dirty="0">
                <a:solidFill>
                  <a:schemeClr val="accent1"/>
                </a:solidFill>
              </a:rPr>
              <a:t>Compared to the overall population, for whom 38% attained transferred, only 27% of African Americans, 27% of Whites, 20% of Hispanics and 4 of the 57 students with disabilities (7%) had transferred.  </a:t>
            </a:r>
          </a:p>
        </p:txBody>
      </p:sp>
      <p:pic>
        <p:nvPicPr>
          <p:cNvPr id="5" name="Picture 4" descr="University of the Western Cape Faculty of Dentistry - Wikipedia, the ..."/>
          <p:cNvPicPr>
            <a:picLocks noChangeAspect="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760412" y="2362200"/>
            <a:ext cx="4267200" cy="3346174"/>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853772962"/>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med" p14:dur="700">
        <p:fade/>
      </p:transition>
    </mc:Choice>
    <mc:Fallback>
      <p:transition spd="med">
        <p:fade/>
      </p:transition>
    </mc:Fallback>
  </mc:AlternateContent>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THE SEP DATA ON TRANSFER </a:t>
            </a:r>
          </a:p>
        </p:txBody>
      </p:sp>
      <p:pic>
        <p:nvPicPr>
          <p:cNvPr id="3" name="Content Placeholder 2" descr="Documentos Oficiales Documentos De Negocios Documentos Legales | Blog ..."/>
          <p:cNvPicPr>
            <a:picLocks noGrp="1" noChangeAspect="1"/>
          </p:cNvPicPr>
          <p:nvPr>
            <p:ph idx="1"/>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3142178" y="685800"/>
            <a:ext cx="6590270" cy="4191000"/>
          </a:xfr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641257313"/>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med" p14:dur="700">
        <p:fade/>
      </p:transition>
    </mc:Choice>
    <mc:Fallback>
      <p:transition spd="med">
        <p:fade/>
      </p:transition>
    </mc:Fallback>
  </mc:AlternateContent>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pPr algn="ctr"/>
            <a:r>
              <a:rPr lang="en-US" b="1" dirty="0">
                <a:latin typeface="Times New Roman" panose="02020603050405020304" pitchFamily="18" charset="0"/>
                <a:cs typeface="Times New Roman" panose="02020603050405020304" pitchFamily="18" charset="0"/>
              </a:rPr>
              <a:t>Transfer Data from the SEP </a:t>
            </a:r>
          </a:p>
        </p:txBody>
      </p:sp>
      <p:graphicFrame>
        <p:nvGraphicFramePr>
          <p:cNvPr id="10" name="Content Placeholder 9"/>
          <p:cNvGraphicFramePr>
            <a:graphicFrameLocks noGrp="1"/>
          </p:cNvGraphicFramePr>
          <p:nvPr>
            <p:ph idx="1"/>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1651231747"/>
              </p:ext>
            </p:extLst>
          </p:nvPr>
        </p:nvGraphicFramePr>
        <p:xfrm>
          <a:off x="912812" y="381000"/>
          <a:ext cx="10287000" cy="5063388"/>
        </p:xfrm>
        <a:graphic>
          <a:graphicData uri="http://schemas.openxmlformats.org/drawingml/2006/table">
            <a:tbl>
              <a:tblPr firstRow="1" bandRow="1">
                <a:tableStyleId>{5C22544A-7EE6-4342-B048-85BDC9FD1C3A}</a:tableStyleId>
              </a:tblPr>
              <a:tblGrid>
                <a:gridCol w="1714500">
                  <a:extLst>
                    <a:ext uri="{9D8B030D-6E8A-4147-A177-3AD203B41FA5}">
                      <a16:colId xmlns:a16="http://schemas.microsoft.com/office/drawing/2014/main" xmlns:p="http://schemas.openxmlformats.org/presentationml/2006/main" xmlns:r="http://schemas.openxmlformats.org/officeDocument/2006/relationships" xmlns:a="http://schemas.openxmlformats.org/drawingml/2006/main" xmlns="" val="3030698908"/>
                    </a:ext>
                  </a:extLst>
                </a:gridCol>
                <a:gridCol w="1714500">
                  <a:extLst>
                    <a:ext uri="{9D8B030D-6E8A-4147-A177-3AD203B41FA5}">
                      <a16:colId xmlns:a16="http://schemas.microsoft.com/office/drawing/2014/main" xmlns:p="http://schemas.openxmlformats.org/presentationml/2006/main" xmlns:r="http://schemas.openxmlformats.org/officeDocument/2006/relationships" xmlns:a="http://schemas.openxmlformats.org/drawingml/2006/main" xmlns="" val="4176318868"/>
                    </a:ext>
                  </a:extLst>
                </a:gridCol>
                <a:gridCol w="1676399">
                  <a:extLst>
                    <a:ext uri="{9D8B030D-6E8A-4147-A177-3AD203B41FA5}">
                      <a16:colId xmlns:a16="http://schemas.microsoft.com/office/drawing/2014/main" xmlns:p="http://schemas.openxmlformats.org/presentationml/2006/main" xmlns:r="http://schemas.openxmlformats.org/officeDocument/2006/relationships" xmlns:a="http://schemas.openxmlformats.org/drawingml/2006/main" xmlns="" val="494034884"/>
                    </a:ext>
                  </a:extLst>
                </a:gridCol>
                <a:gridCol w="1752601">
                  <a:extLst>
                    <a:ext uri="{9D8B030D-6E8A-4147-A177-3AD203B41FA5}">
                      <a16:colId xmlns:a16="http://schemas.microsoft.com/office/drawing/2014/main" xmlns:p="http://schemas.openxmlformats.org/presentationml/2006/main" xmlns:r="http://schemas.openxmlformats.org/officeDocument/2006/relationships" xmlns:a="http://schemas.openxmlformats.org/drawingml/2006/main" xmlns="" val="1204297272"/>
                    </a:ext>
                  </a:extLst>
                </a:gridCol>
                <a:gridCol w="1714500">
                  <a:extLst>
                    <a:ext uri="{9D8B030D-6E8A-4147-A177-3AD203B41FA5}">
                      <a16:colId xmlns:a16="http://schemas.microsoft.com/office/drawing/2014/main" xmlns:p="http://schemas.openxmlformats.org/presentationml/2006/main" xmlns:r="http://schemas.openxmlformats.org/officeDocument/2006/relationships" xmlns:a="http://schemas.openxmlformats.org/drawingml/2006/main" xmlns="" val="1082022323"/>
                    </a:ext>
                  </a:extLst>
                </a:gridCol>
                <a:gridCol w="1714500">
                  <a:extLst>
                    <a:ext uri="{9D8B030D-6E8A-4147-A177-3AD203B41FA5}">
                      <a16:colId xmlns:a16="http://schemas.microsoft.com/office/drawing/2014/main" xmlns:p="http://schemas.openxmlformats.org/presentationml/2006/main" xmlns:r="http://schemas.openxmlformats.org/officeDocument/2006/relationships" xmlns:a="http://schemas.openxmlformats.org/drawingml/2006/main" xmlns="" val="3112544736"/>
                    </a:ext>
                  </a:extLst>
                </a:gridCol>
              </a:tblGrid>
              <a:tr h="1486263">
                <a:tc>
                  <a:txBody>
                    <a:bodyPr/>
                    <a:lstStyle/>
                    <a:p>
                      <a:r>
                        <a:rPr lang="en-US" dirty="0">
                          <a:latin typeface="Times New Roman" panose="02020603050405020304" pitchFamily="18" charset="0"/>
                          <a:cs typeface="Times New Roman" panose="02020603050405020304" pitchFamily="18" charset="0"/>
                        </a:rPr>
                        <a:t>Target</a:t>
                      </a:r>
                      <a:r>
                        <a:rPr lang="en-US" baseline="0" dirty="0">
                          <a:latin typeface="Times New Roman" panose="02020603050405020304" pitchFamily="18" charset="0"/>
                          <a:cs typeface="Times New Roman" panose="02020603050405020304" pitchFamily="18" charset="0"/>
                        </a:rPr>
                        <a:t> Population</a:t>
                      </a:r>
                      <a:endParaRPr lang="en-US" dirty="0">
                        <a:latin typeface="Times New Roman" panose="02020603050405020304" pitchFamily="18" charset="0"/>
                        <a:cs typeface="Times New Roman" panose="02020603050405020304" pitchFamily="18" charset="0"/>
                      </a:endParaRPr>
                    </a:p>
                  </a:txBody>
                  <a:tcPr/>
                </a:tc>
                <a:tc>
                  <a:txBody>
                    <a:bodyPr/>
                    <a:lstStyle/>
                    <a:p>
                      <a:r>
                        <a:rPr lang="en-US" dirty="0">
                          <a:latin typeface="Times New Roman" panose="02020603050405020304" pitchFamily="18" charset="0"/>
                          <a:cs typeface="Times New Roman" panose="02020603050405020304" pitchFamily="18" charset="0"/>
                        </a:rPr>
                        <a:t># of first-time</a:t>
                      </a:r>
                      <a:r>
                        <a:rPr lang="en-US" baseline="0" dirty="0">
                          <a:latin typeface="Times New Roman" panose="02020603050405020304" pitchFamily="18" charset="0"/>
                          <a:cs typeface="Times New Roman" panose="02020603050405020304" pitchFamily="18" charset="0"/>
                        </a:rPr>
                        <a:t> students enrolled  obtaining a degree</a:t>
                      </a:r>
                      <a:endParaRPr lang="en-US" dirty="0">
                        <a:latin typeface="Times New Roman" panose="02020603050405020304" pitchFamily="18" charset="0"/>
                        <a:cs typeface="Times New Roman" panose="02020603050405020304" pitchFamily="18" charset="0"/>
                      </a:endParaRPr>
                    </a:p>
                  </a:txBody>
                  <a:tcPr/>
                </a:tc>
                <a:tc>
                  <a:txBody>
                    <a:bodyPr/>
                    <a:lstStyle/>
                    <a:p>
                      <a:r>
                        <a:rPr lang="en-US" dirty="0">
                          <a:latin typeface="Times New Roman" panose="02020603050405020304" pitchFamily="18" charset="0"/>
                          <a:cs typeface="Times New Roman" panose="02020603050405020304" pitchFamily="18" charset="0"/>
                        </a:rPr>
                        <a:t>#</a:t>
                      </a:r>
                      <a:r>
                        <a:rPr lang="en-US" baseline="0" dirty="0">
                          <a:latin typeface="Times New Roman" panose="02020603050405020304" pitchFamily="18" charset="0"/>
                          <a:cs typeface="Times New Roman" panose="02020603050405020304" pitchFamily="18" charset="0"/>
                        </a:rPr>
                        <a:t> of students who earned a degree within one or more years</a:t>
                      </a:r>
                      <a:endParaRPr lang="en-US" dirty="0">
                        <a:latin typeface="Times New Roman" panose="02020603050405020304" pitchFamily="18" charset="0"/>
                        <a:cs typeface="Times New Roman" panose="02020603050405020304" pitchFamily="18" charset="0"/>
                      </a:endParaRPr>
                    </a:p>
                  </a:txBody>
                  <a:tcPr/>
                </a:tc>
                <a:tc>
                  <a:txBody>
                    <a:bodyPr/>
                    <a:lstStyle/>
                    <a:p>
                      <a:r>
                        <a:rPr lang="en-US" dirty="0">
                          <a:latin typeface="Times New Roman" panose="02020603050405020304" pitchFamily="18" charset="0"/>
                          <a:cs typeface="Times New Roman" panose="02020603050405020304" pitchFamily="18" charset="0"/>
                        </a:rPr>
                        <a:t>The rate of degree completion</a:t>
                      </a:r>
                    </a:p>
                  </a:txBody>
                  <a:tcPr/>
                </a:tc>
                <a:tc>
                  <a:txBody>
                    <a:bodyPr/>
                    <a:lstStyle/>
                    <a:p>
                      <a:r>
                        <a:rPr lang="en-US" dirty="0">
                          <a:latin typeface="Times New Roman" panose="02020603050405020304" pitchFamily="18" charset="0"/>
                          <a:cs typeface="Times New Roman" panose="02020603050405020304" pitchFamily="18" charset="0"/>
                        </a:rPr>
                        <a:t>Total (all student average) degree</a:t>
                      </a:r>
                      <a:r>
                        <a:rPr lang="en-US" baseline="0" dirty="0">
                          <a:latin typeface="Times New Roman" panose="02020603050405020304" pitchFamily="18" charset="0"/>
                          <a:cs typeface="Times New Roman" panose="02020603050405020304" pitchFamily="18" charset="0"/>
                        </a:rPr>
                        <a:t> completion rate</a:t>
                      </a:r>
                      <a:endParaRPr lang="en-US" dirty="0">
                        <a:latin typeface="Times New Roman" panose="02020603050405020304" pitchFamily="18" charset="0"/>
                        <a:cs typeface="Times New Roman" panose="02020603050405020304" pitchFamily="18" charset="0"/>
                      </a:endParaRPr>
                    </a:p>
                  </a:txBody>
                  <a:tcPr/>
                </a:tc>
                <a:tc>
                  <a:txBody>
                    <a:bodyPr/>
                    <a:lstStyle/>
                    <a:p>
                      <a:r>
                        <a:rPr lang="en-US" dirty="0">
                          <a:latin typeface="Times New Roman" panose="02020603050405020304" pitchFamily="18" charset="0"/>
                          <a:cs typeface="Times New Roman" panose="02020603050405020304" pitchFamily="18" charset="0"/>
                        </a:rPr>
                        <a:t>Comparison to the all student average (</a:t>
                      </a:r>
                      <a:r>
                        <a:rPr lang="en-US" baseline="0" dirty="0">
                          <a:latin typeface="Times New Roman" panose="02020603050405020304" pitchFamily="18" charset="0"/>
                          <a:cs typeface="Times New Roman" panose="02020603050405020304" pitchFamily="18" charset="0"/>
                        </a:rPr>
                        <a:t> +/- added)</a:t>
                      </a:r>
                      <a:endParaRPr lang="en-US"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xmlns:p="http://schemas.openxmlformats.org/presentationml/2006/main" xmlns:r="http://schemas.openxmlformats.org/officeDocument/2006/relationships" xmlns:a="http://schemas.openxmlformats.org/drawingml/2006/main" xmlns="" val="1679479059"/>
                  </a:ext>
                </a:extLst>
              </a:tr>
              <a:tr h="376726">
                <a:tc>
                  <a:txBody>
                    <a:bodyPr/>
                    <a:lstStyle/>
                    <a:p>
                      <a:r>
                        <a:rPr lang="en-US" b="1" dirty="0">
                          <a:solidFill>
                            <a:srgbClr val="FF0000"/>
                          </a:solidFill>
                          <a:latin typeface="Times New Roman" panose="02020603050405020304" pitchFamily="18" charset="0"/>
                          <a:cs typeface="Times New Roman" panose="02020603050405020304" pitchFamily="18" charset="0"/>
                        </a:rPr>
                        <a:t>American Indian/Alaskan</a:t>
                      </a:r>
                    </a:p>
                  </a:txBody>
                  <a:tcPr/>
                </a:tc>
                <a:tc>
                  <a:txBody>
                    <a:bodyPr/>
                    <a:lstStyle/>
                    <a:p>
                      <a:r>
                        <a:rPr lang="en-US" b="1" dirty="0">
                          <a:solidFill>
                            <a:srgbClr val="FF0000"/>
                          </a:solidFill>
                          <a:latin typeface="Times New Roman" panose="02020603050405020304" pitchFamily="18" charset="0"/>
                          <a:cs typeface="Times New Roman" panose="02020603050405020304" pitchFamily="18" charset="0"/>
                        </a:rPr>
                        <a:t>8</a:t>
                      </a:r>
                    </a:p>
                  </a:txBody>
                  <a:tcPr/>
                </a:tc>
                <a:tc>
                  <a:txBody>
                    <a:bodyPr/>
                    <a:lstStyle/>
                    <a:p>
                      <a:r>
                        <a:rPr lang="en-US" b="1" dirty="0">
                          <a:solidFill>
                            <a:srgbClr val="FF0000"/>
                          </a:solidFill>
                          <a:latin typeface="Times New Roman" panose="02020603050405020304" pitchFamily="18" charset="0"/>
                          <a:cs typeface="Times New Roman" panose="02020603050405020304" pitchFamily="18" charset="0"/>
                        </a:rPr>
                        <a:t>2</a:t>
                      </a:r>
                    </a:p>
                  </a:txBody>
                  <a:tcPr/>
                </a:tc>
                <a:tc>
                  <a:txBody>
                    <a:bodyPr/>
                    <a:lstStyle/>
                    <a:p>
                      <a:r>
                        <a:rPr lang="en-US" b="1" dirty="0">
                          <a:solidFill>
                            <a:srgbClr val="FF0000"/>
                          </a:solidFill>
                          <a:latin typeface="Times New Roman" panose="02020603050405020304" pitchFamily="18" charset="0"/>
                          <a:cs typeface="Times New Roman" panose="02020603050405020304" pitchFamily="18" charset="0"/>
                        </a:rPr>
                        <a:t>0.49%</a:t>
                      </a:r>
                    </a:p>
                  </a:txBody>
                  <a:tcPr/>
                </a:tc>
                <a:tc>
                  <a:txBody>
                    <a:bodyPr/>
                    <a:lstStyle/>
                    <a:p>
                      <a:r>
                        <a:rPr lang="en-US" b="1" dirty="0">
                          <a:solidFill>
                            <a:srgbClr val="FF0000"/>
                          </a:solidFill>
                          <a:latin typeface="Times New Roman" panose="02020603050405020304" pitchFamily="18" charset="0"/>
                          <a:cs typeface="Times New Roman" panose="02020603050405020304" pitchFamily="18" charset="0"/>
                        </a:rPr>
                        <a:t>0.32%</a:t>
                      </a:r>
                    </a:p>
                  </a:txBody>
                  <a:tcPr/>
                </a:tc>
                <a:tc>
                  <a:txBody>
                    <a:bodyPr/>
                    <a:lstStyle/>
                    <a:p>
                      <a:r>
                        <a:rPr lang="en-US" b="1" dirty="0">
                          <a:solidFill>
                            <a:srgbClr val="FF0000"/>
                          </a:solidFill>
                          <a:latin typeface="Times New Roman" panose="02020603050405020304" pitchFamily="18" charset="0"/>
                          <a:cs typeface="Times New Roman" panose="02020603050405020304" pitchFamily="18" charset="0"/>
                        </a:rPr>
                        <a:t>NA</a:t>
                      </a:r>
                    </a:p>
                  </a:txBody>
                  <a:tcPr/>
                </a:tc>
                <a:extLst>
                  <a:ext uri="{0D108BD9-81ED-4DB2-BD59-A6C34878D82A}">
                    <a16:rowId xmlns:a16="http://schemas.microsoft.com/office/drawing/2014/main" xmlns:p="http://schemas.openxmlformats.org/presentationml/2006/main" xmlns:r="http://schemas.openxmlformats.org/officeDocument/2006/relationships" xmlns:a="http://schemas.openxmlformats.org/drawingml/2006/main" xmlns="" val="2659862383"/>
                  </a:ext>
                </a:extLst>
              </a:tr>
              <a:tr h="376726">
                <a:tc>
                  <a:txBody>
                    <a:bodyPr/>
                    <a:lstStyle/>
                    <a:p>
                      <a:r>
                        <a:rPr lang="en-US" b="1" dirty="0">
                          <a:latin typeface="Times New Roman" panose="02020603050405020304" pitchFamily="18" charset="0"/>
                          <a:cs typeface="Times New Roman" panose="02020603050405020304" pitchFamily="18" charset="0"/>
                        </a:rPr>
                        <a:t>Asian</a:t>
                      </a:r>
                    </a:p>
                  </a:txBody>
                  <a:tcPr/>
                </a:tc>
                <a:tc>
                  <a:txBody>
                    <a:bodyPr/>
                    <a:lstStyle/>
                    <a:p>
                      <a:r>
                        <a:rPr lang="en-US" b="1" dirty="0">
                          <a:latin typeface="Times New Roman" panose="02020603050405020304" pitchFamily="18" charset="0"/>
                          <a:cs typeface="Times New Roman" panose="02020603050405020304" pitchFamily="18" charset="0"/>
                        </a:rPr>
                        <a:t>722</a:t>
                      </a:r>
                    </a:p>
                  </a:txBody>
                  <a:tcPr/>
                </a:tc>
                <a:tc>
                  <a:txBody>
                    <a:bodyPr/>
                    <a:lstStyle/>
                    <a:p>
                      <a:r>
                        <a:rPr lang="en-US" b="1" dirty="0">
                          <a:latin typeface="Times New Roman" panose="02020603050405020304" pitchFamily="18" charset="0"/>
                          <a:cs typeface="Times New Roman" panose="02020603050405020304" pitchFamily="18" charset="0"/>
                        </a:rPr>
                        <a:t>376</a:t>
                      </a:r>
                    </a:p>
                  </a:txBody>
                  <a:tcPr/>
                </a:tc>
                <a:tc>
                  <a:txBody>
                    <a:bodyPr/>
                    <a:lstStyle/>
                    <a:p>
                      <a:r>
                        <a:rPr lang="en-US" b="1" dirty="0">
                          <a:latin typeface="Times New Roman" panose="02020603050405020304" pitchFamily="18" charset="0"/>
                          <a:cs typeface="Times New Roman" panose="02020603050405020304" pitchFamily="18" charset="0"/>
                        </a:rPr>
                        <a:t>44.24%</a:t>
                      </a:r>
                    </a:p>
                  </a:txBody>
                  <a:tcPr/>
                </a:tc>
                <a:tc>
                  <a:txBody>
                    <a:bodyPr/>
                    <a:lstStyle/>
                    <a:p>
                      <a:r>
                        <a:rPr lang="en-US" b="1" dirty="0">
                          <a:latin typeface="Times New Roman" panose="02020603050405020304" pitchFamily="18" charset="0"/>
                          <a:cs typeface="Times New Roman" panose="02020603050405020304" pitchFamily="18" charset="0"/>
                        </a:rPr>
                        <a:t>59.97%</a:t>
                      </a:r>
                    </a:p>
                  </a:txBody>
                  <a:tcPr/>
                </a:tc>
                <a:tc>
                  <a:txBody>
                    <a:bodyPr/>
                    <a:lstStyle/>
                    <a:p>
                      <a:r>
                        <a:rPr lang="en-US" b="1" dirty="0">
                          <a:latin typeface="Times New Roman" panose="02020603050405020304" pitchFamily="18" charset="0"/>
                          <a:cs typeface="Times New Roman" panose="02020603050405020304" pitchFamily="18" charset="0"/>
                        </a:rPr>
                        <a:t>1.36%</a:t>
                      </a:r>
                    </a:p>
                  </a:txBody>
                  <a:tcPr/>
                </a:tc>
                <a:extLst>
                  <a:ext uri="{0D108BD9-81ED-4DB2-BD59-A6C34878D82A}">
                    <a16:rowId xmlns:a16="http://schemas.microsoft.com/office/drawing/2014/main" xmlns:p="http://schemas.openxmlformats.org/presentationml/2006/main" xmlns:r="http://schemas.openxmlformats.org/officeDocument/2006/relationships" xmlns:a="http://schemas.openxmlformats.org/drawingml/2006/main" xmlns="" val="582287775"/>
                  </a:ext>
                </a:extLst>
              </a:tr>
              <a:tr h="609600">
                <a:tc>
                  <a:txBody>
                    <a:bodyPr/>
                    <a:lstStyle/>
                    <a:p>
                      <a:r>
                        <a:rPr lang="en-US" b="1" dirty="0">
                          <a:solidFill>
                            <a:srgbClr val="FF0000"/>
                          </a:solidFill>
                          <a:latin typeface="Times New Roman" panose="02020603050405020304" pitchFamily="18" charset="0"/>
                          <a:cs typeface="Times New Roman" panose="02020603050405020304" pitchFamily="18" charset="0"/>
                        </a:rPr>
                        <a:t>Black or African American </a:t>
                      </a:r>
                    </a:p>
                  </a:txBody>
                  <a:tcPr/>
                </a:tc>
                <a:tc>
                  <a:txBody>
                    <a:bodyPr/>
                    <a:lstStyle/>
                    <a:p>
                      <a:r>
                        <a:rPr lang="en-US" b="1" dirty="0">
                          <a:solidFill>
                            <a:srgbClr val="FF0000"/>
                          </a:solidFill>
                          <a:latin typeface="Times New Roman" panose="02020603050405020304" pitchFamily="18" charset="0"/>
                          <a:cs typeface="Times New Roman" panose="02020603050405020304" pitchFamily="18" charset="0"/>
                        </a:rPr>
                        <a:t>58</a:t>
                      </a:r>
                    </a:p>
                  </a:txBody>
                  <a:tcPr/>
                </a:tc>
                <a:tc>
                  <a:txBody>
                    <a:bodyPr/>
                    <a:lstStyle/>
                    <a:p>
                      <a:r>
                        <a:rPr lang="en-US" b="1" dirty="0">
                          <a:solidFill>
                            <a:srgbClr val="FF0000"/>
                          </a:solidFill>
                          <a:latin typeface="Times New Roman" panose="02020603050405020304" pitchFamily="18" charset="0"/>
                          <a:cs typeface="Times New Roman" panose="02020603050405020304" pitchFamily="18" charset="0"/>
                        </a:rPr>
                        <a:t>16</a:t>
                      </a:r>
                    </a:p>
                  </a:txBody>
                  <a:tcPr/>
                </a:tc>
                <a:tc>
                  <a:txBody>
                    <a:bodyPr/>
                    <a:lstStyle/>
                    <a:p>
                      <a:r>
                        <a:rPr lang="en-US" b="1" dirty="0">
                          <a:solidFill>
                            <a:srgbClr val="FF0000"/>
                          </a:solidFill>
                          <a:latin typeface="Times New Roman" panose="02020603050405020304" pitchFamily="18" charset="0"/>
                          <a:cs typeface="Times New Roman" panose="02020603050405020304" pitchFamily="18" charset="0"/>
                        </a:rPr>
                        <a:t>3.55%</a:t>
                      </a:r>
                    </a:p>
                  </a:txBody>
                  <a:tcPr/>
                </a:tc>
                <a:tc>
                  <a:txBody>
                    <a:bodyPr/>
                    <a:lstStyle/>
                    <a:p>
                      <a:r>
                        <a:rPr lang="en-US" b="1" dirty="0">
                          <a:solidFill>
                            <a:srgbClr val="FF0000"/>
                          </a:solidFill>
                          <a:latin typeface="Times New Roman" panose="02020603050405020304" pitchFamily="18" charset="0"/>
                          <a:cs typeface="Times New Roman" panose="02020603050405020304" pitchFamily="18" charset="0"/>
                        </a:rPr>
                        <a:t>2.55%</a:t>
                      </a:r>
                    </a:p>
                  </a:txBody>
                  <a:tcPr/>
                </a:tc>
                <a:tc>
                  <a:txBody>
                    <a:bodyPr/>
                    <a:lstStyle/>
                    <a:p>
                      <a:r>
                        <a:rPr lang="en-US" b="1" dirty="0">
                          <a:solidFill>
                            <a:srgbClr val="FF0000"/>
                          </a:solidFill>
                          <a:latin typeface="Times New Roman" panose="02020603050405020304" pitchFamily="18" charset="0"/>
                          <a:cs typeface="Times New Roman" panose="02020603050405020304" pitchFamily="18" charset="0"/>
                        </a:rPr>
                        <a:t>-0.72%</a:t>
                      </a:r>
                    </a:p>
                  </a:txBody>
                  <a:tcPr/>
                </a:tc>
                <a:extLst>
                  <a:ext uri="{0D108BD9-81ED-4DB2-BD59-A6C34878D82A}">
                    <a16:rowId xmlns:a16="http://schemas.microsoft.com/office/drawing/2014/main" xmlns:p="http://schemas.openxmlformats.org/presentationml/2006/main" xmlns:r="http://schemas.openxmlformats.org/officeDocument/2006/relationships" xmlns:a="http://schemas.openxmlformats.org/drawingml/2006/main" xmlns="" val="508069198"/>
                  </a:ext>
                </a:extLst>
              </a:tr>
              <a:tr h="376726">
                <a:tc>
                  <a:txBody>
                    <a:bodyPr/>
                    <a:lstStyle/>
                    <a:p>
                      <a:r>
                        <a:rPr lang="en-US" b="1" dirty="0">
                          <a:solidFill>
                            <a:srgbClr val="FF0000"/>
                          </a:solidFill>
                          <a:latin typeface="Times New Roman" panose="02020603050405020304" pitchFamily="18" charset="0"/>
                          <a:cs typeface="Times New Roman" panose="02020603050405020304" pitchFamily="18" charset="0"/>
                        </a:rPr>
                        <a:t>Hispanic</a:t>
                      </a:r>
                      <a:r>
                        <a:rPr lang="en-US" b="1" baseline="0" dirty="0">
                          <a:solidFill>
                            <a:srgbClr val="FF0000"/>
                          </a:solidFill>
                          <a:latin typeface="Times New Roman" panose="02020603050405020304" pitchFamily="18" charset="0"/>
                          <a:cs typeface="Times New Roman" panose="02020603050405020304" pitchFamily="18" charset="0"/>
                        </a:rPr>
                        <a:t> or Latino</a:t>
                      </a:r>
                      <a:endParaRPr lang="en-US" b="1" dirty="0">
                        <a:solidFill>
                          <a:srgbClr val="FF0000"/>
                        </a:solidFill>
                        <a:latin typeface="Times New Roman" panose="02020603050405020304" pitchFamily="18" charset="0"/>
                        <a:cs typeface="Times New Roman" panose="02020603050405020304" pitchFamily="18" charset="0"/>
                      </a:endParaRPr>
                    </a:p>
                  </a:txBody>
                  <a:tcPr/>
                </a:tc>
                <a:tc>
                  <a:txBody>
                    <a:bodyPr/>
                    <a:lstStyle/>
                    <a:p>
                      <a:r>
                        <a:rPr lang="en-US" b="1" dirty="0">
                          <a:solidFill>
                            <a:srgbClr val="FF0000"/>
                          </a:solidFill>
                          <a:latin typeface="Times New Roman" panose="02020603050405020304" pitchFamily="18" charset="0"/>
                          <a:cs typeface="Times New Roman" panose="02020603050405020304" pitchFamily="18" charset="0"/>
                        </a:rPr>
                        <a:t>503</a:t>
                      </a:r>
                    </a:p>
                  </a:txBody>
                  <a:tcPr/>
                </a:tc>
                <a:tc>
                  <a:txBody>
                    <a:bodyPr/>
                    <a:lstStyle/>
                    <a:p>
                      <a:r>
                        <a:rPr lang="en-US" b="1" dirty="0">
                          <a:solidFill>
                            <a:srgbClr val="FF0000"/>
                          </a:solidFill>
                          <a:latin typeface="Times New Roman" panose="02020603050405020304" pitchFamily="18" charset="0"/>
                          <a:cs typeface="Times New Roman" panose="02020603050405020304" pitchFamily="18" charset="0"/>
                        </a:rPr>
                        <a:t>103</a:t>
                      </a:r>
                    </a:p>
                  </a:txBody>
                  <a:tcPr/>
                </a:tc>
                <a:tc>
                  <a:txBody>
                    <a:bodyPr/>
                    <a:lstStyle/>
                    <a:p>
                      <a:r>
                        <a:rPr lang="en-US" b="1" dirty="0">
                          <a:solidFill>
                            <a:srgbClr val="FF0000"/>
                          </a:solidFill>
                          <a:latin typeface="Times New Roman" panose="02020603050405020304" pitchFamily="18" charset="0"/>
                          <a:cs typeface="Times New Roman" panose="02020603050405020304" pitchFamily="18" charset="0"/>
                        </a:rPr>
                        <a:t>30.82%</a:t>
                      </a:r>
                    </a:p>
                  </a:txBody>
                  <a:tcPr/>
                </a:tc>
                <a:tc>
                  <a:txBody>
                    <a:bodyPr/>
                    <a:lstStyle/>
                    <a:p>
                      <a:r>
                        <a:rPr lang="en-US" b="1" dirty="0">
                          <a:solidFill>
                            <a:srgbClr val="FF0000"/>
                          </a:solidFill>
                          <a:latin typeface="Times New Roman" panose="02020603050405020304" pitchFamily="18" charset="0"/>
                          <a:cs typeface="Times New Roman" panose="02020603050405020304" pitchFamily="18" charset="0"/>
                        </a:rPr>
                        <a:t>16.43%</a:t>
                      </a:r>
                    </a:p>
                  </a:txBody>
                  <a:tcPr/>
                </a:tc>
                <a:tc>
                  <a:txBody>
                    <a:bodyPr/>
                    <a:lstStyle/>
                    <a:p>
                      <a:r>
                        <a:rPr lang="en-US" b="1" dirty="0">
                          <a:solidFill>
                            <a:srgbClr val="FF0000"/>
                          </a:solidFill>
                          <a:latin typeface="Times New Roman" panose="02020603050405020304" pitchFamily="18" charset="0"/>
                          <a:cs typeface="Times New Roman" panose="02020603050405020304" pitchFamily="18" charset="0"/>
                        </a:rPr>
                        <a:t>-.53%</a:t>
                      </a:r>
                    </a:p>
                  </a:txBody>
                  <a:tcPr/>
                </a:tc>
                <a:extLst>
                  <a:ext uri="{0D108BD9-81ED-4DB2-BD59-A6C34878D82A}">
                    <a16:rowId xmlns:a16="http://schemas.microsoft.com/office/drawing/2014/main" xmlns:p="http://schemas.openxmlformats.org/presentationml/2006/main" xmlns:r="http://schemas.openxmlformats.org/officeDocument/2006/relationships" xmlns:a="http://schemas.openxmlformats.org/drawingml/2006/main" xmlns="" val="4118372016"/>
                  </a:ext>
                </a:extLst>
              </a:tr>
              <a:tr h="376726">
                <a:tc>
                  <a:txBody>
                    <a:bodyPr/>
                    <a:lstStyle/>
                    <a:p>
                      <a:r>
                        <a:rPr lang="en-US" b="1" dirty="0">
                          <a:latin typeface="Times New Roman" panose="02020603050405020304" pitchFamily="18" charset="0"/>
                          <a:cs typeface="Times New Roman" panose="02020603050405020304" pitchFamily="18" charset="0"/>
                        </a:rPr>
                        <a:t>Hawaiian/</a:t>
                      </a:r>
                      <a:r>
                        <a:rPr lang="en-US" b="1" baseline="0" dirty="0">
                          <a:latin typeface="Times New Roman" panose="02020603050405020304" pitchFamily="18" charset="0"/>
                          <a:cs typeface="Times New Roman" panose="02020603050405020304" pitchFamily="18" charset="0"/>
                        </a:rPr>
                        <a:t>Pac.</a:t>
                      </a:r>
                    </a:p>
                    <a:p>
                      <a:r>
                        <a:rPr lang="en-US" b="1" baseline="0" dirty="0">
                          <a:latin typeface="Times New Roman" panose="02020603050405020304" pitchFamily="18" charset="0"/>
                          <a:cs typeface="Times New Roman" panose="02020603050405020304" pitchFamily="18" charset="0"/>
                        </a:rPr>
                        <a:t>Islander</a:t>
                      </a:r>
                      <a:endParaRPr lang="en-US" b="1" dirty="0">
                        <a:latin typeface="Times New Roman" panose="02020603050405020304" pitchFamily="18" charset="0"/>
                        <a:cs typeface="Times New Roman" panose="02020603050405020304" pitchFamily="18" charset="0"/>
                      </a:endParaRPr>
                    </a:p>
                  </a:txBody>
                  <a:tcPr/>
                </a:tc>
                <a:tc>
                  <a:txBody>
                    <a:bodyPr/>
                    <a:lstStyle/>
                    <a:p>
                      <a:r>
                        <a:rPr lang="en-US" b="1" dirty="0">
                          <a:latin typeface="Times New Roman" panose="02020603050405020304" pitchFamily="18" charset="0"/>
                          <a:cs typeface="Times New Roman" panose="02020603050405020304" pitchFamily="18" charset="0"/>
                        </a:rPr>
                        <a:t>15</a:t>
                      </a:r>
                    </a:p>
                  </a:txBody>
                  <a:tcPr/>
                </a:tc>
                <a:tc>
                  <a:txBody>
                    <a:bodyPr/>
                    <a:lstStyle/>
                    <a:p>
                      <a:r>
                        <a:rPr lang="en-US" b="1" dirty="0">
                          <a:latin typeface="Times New Roman" panose="02020603050405020304" pitchFamily="18" charset="0"/>
                          <a:cs typeface="Times New Roman" panose="02020603050405020304" pitchFamily="18" charset="0"/>
                        </a:rPr>
                        <a:t>8</a:t>
                      </a:r>
                    </a:p>
                  </a:txBody>
                  <a:tcPr/>
                </a:tc>
                <a:tc>
                  <a:txBody>
                    <a:bodyPr/>
                    <a:lstStyle/>
                    <a:p>
                      <a:r>
                        <a:rPr lang="en-US" b="1" dirty="0">
                          <a:latin typeface="Times New Roman" panose="02020603050405020304" pitchFamily="18" charset="0"/>
                          <a:cs typeface="Times New Roman" panose="02020603050405020304" pitchFamily="18" charset="0"/>
                        </a:rPr>
                        <a:t>0.92%</a:t>
                      </a:r>
                    </a:p>
                  </a:txBody>
                  <a:tcPr/>
                </a:tc>
                <a:tc>
                  <a:txBody>
                    <a:bodyPr/>
                    <a:lstStyle/>
                    <a:p>
                      <a:r>
                        <a:rPr lang="en-US" b="1" dirty="0">
                          <a:latin typeface="Times New Roman" panose="02020603050405020304" pitchFamily="18" charset="0"/>
                          <a:cs typeface="Times New Roman" panose="02020603050405020304" pitchFamily="18" charset="0"/>
                        </a:rPr>
                        <a:t>1.28%</a:t>
                      </a:r>
                    </a:p>
                  </a:txBody>
                  <a:tcPr/>
                </a:tc>
                <a:tc>
                  <a:txBody>
                    <a:bodyPr/>
                    <a:lstStyle/>
                    <a:p>
                      <a:r>
                        <a:rPr lang="en-US" b="1" dirty="0">
                          <a:latin typeface="Times New Roman" panose="02020603050405020304" pitchFamily="18" charset="0"/>
                          <a:cs typeface="Times New Roman" panose="02020603050405020304" pitchFamily="18" charset="0"/>
                        </a:rPr>
                        <a:t>1.39%</a:t>
                      </a:r>
                    </a:p>
                  </a:txBody>
                  <a:tcPr/>
                </a:tc>
                <a:extLst>
                  <a:ext uri="{0D108BD9-81ED-4DB2-BD59-A6C34878D82A}">
                    <a16:rowId xmlns:a16="http://schemas.microsoft.com/office/drawing/2014/main" xmlns:p="http://schemas.openxmlformats.org/presentationml/2006/main" xmlns:r="http://schemas.openxmlformats.org/officeDocument/2006/relationships" xmlns:a="http://schemas.openxmlformats.org/drawingml/2006/main" xmlns="" val="2912237561"/>
                  </a:ext>
                </a:extLst>
              </a:tr>
              <a:tr h="148688">
                <a:tc>
                  <a:txBody>
                    <a:bodyPr/>
                    <a:lstStyle/>
                    <a:p>
                      <a:r>
                        <a:rPr lang="en-US" b="1" dirty="0">
                          <a:solidFill>
                            <a:srgbClr val="FF0000"/>
                          </a:solidFill>
                          <a:latin typeface="Times New Roman" panose="02020603050405020304" pitchFamily="18" charset="0"/>
                          <a:cs typeface="Times New Roman" panose="02020603050405020304" pitchFamily="18" charset="0"/>
                        </a:rPr>
                        <a:t>White </a:t>
                      </a:r>
                    </a:p>
                  </a:txBody>
                  <a:tcPr/>
                </a:tc>
                <a:tc>
                  <a:txBody>
                    <a:bodyPr/>
                    <a:lstStyle/>
                    <a:p>
                      <a:r>
                        <a:rPr lang="en-US" b="1" dirty="0">
                          <a:solidFill>
                            <a:srgbClr val="FF0000"/>
                          </a:solidFill>
                          <a:latin typeface="Times New Roman" panose="02020603050405020304" pitchFamily="18" charset="0"/>
                          <a:cs typeface="Times New Roman" panose="02020603050405020304" pitchFamily="18" charset="0"/>
                        </a:rPr>
                        <a:t>142</a:t>
                      </a:r>
                    </a:p>
                  </a:txBody>
                  <a:tcPr/>
                </a:tc>
                <a:tc>
                  <a:txBody>
                    <a:bodyPr/>
                    <a:lstStyle/>
                    <a:p>
                      <a:r>
                        <a:rPr lang="en-US" b="1" dirty="0">
                          <a:solidFill>
                            <a:srgbClr val="FF0000"/>
                          </a:solidFill>
                          <a:latin typeface="Times New Roman" panose="02020603050405020304" pitchFamily="18" charset="0"/>
                          <a:cs typeface="Times New Roman" panose="02020603050405020304" pitchFamily="18" charset="0"/>
                        </a:rPr>
                        <a:t>39</a:t>
                      </a:r>
                    </a:p>
                  </a:txBody>
                  <a:tcPr/>
                </a:tc>
                <a:tc>
                  <a:txBody>
                    <a:bodyPr/>
                    <a:lstStyle/>
                    <a:p>
                      <a:r>
                        <a:rPr lang="en-US" b="1" dirty="0">
                          <a:solidFill>
                            <a:srgbClr val="FF0000"/>
                          </a:solidFill>
                          <a:latin typeface="Times New Roman" panose="02020603050405020304" pitchFamily="18" charset="0"/>
                          <a:cs typeface="Times New Roman" panose="02020603050405020304" pitchFamily="18" charset="0"/>
                        </a:rPr>
                        <a:t>8.70%</a:t>
                      </a:r>
                    </a:p>
                  </a:txBody>
                  <a:tcPr/>
                </a:tc>
                <a:tc>
                  <a:txBody>
                    <a:bodyPr/>
                    <a:lstStyle/>
                    <a:p>
                      <a:r>
                        <a:rPr lang="en-US" b="1" dirty="0">
                          <a:solidFill>
                            <a:srgbClr val="FF0000"/>
                          </a:solidFill>
                          <a:latin typeface="Times New Roman" panose="02020603050405020304" pitchFamily="18" charset="0"/>
                          <a:cs typeface="Times New Roman" panose="02020603050405020304" pitchFamily="18" charset="0"/>
                        </a:rPr>
                        <a:t>6.22%</a:t>
                      </a:r>
                    </a:p>
                  </a:txBody>
                  <a:tcPr/>
                </a:tc>
                <a:tc>
                  <a:txBody>
                    <a:bodyPr/>
                    <a:lstStyle/>
                    <a:p>
                      <a:r>
                        <a:rPr lang="en-US" b="1" dirty="0">
                          <a:solidFill>
                            <a:srgbClr val="FF0000"/>
                          </a:solidFill>
                          <a:latin typeface="Times New Roman" panose="02020603050405020304" pitchFamily="18" charset="0"/>
                          <a:cs typeface="Times New Roman" panose="02020603050405020304" pitchFamily="18" charset="0"/>
                        </a:rPr>
                        <a:t>-0.71%</a:t>
                      </a:r>
                    </a:p>
                  </a:txBody>
                  <a:tcPr/>
                </a:tc>
                <a:extLst>
                  <a:ext uri="{0D108BD9-81ED-4DB2-BD59-A6C34878D82A}">
                    <a16:rowId xmlns:a16="http://schemas.microsoft.com/office/drawing/2014/main" xmlns:p="http://schemas.openxmlformats.org/presentationml/2006/main" xmlns:r="http://schemas.openxmlformats.org/officeDocument/2006/relationships" xmlns:a="http://schemas.openxmlformats.org/drawingml/2006/main" xmlns="" val="2098203624"/>
                  </a:ext>
                </a:extLst>
              </a:tr>
            </a:tbl>
          </a:graphicData>
        </a:graphic>
      </p:graphicFrame>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014815406"/>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med" p14:dur="700">
        <p:fade/>
      </p:transition>
    </mc:Choice>
    <mc:Fallback>
      <p:transition spd="med">
        <p:fade/>
      </p:transition>
    </mc:Fallback>
  </mc:AlternateContent>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pPr algn="ctr"/>
            <a:r>
              <a:rPr lang="en-US" sz="2800" b="1" dirty="0">
                <a:latin typeface="Times New Roman" panose="02020603050405020304" pitchFamily="18" charset="0"/>
                <a:cs typeface="Times New Roman" panose="02020603050405020304" pitchFamily="18" charset="0"/>
              </a:rPr>
              <a:t>Transfer Data from the SEP, cont</a:t>
            </a:r>
            <a:r>
              <a:rPr lang="en-US" sz="2800" dirty="0">
                <a:latin typeface="Times New Roman" panose="02020603050405020304" pitchFamily="18" charset="0"/>
                <a:cs typeface="Times New Roman" panose="02020603050405020304" pitchFamily="18" charset="0"/>
              </a:rPr>
              <a:t>.  </a:t>
            </a:r>
          </a:p>
        </p:txBody>
      </p:sp>
      <p:graphicFrame>
        <p:nvGraphicFramePr>
          <p:cNvPr id="10" name="Content Placeholder 9"/>
          <p:cNvGraphicFramePr>
            <a:graphicFrameLocks noGrp="1"/>
          </p:cNvGraphicFramePr>
          <p:nvPr>
            <p:ph idx="1"/>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255748002"/>
              </p:ext>
            </p:extLst>
          </p:nvPr>
        </p:nvGraphicFramePr>
        <p:xfrm>
          <a:off x="938583" y="392531"/>
          <a:ext cx="10287000" cy="5307228"/>
        </p:xfrm>
        <a:graphic>
          <a:graphicData uri="http://schemas.openxmlformats.org/drawingml/2006/table">
            <a:tbl>
              <a:tblPr firstRow="1" bandRow="1">
                <a:tableStyleId>{5C22544A-7EE6-4342-B048-85BDC9FD1C3A}</a:tableStyleId>
              </a:tblPr>
              <a:tblGrid>
                <a:gridCol w="1714500">
                  <a:extLst>
                    <a:ext uri="{9D8B030D-6E8A-4147-A177-3AD203B41FA5}">
                      <a16:colId xmlns:a16="http://schemas.microsoft.com/office/drawing/2014/main" xmlns:p="http://schemas.openxmlformats.org/presentationml/2006/main" xmlns:r="http://schemas.openxmlformats.org/officeDocument/2006/relationships" xmlns:a="http://schemas.openxmlformats.org/drawingml/2006/main" xmlns="" val="3030698908"/>
                    </a:ext>
                  </a:extLst>
                </a:gridCol>
                <a:gridCol w="1714500">
                  <a:extLst>
                    <a:ext uri="{9D8B030D-6E8A-4147-A177-3AD203B41FA5}">
                      <a16:colId xmlns:a16="http://schemas.microsoft.com/office/drawing/2014/main" xmlns:p="http://schemas.openxmlformats.org/presentationml/2006/main" xmlns:r="http://schemas.openxmlformats.org/officeDocument/2006/relationships" xmlns:a="http://schemas.openxmlformats.org/drawingml/2006/main" xmlns="" val="4176318868"/>
                    </a:ext>
                  </a:extLst>
                </a:gridCol>
                <a:gridCol w="1676399">
                  <a:extLst>
                    <a:ext uri="{9D8B030D-6E8A-4147-A177-3AD203B41FA5}">
                      <a16:colId xmlns:a16="http://schemas.microsoft.com/office/drawing/2014/main" xmlns:p="http://schemas.openxmlformats.org/presentationml/2006/main" xmlns:r="http://schemas.openxmlformats.org/officeDocument/2006/relationships" xmlns:a="http://schemas.openxmlformats.org/drawingml/2006/main" xmlns="" val="494034884"/>
                    </a:ext>
                  </a:extLst>
                </a:gridCol>
                <a:gridCol w="1752601">
                  <a:extLst>
                    <a:ext uri="{9D8B030D-6E8A-4147-A177-3AD203B41FA5}">
                      <a16:colId xmlns:a16="http://schemas.microsoft.com/office/drawing/2014/main" xmlns:p="http://schemas.openxmlformats.org/presentationml/2006/main" xmlns:r="http://schemas.openxmlformats.org/officeDocument/2006/relationships" xmlns:a="http://schemas.openxmlformats.org/drawingml/2006/main" xmlns="" val="1204297272"/>
                    </a:ext>
                  </a:extLst>
                </a:gridCol>
                <a:gridCol w="1714500">
                  <a:extLst>
                    <a:ext uri="{9D8B030D-6E8A-4147-A177-3AD203B41FA5}">
                      <a16:colId xmlns:a16="http://schemas.microsoft.com/office/drawing/2014/main" xmlns:p="http://schemas.openxmlformats.org/presentationml/2006/main" xmlns:r="http://schemas.openxmlformats.org/officeDocument/2006/relationships" xmlns:a="http://schemas.openxmlformats.org/drawingml/2006/main" xmlns="" val="1082022323"/>
                    </a:ext>
                  </a:extLst>
                </a:gridCol>
                <a:gridCol w="1714500">
                  <a:extLst>
                    <a:ext uri="{9D8B030D-6E8A-4147-A177-3AD203B41FA5}">
                      <a16:colId xmlns:a16="http://schemas.microsoft.com/office/drawing/2014/main" xmlns:p="http://schemas.openxmlformats.org/presentationml/2006/main" xmlns:r="http://schemas.openxmlformats.org/officeDocument/2006/relationships" xmlns:a="http://schemas.openxmlformats.org/drawingml/2006/main" xmlns="" val="3112544736"/>
                    </a:ext>
                  </a:extLst>
                </a:gridCol>
              </a:tblGrid>
              <a:tr h="1486263">
                <a:tc>
                  <a:txBody>
                    <a:bodyPr/>
                    <a:lstStyle/>
                    <a:p>
                      <a:r>
                        <a:rPr lang="en-US" dirty="0">
                          <a:latin typeface="Times New Roman" panose="02020603050405020304" pitchFamily="18" charset="0"/>
                          <a:cs typeface="Times New Roman" panose="02020603050405020304" pitchFamily="18" charset="0"/>
                        </a:rPr>
                        <a:t>Target</a:t>
                      </a:r>
                      <a:r>
                        <a:rPr lang="en-US" baseline="0" dirty="0">
                          <a:latin typeface="Times New Roman" panose="02020603050405020304" pitchFamily="18" charset="0"/>
                          <a:cs typeface="Times New Roman" panose="02020603050405020304" pitchFamily="18" charset="0"/>
                        </a:rPr>
                        <a:t> Population</a:t>
                      </a:r>
                      <a:endParaRPr lang="en-US" dirty="0">
                        <a:latin typeface="Times New Roman" panose="02020603050405020304" pitchFamily="18" charset="0"/>
                        <a:cs typeface="Times New Roman" panose="02020603050405020304" pitchFamily="18" charset="0"/>
                      </a:endParaRPr>
                    </a:p>
                  </a:txBody>
                  <a:tcPr/>
                </a:tc>
                <a:tc>
                  <a:txBody>
                    <a:bodyPr/>
                    <a:lstStyle/>
                    <a:p>
                      <a:r>
                        <a:rPr lang="en-US" dirty="0">
                          <a:latin typeface="Times New Roman" panose="02020603050405020304" pitchFamily="18" charset="0"/>
                          <a:cs typeface="Times New Roman" panose="02020603050405020304" pitchFamily="18" charset="0"/>
                        </a:rPr>
                        <a:t># of first-time</a:t>
                      </a:r>
                      <a:r>
                        <a:rPr lang="en-US" baseline="0" dirty="0">
                          <a:latin typeface="Times New Roman" panose="02020603050405020304" pitchFamily="18" charset="0"/>
                          <a:cs typeface="Times New Roman" panose="02020603050405020304" pitchFamily="18" charset="0"/>
                        </a:rPr>
                        <a:t> students enrolled  obtaining a degree</a:t>
                      </a:r>
                      <a:endParaRPr lang="en-US" dirty="0">
                        <a:latin typeface="Times New Roman" panose="02020603050405020304" pitchFamily="18" charset="0"/>
                        <a:cs typeface="Times New Roman" panose="02020603050405020304" pitchFamily="18" charset="0"/>
                      </a:endParaRPr>
                    </a:p>
                  </a:txBody>
                  <a:tcPr/>
                </a:tc>
                <a:tc>
                  <a:txBody>
                    <a:bodyPr/>
                    <a:lstStyle/>
                    <a:p>
                      <a:r>
                        <a:rPr lang="en-US" dirty="0">
                          <a:latin typeface="Times New Roman" panose="02020603050405020304" pitchFamily="18" charset="0"/>
                          <a:cs typeface="Times New Roman" panose="02020603050405020304" pitchFamily="18" charset="0"/>
                        </a:rPr>
                        <a:t>#</a:t>
                      </a:r>
                      <a:r>
                        <a:rPr lang="en-US" baseline="0" dirty="0">
                          <a:latin typeface="Times New Roman" panose="02020603050405020304" pitchFamily="18" charset="0"/>
                          <a:cs typeface="Times New Roman" panose="02020603050405020304" pitchFamily="18" charset="0"/>
                        </a:rPr>
                        <a:t> of students who earned a degree within one or more years</a:t>
                      </a:r>
                      <a:endParaRPr lang="en-US" dirty="0">
                        <a:latin typeface="Times New Roman" panose="02020603050405020304" pitchFamily="18" charset="0"/>
                        <a:cs typeface="Times New Roman" panose="02020603050405020304" pitchFamily="18" charset="0"/>
                      </a:endParaRPr>
                    </a:p>
                  </a:txBody>
                  <a:tcPr/>
                </a:tc>
                <a:tc>
                  <a:txBody>
                    <a:bodyPr/>
                    <a:lstStyle/>
                    <a:p>
                      <a:r>
                        <a:rPr lang="en-US" dirty="0">
                          <a:latin typeface="Times New Roman" panose="02020603050405020304" pitchFamily="18" charset="0"/>
                          <a:cs typeface="Times New Roman" panose="02020603050405020304" pitchFamily="18" charset="0"/>
                        </a:rPr>
                        <a:t>The rate of degree completion</a:t>
                      </a:r>
                    </a:p>
                  </a:txBody>
                  <a:tcPr/>
                </a:tc>
                <a:tc>
                  <a:txBody>
                    <a:bodyPr/>
                    <a:lstStyle/>
                    <a:p>
                      <a:r>
                        <a:rPr lang="en-US" dirty="0">
                          <a:latin typeface="Times New Roman" panose="02020603050405020304" pitchFamily="18" charset="0"/>
                          <a:cs typeface="Times New Roman" panose="02020603050405020304" pitchFamily="18" charset="0"/>
                        </a:rPr>
                        <a:t>Total (all student average) degree</a:t>
                      </a:r>
                      <a:r>
                        <a:rPr lang="en-US" baseline="0" dirty="0">
                          <a:latin typeface="Times New Roman" panose="02020603050405020304" pitchFamily="18" charset="0"/>
                          <a:cs typeface="Times New Roman" panose="02020603050405020304" pitchFamily="18" charset="0"/>
                        </a:rPr>
                        <a:t> completion rate</a:t>
                      </a:r>
                      <a:endParaRPr lang="en-US" dirty="0">
                        <a:latin typeface="Times New Roman" panose="02020603050405020304" pitchFamily="18" charset="0"/>
                        <a:cs typeface="Times New Roman" panose="02020603050405020304" pitchFamily="18" charset="0"/>
                      </a:endParaRPr>
                    </a:p>
                  </a:txBody>
                  <a:tcPr/>
                </a:tc>
                <a:tc>
                  <a:txBody>
                    <a:bodyPr/>
                    <a:lstStyle/>
                    <a:p>
                      <a:r>
                        <a:rPr lang="en-US" dirty="0">
                          <a:latin typeface="Times New Roman" panose="02020603050405020304" pitchFamily="18" charset="0"/>
                          <a:cs typeface="Times New Roman" panose="02020603050405020304" pitchFamily="18" charset="0"/>
                        </a:rPr>
                        <a:t>Comparison to the all student average (</a:t>
                      </a:r>
                      <a:r>
                        <a:rPr lang="en-US" baseline="0" dirty="0">
                          <a:latin typeface="Times New Roman" panose="02020603050405020304" pitchFamily="18" charset="0"/>
                          <a:cs typeface="Times New Roman" panose="02020603050405020304" pitchFamily="18" charset="0"/>
                        </a:rPr>
                        <a:t> +/- added)</a:t>
                      </a:r>
                      <a:endParaRPr lang="en-US"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xmlns:p="http://schemas.openxmlformats.org/presentationml/2006/main" xmlns:r="http://schemas.openxmlformats.org/officeDocument/2006/relationships" xmlns:a="http://schemas.openxmlformats.org/drawingml/2006/main" xmlns="" val="1679479059"/>
                  </a:ext>
                </a:extLst>
              </a:tr>
              <a:tr h="376726">
                <a:tc>
                  <a:txBody>
                    <a:bodyPr/>
                    <a:lstStyle/>
                    <a:p>
                      <a:r>
                        <a:rPr lang="en-US" b="1" dirty="0">
                          <a:latin typeface="Times New Roman" panose="02020603050405020304" pitchFamily="18" charset="0"/>
                          <a:cs typeface="Times New Roman" panose="02020603050405020304" pitchFamily="18" charset="0"/>
                        </a:rPr>
                        <a:t>More</a:t>
                      </a:r>
                      <a:r>
                        <a:rPr lang="en-US" b="1" baseline="0" dirty="0">
                          <a:latin typeface="Times New Roman" panose="02020603050405020304" pitchFamily="18" charset="0"/>
                          <a:cs typeface="Times New Roman" panose="02020603050405020304" pitchFamily="18" charset="0"/>
                        </a:rPr>
                        <a:t> than one race</a:t>
                      </a:r>
                      <a:endParaRPr lang="en-US" b="1" dirty="0">
                        <a:latin typeface="Times New Roman" panose="02020603050405020304" pitchFamily="18" charset="0"/>
                        <a:cs typeface="Times New Roman" panose="02020603050405020304" pitchFamily="18" charset="0"/>
                      </a:endParaRPr>
                    </a:p>
                  </a:txBody>
                  <a:tcPr/>
                </a:tc>
                <a:tc>
                  <a:txBody>
                    <a:bodyPr/>
                    <a:lstStyle/>
                    <a:p>
                      <a:r>
                        <a:rPr lang="en-US" b="1" dirty="0">
                          <a:latin typeface="Times New Roman" panose="02020603050405020304" pitchFamily="18" charset="0"/>
                          <a:cs typeface="Times New Roman" panose="02020603050405020304" pitchFamily="18" charset="0"/>
                        </a:rPr>
                        <a:t>0</a:t>
                      </a:r>
                    </a:p>
                  </a:txBody>
                  <a:tcPr/>
                </a:tc>
                <a:tc>
                  <a:txBody>
                    <a:bodyPr/>
                    <a:lstStyle/>
                    <a:p>
                      <a:r>
                        <a:rPr lang="en-US" b="1" dirty="0">
                          <a:latin typeface="Times New Roman" panose="02020603050405020304" pitchFamily="18" charset="0"/>
                          <a:cs typeface="Times New Roman" panose="02020603050405020304" pitchFamily="18" charset="0"/>
                        </a:rPr>
                        <a:t>0</a:t>
                      </a:r>
                    </a:p>
                  </a:txBody>
                  <a:tcPr/>
                </a:tc>
                <a:tc>
                  <a:txBody>
                    <a:bodyPr/>
                    <a:lstStyle/>
                    <a:p>
                      <a:r>
                        <a:rPr lang="en-US" b="1" dirty="0">
                          <a:latin typeface="Times New Roman" panose="02020603050405020304" pitchFamily="18" charset="0"/>
                          <a:cs typeface="Times New Roman" panose="02020603050405020304" pitchFamily="18" charset="0"/>
                        </a:rPr>
                        <a:t>0</a:t>
                      </a:r>
                    </a:p>
                  </a:txBody>
                  <a:tcPr/>
                </a:tc>
                <a:tc>
                  <a:txBody>
                    <a:bodyPr/>
                    <a:lstStyle/>
                    <a:p>
                      <a:r>
                        <a:rPr lang="en-US" b="1" dirty="0">
                          <a:latin typeface="Times New Roman" panose="02020603050405020304" pitchFamily="18" charset="0"/>
                          <a:cs typeface="Times New Roman" panose="02020603050405020304" pitchFamily="18" charset="0"/>
                        </a:rPr>
                        <a:t>0</a:t>
                      </a:r>
                    </a:p>
                  </a:txBody>
                  <a:tcPr/>
                </a:tc>
                <a:tc>
                  <a:txBody>
                    <a:bodyPr/>
                    <a:lstStyle/>
                    <a:p>
                      <a:r>
                        <a:rPr lang="en-US" b="1" dirty="0">
                          <a:latin typeface="Times New Roman" panose="02020603050405020304" pitchFamily="18" charset="0"/>
                          <a:cs typeface="Times New Roman" panose="02020603050405020304" pitchFamily="18" charset="0"/>
                        </a:rPr>
                        <a:t>0</a:t>
                      </a:r>
                    </a:p>
                  </a:txBody>
                  <a:tcPr/>
                </a:tc>
                <a:extLst>
                  <a:ext uri="{0D108BD9-81ED-4DB2-BD59-A6C34878D82A}">
                    <a16:rowId xmlns:a16="http://schemas.microsoft.com/office/drawing/2014/main" xmlns:p="http://schemas.openxmlformats.org/presentationml/2006/main" xmlns:r="http://schemas.openxmlformats.org/officeDocument/2006/relationships" xmlns:a="http://schemas.openxmlformats.org/drawingml/2006/main" xmlns="" val="2659862383"/>
                  </a:ext>
                </a:extLst>
              </a:tr>
              <a:tr h="376726">
                <a:tc>
                  <a:txBody>
                    <a:bodyPr/>
                    <a:lstStyle/>
                    <a:p>
                      <a:r>
                        <a:rPr lang="en-US" b="1" dirty="0">
                          <a:latin typeface="Times New Roman" panose="02020603050405020304" pitchFamily="18" charset="0"/>
                          <a:cs typeface="Times New Roman" panose="02020603050405020304" pitchFamily="18" charset="0"/>
                        </a:rPr>
                        <a:t>Males</a:t>
                      </a:r>
                    </a:p>
                  </a:txBody>
                  <a:tcPr/>
                </a:tc>
                <a:tc>
                  <a:txBody>
                    <a:bodyPr/>
                    <a:lstStyle/>
                    <a:p>
                      <a:r>
                        <a:rPr lang="en-US" b="1" dirty="0">
                          <a:latin typeface="Times New Roman" panose="02020603050405020304" pitchFamily="18" charset="0"/>
                          <a:cs typeface="Times New Roman" panose="02020603050405020304" pitchFamily="18" charset="0"/>
                        </a:rPr>
                        <a:t>782</a:t>
                      </a:r>
                    </a:p>
                  </a:txBody>
                  <a:tcPr/>
                </a:tc>
                <a:tc>
                  <a:txBody>
                    <a:bodyPr/>
                    <a:lstStyle/>
                    <a:p>
                      <a:r>
                        <a:rPr lang="en-US" b="1" dirty="0">
                          <a:latin typeface="Times New Roman" panose="02020603050405020304" pitchFamily="18" charset="0"/>
                          <a:cs typeface="Times New Roman" panose="02020603050405020304" pitchFamily="18" charset="0"/>
                        </a:rPr>
                        <a:t>275</a:t>
                      </a:r>
                    </a:p>
                  </a:txBody>
                  <a:tcPr/>
                </a:tc>
                <a:tc>
                  <a:txBody>
                    <a:bodyPr/>
                    <a:lstStyle/>
                    <a:p>
                      <a:r>
                        <a:rPr lang="en-US" b="1" dirty="0">
                          <a:latin typeface="Times New Roman" panose="02020603050405020304" pitchFamily="18" charset="0"/>
                          <a:cs typeface="Times New Roman" panose="02020603050405020304" pitchFamily="18" charset="0"/>
                        </a:rPr>
                        <a:t>47.92%</a:t>
                      </a:r>
                    </a:p>
                  </a:txBody>
                  <a:tcPr/>
                </a:tc>
                <a:tc>
                  <a:txBody>
                    <a:bodyPr/>
                    <a:lstStyle/>
                    <a:p>
                      <a:r>
                        <a:rPr lang="en-US" b="1" dirty="0">
                          <a:latin typeface="Times New Roman" panose="02020603050405020304" pitchFamily="18" charset="0"/>
                          <a:cs typeface="Times New Roman" panose="02020603050405020304" pitchFamily="18" charset="0"/>
                        </a:rPr>
                        <a:t>43.86%</a:t>
                      </a:r>
                    </a:p>
                  </a:txBody>
                  <a:tcPr/>
                </a:tc>
                <a:tc>
                  <a:txBody>
                    <a:bodyPr/>
                    <a:lstStyle/>
                    <a:p>
                      <a:r>
                        <a:rPr lang="en-US" b="1" dirty="0">
                          <a:latin typeface="Times New Roman" panose="02020603050405020304" pitchFamily="18" charset="0"/>
                          <a:cs typeface="Times New Roman" panose="02020603050405020304" pitchFamily="18" charset="0"/>
                        </a:rPr>
                        <a:t>0.92%</a:t>
                      </a:r>
                    </a:p>
                  </a:txBody>
                  <a:tcPr/>
                </a:tc>
                <a:extLst>
                  <a:ext uri="{0D108BD9-81ED-4DB2-BD59-A6C34878D82A}">
                    <a16:rowId xmlns:a16="http://schemas.microsoft.com/office/drawing/2014/main" xmlns:p="http://schemas.openxmlformats.org/presentationml/2006/main" xmlns:r="http://schemas.openxmlformats.org/officeDocument/2006/relationships" xmlns:a="http://schemas.openxmlformats.org/drawingml/2006/main" xmlns="" val="582287775"/>
                  </a:ext>
                </a:extLst>
              </a:tr>
              <a:tr h="609600">
                <a:tc>
                  <a:txBody>
                    <a:bodyPr/>
                    <a:lstStyle/>
                    <a:p>
                      <a:r>
                        <a:rPr lang="en-US" b="1" dirty="0">
                          <a:latin typeface="Times New Roman" panose="02020603050405020304" pitchFamily="18" charset="0"/>
                          <a:cs typeface="Times New Roman" panose="02020603050405020304" pitchFamily="18" charset="0"/>
                        </a:rPr>
                        <a:t>Females</a:t>
                      </a:r>
                    </a:p>
                  </a:txBody>
                  <a:tcPr/>
                </a:tc>
                <a:tc>
                  <a:txBody>
                    <a:bodyPr/>
                    <a:lstStyle/>
                    <a:p>
                      <a:r>
                        <a:rPr lang="en-US" b="1" dirty="0">
                          <a:latin typeface="Times New Roman" panose="02020603050405020304" pitchFamily="18" charset="0"/>
                          <a:cs typeface="Times New Roman" panose="02020603050405020304" pitchFamily="18" charset="0"/>
                        </a:rPr>
                        <a:t>822</a:t>
                      </a:r>
                    </a:p>
                  </a:txBody>
                  <a:tcPr/>
                </a:tc>
                <a:tc>
                  <a:txBody>
                    <a:bodyPr/>
                    <a:lstStyle/>
                    <a:p>
                      <a:r>
                        <a:rPr lang="en-US" b="1" dirty="0">
                          <a:latin typeface="Times New Roman" panose="02020603050405020304" pitchFamily="18" charset="0"/>
                          <a:cs typeface="Times New Roman" panose="02020603050405020304" pitchFamily="18" charset="0"/>
                        </a:rPr>
                        <a:t>333</a:t>
                      </a:r>
                    </a:p>
                  </a:txBody>
                  <a:tcPr/>
                </a:tc>
                <a:tc>
                  <a:txBody>
                    <a:bodyPr/>
                    <a:lstStyle/>
                    <a:p>
                      <a:r>
                        <a:rPr lang="en-US" b="1" dirty="0">
                          <a:latin typeface="Times New Roman" panose="02020603050405020304" pitchFamily="18" charset="0"/>
                          <a:cs typeface="Times New Roman" panose="02020603050405020304" pitchFamily="18" charset="0"/>
                        </a:rPr>
                        <a:t>50.37%</a:t>
                      </a:r>
                    </a:p>
                  </a:txBody>
                  <a:tcPr/>
                </a:tc>
                <a:tc>
                  <a:txBody>
                    <a:bodyPr/>
                    <a:lstStyle/>
                    <a:p>
                      <a:r>
                        <a:rPr lang="en-US" b="1" dirty="0">
                          <a:latin typeface="Times New Roman" panose="02020603050405020304" pitchFamily="18" charset="0"/>
                          <a:cs typeface="Times New Roman" panose="02020603050405020304" pitchFamily="18" charset="0"/>
                        </a:rPr>
                        <a:t>53.11%</a:t>
                      </a:r>
                    </a:p>
                  </a:txBody>
                  <a:tcPr/>
                </a:tc>
                <a:tc>
                  <a:txBody>
                    <a:bodyPr/>
                    <a:lstStyle/>
                    <a:p>
                      <a:r>
                        <a:rPr lang="en-US" b="1" dirty="0">
                          <a:latin typeface="Times New Roman" panose="02020603050405020304" pitchFamily="18" charset="0"/>
                          <a:cs typeface="Times New Roman" panose="02020603050405020304" pitchFamily="18" charset="0"/>
                        </a:rPr>
                        <a:t>1.05%</a:t>
                      </a:r>
                    </a:p>
                  </a:txBody>
                  <a:tcPr/>
                </a:tc>
                <a:extLst>
                  <a:ext uri="{0D108BD9-81ED-4DB2-BD59-A6C34878D82A}">
                    <a16:rowId xmlns:a16="http://schemas.microsoft.com/office/drawing/2014/main" xmlns:p="http://schemas.openxmlformats.org/presentationml/2006/main" xmlns:r="http://schemas.openxmlformats.org/officeDocument/2006/relationships" xmlns:a="http://schemas.openxmlformats.org/drawingml/2006/main" xmlns="" val="508069198"/>
                  </a:ext>
                </a:extLst>
              </a:tr>
              <a:tr h="376726">
                <a:tc>
                  <a:txBody>
                    <a:bodyPr/>
                    <a:lstStyle/>
                    <a:p>
                      <a:r>
                        <a:rPr lang="en-US" b="1" dirty="0">
                          <a:solidFill>
                            <a:srgbClr val="FF0000"/>
                          </a:solidFill>
                          <a:latin typeface="Times New Roman" panose="02020603050405020304" pitchFamily="18" charset="0"/>
                          <a:cs typeface="Times New Roman" panose="02020603050405020304" pitchFamily="18" charset="0"/>
                        </a:rPr>
                        <a:t>Individuals with Disabilities</a:t>
                      </a:r>
                    </a:p>
                  </a:txBody>
                  <a:tcPr/>
                </a:tc>
                <a:tc>
                  <a:txBody>
                    <a:bodyPr/>
                    <a:lstStyle/>
                    <a:p>
                      <a:r>
                        <a:rPr lang="en-US" b="1" dirty="0">
                          <a:solidFill>
                            <a:srgbClr val="FF0000"/>
                          </a:solidFill>
                          <a:latin typeface="Times New Roman" panose="02020603050405020304" pitchFamily="18" charset="0"/>
                          <a:cs typeface="Times New Roman" panose="02020603050405020304" pitchFamily="18" charset="0"/>
                        </a:rPr>
                        <a:t>5780</a:t>
                      </a:r>
                    </a:p>
                  </a:txBody>
                  <a:tcPr/>
                </a:tc>
                <a:tc>
                  <a:txBody>
                    <a:bodyPr/>
                    <a:lstStyle/>
                    <a:p>
                      <a:r>
                        <a:rPr lang="en-US" b="1" dirty="0">
                          <a:solidFill>
                            <a:srgbClr val="FF0000"/>
                          </a:solidFill>
                          <a:latin typeface="Times New Roman" panose="02020603050405020304" pitchFamily="18" charset="0"/>
                          <a:cs typeface="Times New Roman" panose="02020603050405020304" pitchFamily="18" charset="0"/>
                        </a:rPr>
                        <a:t>4</a:t>
                      </a:r>
                    </a:p>
                  </a:txBody>
                  <a:tcPr/>
                </a:tc>
                <a:tc>
                  <a:txBody>
                    <a:bodyPr/>
                    <a:lstStyle/>
                    <a:p>
                      <a:r>
                        <a:rPr lang="en-US" b="1" dirty="0">
                          <a:solidFill>
                            <a:srgbClr val="FF0000"/>
                          </a:solidFill>
                          <a:latin typeface="Times New Roman" panose="02020603050405020304" pitchFamily="18" charset="0"/>
                          <a:cs typeface="Times New Roman" panose="02020603050405020304" pitchFamily="18" charset="0"/>
                        </a:rPr>
                        <a:t>3.49%</a:t>
                      </a:r>
                    </a:p>
                  </a:txBody>
                  <a:tcPr/>
                </a:tc>
                <a:tc>
                  <a:txBody>
                    <a:bodyPr/>
                    <a:lstStyle/>
                    <a:p>
                      <a:r>
                        <a:rPr lang="en-US" b="1" dirty="0">
                          <a:solidFill>
                            <a:srgbClr val="FF0000"/>
                          </a:solidFill>
                          <a:latin typeface="Times New Roman" panose="02020603050405020304" pitchFamily="18" charset="0"/>
                          <a:cs typeface="Times New Roman" panose="02020603050405020304" pitchFamily="18" charset="0"/>
                        </a:rPr>
                        <a:t>0.64%</a:t>
                      </a:r>
                    </a:p>
                  </a:txBody>
                  <a:tcPr/>
                </a:tc>
                <a:tc>
                  <a:txBody>
                    <a:bodyPr/>
                    <a:lstStyle/>
                    <a:p>
                      <a:r>
                        <a:rPr lang="en-US" b="1" dirty="0">
                          <a:solidFill>
                            <a:srgbClr val="FF0000"/>
                          </a:solidFill>
                          <a:latin typeface="Times New Roman" panose="02020603050405020304" pitchFamily="18" charset="0"/>
                          <a:cs typeface="Times New Roman" panose="02020603050405020304" pitchFamily="18" charset="0"/>
                        </a:rPr>
                        <a:t>-0.18%</a:t>
                      </a:r>
                    </a:p>
                  </a:txBody>
                  <a:tcPr/>
                </a:tc>
                <a:extLst>
                  <a:ext uri="{0D108BD9-81ED-4DB2-BD59-A6C34878D82A}">
                    <a16:rowId xmlns:a16="http://schemas.microsoft.com/office/drawing/2014/main" xmlns:p="http://schemas.openxmlformats.org/presentationml/2006/main" xmlns:r="http://schemas.openxmlformats.org/officeDocument/2006/relationships" xmlns:a="http://schemas.openxmlformats.org/drawingml/2006/main" xmlns="" val="4118372016"/>
                  </a:ext>
                </a:extLst>
              </a:tr>
              <a:tr h="376726">
                <a:tc>
                  <a:txBody>
                    <a:bodyPr/>
                    <a:lstStyle/>
                    <a:p>
                      <a:r>
                        <a:rPr lang="en-US" b="1" dirty="0">
                          <a:latin typeface="Times New Roman" panose="02020603050405020304" pitchFamily="18" charset="0"/>
                          <a:cs typeface="Times New Roman" panose="02020603050405020304" pitchFamily="18" charset="0"/>
                        </a:rPr>
                        <a:t>Low-income</a:t>
                      </a:r>
                      <a:r>
                        <a:rPr lang="en-US" b="1" baseline="0" dirty="0">
                          <a:latin typeface="Times New Roman" panose="02020603050405020304" pitchFamily="18" charset="0"/>
                          <a:cs typeface="Times New Roman" panose="02020603050405020304" pitchFamily="18" charset="0"/>
                        </a:rPr>
                        <a:t> students</a:t>
                      </a:r>
                      <a:endParaRPr lang="en-US" b="1" dirty="0">
                        <a:latin typeface="Times New Roman" panose="02020603050405020304" pitchFamily="18" charset="0"/>
                        <a:cs typeface="Times New Roman" panose="02020603050405020304" pitchFamily="18" charset="0"/>
                      </a:endParaRPr>
                    </a:p>
                  </a:txBody>
                  <a:tcPr/>
                </a:tc>
                <a:tc>
                  <a:txBody>
                    <a:bodyPr/>
                    <a:lstStyle/>
                    <a:p>
                      <a:r>
                        <a:rPr lang="en-US" b="1" dirty="0">
                          <a:latin typeface="Times New Roman" panose="02020603050405020304" pitchFamily="18" charset="0"/>
                          <a:cs typeface="Times New Roman" panose="02020603050405020304" pitchFamily="18" charset="0"/>
                        </a:rPr>
                        <a:t>1083</a:t>
                      </a:r>
                    </a:p>
                  </a:txBody>
                  <a:tcPr/>
                </a:tc>
                <a:tc>
                  <a:txBody>
                    <a:bodyPr/>
                    <a:lstStyle/>
                    <a:p>
                      <a:r>
                        <a:rPr lang="en-US" b="1" dirty="0">
                          <a:latin typeface="Times New Roman" panose="02020603050405020304" pitchFamily="18" charset="0"/>
                          <a:cs typeface="Times New Roman" panose="02020603050405020304" pitchFamily="18" charset="0"/>
                        </a:rPr>
                        <a:t>359</a:t>
                      </a:r>
                    </a:p>
                  </a:txBody>
                  <a:tcPr/>
                </a:tc>
                <a:tc>
                  <a:txBody>
                    <a:bodyPr/>
                    <a:lstStyle/>
                    <a:p>
                      <a:r>
                        <a:rPr lang="en-US" b="1" dirty="0">
                          <a:latin typeface="Times New Roman" panose="02020603050405020304" pitchFamily="18" charset="0"/>
                          <a:cs typeface="Times New Roman" panose="02020603050405020304" pitchFamily="18" charset="0"/>
                        </a:rPr>
                        <a:t>66.36%</a:t>
                      </a:r>
                    </a:p>
                  </a:txBody>
                  <a:tcPr/>
                </a:tc>
                <a:tc>
                  <a:txBody>
                    <a:bodyPr/>
                    <a:lstStyle/>
                    <a:p>
                      <a:r>
                        <a:rPr lang="en-US" b="1" dirty="0">
                          <a:latin typeface="Times New Roman" panose="02020603050405020304" pitchFamily="18" charset="0"/>
                          <a:cs typeface="Times New Roman" panose="02020603050405020304" pitchFamily="18" charset="0"/>
                        </a:rPr>
                        <a:t>57.26%</a:t>
                      </a:r>
                    </a:p>
                  </a:txBody>
                  <a:tcPr/>
                </a:tc>
                <a:tc>
                  <a:txBody>
                    <a:bodyPr/>
                    <a:lstStyle/>
                    <a:p>
                      <a:r>
                        <a:rPr lang="en-US" b="1" dirty="0">
                          <a:latin typeface="Times New Roman" panose="02020603050405020304" pitchFamily="18" charset="0"/>
                          <a:cs typeface="Times New Roman" panose="02020603050405020304" pitchFamily="18" charset="0"/>
                        </a:rPr>
                        <a:t>0.86</a:t>
                      </a:r>
                    </a:p>
                  </a:txBody>
                  <a:tcPr/>
                </a:tc>
                <a:extLst>
                  <a:ext uri="{0D108BD9-81ED-4DB2-BD59-A6C34878D82A}">
                    <a16:rowId xmlns:a16="http://schemas.microsoft.com/office/drawing/2014/main" xmlns:p="http://schemas.openxmlformats.org/presentationml/2006/main" xmlns:r="http://schemas.openxmlformats.org/officeDocument/2006/relationships" xmlns:a="http://schemas.openxmlformats.org/drawingml/2006/main" xmlns="" val="2912237561"/>
                  </a:ext>
                </a:extLst>
              </a:tr>
              <a:tr h="148688">
                <a:tc>
                  <a:txBody>
                    <a:bodyPr/>
                    <a:lstStyle/>
                    <a:p>
                      <a:r>
                        <a:rPr lang="en-US" b="1" dirty="0">
                          <a:solidFill>
                            <a:srgbClr val="FF0000"/>
                          </a:solidFill>
                          <a:latin typeface="Times New Roman" panose="02020603050405020304" pitchFamily="18" charset="0"/>
                          <a:cs typeface="Times New Roman" panose="02020603050405020304" pitchFamily="18" charset="0"/>
                        </a:rPr>
                        <a:t>Foster Youth/Vets</a:t>
                      </a:r>
                    </a:p>
                  </a:txBody>
                  <a:tcPr/>
                </a:tc>
                <a:tc>
                  <a:txBody>
                    <a:bodyPr/>
                    <a:lstStyle/>
                    <a:p>
                      <a:r>
                        <a:rPr lang="en-US" b="1" dirty="0">
                          <a:solidFill>
                            <a:srgbClr val="FF0000"/>
                          </a:solidFill>
                          <a:latin typeface="Times New Roman" panose="02020603050405020304" pitchFamily="18" charset="0"/>
                          <a:cs typeface="Times New Roman" panose="02020603050405020304" pitchFamily="18" charset="0"/>
                        </a:rPr>
                        <a:t>NA</a:t>
                      </a:r>
                    </a:p>
                  </a:txBody>
                  <a:tcPr/>
                </a:tc>
                <a:tc>
                  <a:txBody>
                    <a:bodyPr/>
                    <a:lstStyle/>
                    <a:p>
                      <a:r>
                        <a:rPr lang="en-US" b="1" dirty="0">
                          <a:solidFill>
                            <a:srgbClr val="FF0000"/>
                          </a:solidFill>
                          <a:latin typeface="Times New Roman" panose="02020603050405020304" pitchFamily="18" charset="0"/>
                          <a:cs typeface="Times New Roman" panose="02020603050405020304" pitchFamily="18" charset="0"/>
                        </a:rPr>
                        <a:t>NA</a:t>
                      </a:r>
                    </a:p>
                  </a:txBody>
                  <a:tcPr/>
                </a:tc>
                <a:tc>
                  <a:txBody>
                    <a:bodyPr/>
                    <a:lstStyle/>
                    <a:p>
                      <a:endParaRPr lang="en-US" b="1" dirty="0">
                        <a:solidFill>
                          <a:srgbClr val="FF0000"/>
                        </a:solidFill>
                        <a:latin typeface="Times New Roman" panose="02020603050405020304" pitchFamily="18" charset="0"/>
                        <a:cs typeface="Times New Roman" panose="02020603050405020304" pitchFamily="18" charset="0"/>
                      </a:endParaRPr>
                    </a:p>
                  </a:txBody>
                  <a:tcPr/>
                </a:tc>
                <a:tc>
                  <a:txBody>
                    <a:bodyPr/>
                    <a:lstStyle/>
                    <a:p>
                      <a:endParaRPr lang="en-US" b="1" dirty="0">
                        <a:solidFill>
                          <a:srgbClr val="FF0000"/>
                        </a:solidFill>
                        <a:latin typeface="Times New Roman" panose="02020603050405020304" pitchFamily="18" charset="0"/>
                        <a:cs typeface="Times New Roman" panose="02020603050405020304" pitchFamily="18" charset="0"/>
                      </a:endParaRPr>
                    </a:p>
                  </a:txBody>
                  <a:tcPr/>
                </a:tc>
                <a:tc>
                  <a:txBody>
                    <a:bodyPr/>
                    <a:lstStyle/>
                    <a:p>
                      <a:endParaRPr lang="en-US" b="1" dirty="0">
                        <a:solidFill>
                          <a:srgbClr val="FF0000"/>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xmlns:p="http://schemas.openxmlformats.org/presentationml/2006/main" xmlns:r="http://schemas.openxmlformats.org/officeDocument/2006/relationships" xmlns:a="http://schemas.openxmlformats.org/drawingml/2006/main" xmlns="" val="2098203624"/>
                  </a:ext>
                </a:extLst>
              </a:tr>
            </a:tbl>
          </a:graphicData>
        </a:graphic>
      </p:graphicFrame>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307983858"/>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med" p14:dur="700">
        <p:fade/>
      </p:transition>
    </mc:Choice>
    <mc:Fallback>
      <p:transition spd="med">
        <p:fade/>
      </p:transition>
    </mc:Fallback>
  </mc:AlternateContent>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pPr marL="0" indent="0">
              <a:buNone/>
            </a:pPr>
            <a:r>
              <a:rPr lang="en-US" dirty="0"/>
              <a:t>EVC Institutional Data Indicates that: </a:t>
            </a:r>
          </a:p>
          <a:p>
            <a:r>
              <a:rPr lang="en-US" dirty="0"/>
              <a:t>With regard to access, there are three groups that are disproportionately impacted.  This means their presence in the student population is not equitable as compared to their presence in  the adult population of San Jose, California.</a:t>
            </a:r>
          </a:p>
          <a:p>
            <a:r>
              <a:rPr lang="en-US" dirty="0"/>
              <a:t>Those populations are:</a:t>
            </a:r>
          </a:p>
          <a:p>
            <a:pPr lvl="1"/>
            <a:r>
              <a:rPr lang="en-US" dirty="0"/>
              <a:t>American Indian students </a:t>
            </a:r>
          </a:p>
          <a:p>
            <a:pPr lvl="1"/>
            <a:r>
              <a:rPr lang="en-US" dirty="0"/>
              <a:t>White students, and</a:t>
            </a:r>
          </a:p>
          <a:p>
            <a:pPr lvl="1"/>
            <a:r>
              <a:rPr lang="en-US" dirty="0"/>
              <a:t>Individuals with disabilities</a:t>
            </a:r>
          </a:p>
          <a:p>
            <a:pPr lvl="1"/>
            <a:endParaRPr lang="en-US" dirty="0"/>
          </a:p>
          <a:p>
            <a:pPr lvl="1"/>
            <a:r>
              <a:rPr lang="en-US" dirty="0"/>
              <a:t>(*Source: </a:t>
            </a:r>
            <a:r>
              <a:rPr lang="en-US" i="1" dirty="0"/>
              <a:t>Disproportionality Report</a:t>
            </a:r>
            <a:r>
              <a:rPr lang="en-US" dirty="0"/>
              <a:t>, SJECCD, 2015).</a:t>
            </a:r>
          </a:p>
          <a:p>
            <a:endParaRPr lang="en-US" dirty="0"/>
          </a:p>
        </p:txBody>
      </p:sp>
      <p:pic>
        <p:nvPicPr>
          <p:cNvPr id="7" name="Picture 6" descr="Group of teenage students enjoying outside."/>
          <p:cNvPicPr>
            <a:picLocks noChangeAspect="1"/>
          </p:cNvPicPr>
          <p:nvPr/>
        </p:nvPicPr>
        <p:blipFill>
          <a:blip r:embed="rId2"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656304" y="2819400"/>
            <a:ext cx="4223946" cy="3194476"/>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954173603"/>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med" p14:dur="700">
        <p:fade/>
      </p:transition>
    </mc:Choice>
    <mc:Fallback>
      <p:transition spd="med">
        <p:fade/>
      </p:transition>
    </mc:Fallback>
  </mc:AlternateContent>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200" b="1" dirty="0">
                <a:latin typeface="Times New Roman" panose="02020603050405020304" pitchFamily="18" charset="0"/>
                <a:cs typeface="Times New Roman" panose="02020603050405020304" pitchFamily="18" charset="0"/>
              </a:rPr>
              <a:t>Program-Level Data for Persistence, Retention and Success </a:t>
            </a:r>
          </a:p>
        </p:txBody>
      </p:sp>
      <p:graphicFrame>
        <p:nvGraphicFramePr>
          <p:cNvPr id="4" name="Table 3"/>
          <p:cNvGraphicFramePr>
            <a:graphicFrameLocks noGrp="1"/>
          </p:cNvGraphicFramePr>
          <p:nvPr>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1311911553"/>
              </p:ext>
            </p:extLst>
          </p:nvPr>
        </p:nvGraphicFramePr>
        <p:xfrm>
          <a:off x="760412" y="777240"/>
          <a:ext cx="11201400" cy="3553838"/>
        </p:xfrm>
        <a:graphic>
          <a:graphicData uri="http://schemas.openxmlformats.org/drawingml/2006/table">
            <a:tbl>
              <a:tblPr firstRow="1" bandRow="1">
                <a:tableStyleId>{5C22544A-7EE6-4342-B048-85BDC9FD1C3A}</a:tableStyleId>
              </a:tblPr>
              <a:tblGrid>
                <a:gridCol w="1219200">
                  <a:extLst>
                    <a:ext uri="{9D8B030D-6E8A-4147-A177-3AD203B41FA5}">
                      <a16:colId xmlns:a16="http://schemas.microsoft.com/office/drawing/2014/main" xmlns:p="http://schemas.openxmlformats.org/presentationml/2006/main" xmlns:r="http://schemas.openxmlformats.org/officeDocument/2006/relationships" xmlns:a="http://schemas.openxmlformats.org/drawingml/2006/main" xmlns="" val="1282993862"/>
                    </a:ext>
                  </a:extLst>
                </a:gridCol>
                <a:gridCol w="974932">
                  <a:extLst>
                    <a:ext uri="{9D8B030D-6E8A-4147-A177-3AD203B41FA5}">
                      <a16:colId xmlns:a16="http://schemas.microsoft.com/office/drawing/2014/main" xmlns:p="http://schemas.openxmlformats.org/presentationml/2006/main" xmlns:r="http://schemas.openxmlformats.org/officeDocument/2006/relationships" xmlns:a="http://schemas.openxmlformats.org/drawingml/2006/main" xmlns="" val="243007003"/>
                    </a:ext>
                  </a:extLst>
                </a:gridCol>
                <a:gridCol w="1103864">
                  <a:extLst>
                    <a:ext uri="{9D8B030D-6E8A-4147-A177-3AD203B41FA5}">
                      <a16:colId xmlns:a16="http://schemas.microsoft.com/office/drawing/2014/main" xmlns:p="http://schemas.openxmlformats.org/presentationml/2006/main" xmlns:r="http://schemas.openxmlformats.org/officeDocument/2006/relationships" xmlns:a="http://schemas.openxmlformats.org/drawingml/2006/main" xmlns="" val="3179866873"/>
                    </a:ext>
                  </a:extLst>
                </a:gridCol>
                <a:gridCol w="1121318">
                  <a:extLst>
                    <a:ext uri="{9D8B030D-6E8A-4147-A177-3AD203B41FA5}">
                      <a16:colId xmlns:a16="http://schemas.microsoft.com/office/drawing/2014/main" xmlns:p="http://schemas.openxmlformats.org/presentationml/2006/main" xmlns:r="http://schemas.openxmlformats.org/officeDocument/2006/relationships" xmlns:a="http://schemas.openxmlformats.org/drawingml/2006/main" xmlns="" val="3362193393"/>
                    </a:ext>
                  </a:extLst>
                </a:gridCol>
                <a:gridCol w="1104829">
                  <a:extLst>
                    <a:ext uri="{9D8B030D-6E8A-4147-A177-3AD203B41FA5}">
                      <a16:colId xmlns:a16="http://schemas.microsoft.com/office/drawing/2014/main" xmlns:p="http://schemas.openxmlformats.org/presentationml/2006/main" xmlns:r="http://schemas.openxmlformats.org/officeDocument/2006/relationships" xmlns:a="http://schemas.openxmlformats.org/drawingml/2006/main" xmlns="" val="2219266849"/>
                    </a:ext>
                  </a:extLst>
                </a:gridCol>
                <a:gridCol w="1104829">
                  <a:extLst>
                    <a:ext uri="{9D8B030D-6E8A-4147-A177-3AD203B41FA5}">
                      <a16:colId xmlns:a16="http://schemas.microsoft.com/office/drawing/2014/main" xmlns:p="http://schemas.openxmlformats.org/presentationml/2006/main" xmlns:r="http://schemas.openxmlformats.org/officeDocument/2006/relationships" xmlns:a="http://schemas.openxmlformats.org/drawingml/2006/main" xmlns="" val="3160407281"/>
                    </a:ext>
                  </a:extLst>
                </a:gridCol>
                <a:gridCol w="1104829">
                  <a:extLst>
                    <a:ext uri="{9D8B030D-6E8A-4147-A177-3AD203B41FA5}">
                      <a16:colId xmlns:a16="http://schemas.microsoft.com/office/drawing/2014/main" xmlns:p="http://schemas.openxmlformats.org/presentationml/2006/main" xmlns:r="http://schemas.openxmlformats.org/officeDocument/2006/relationships" xmlns:a="http://schemas.openxmlformats.org/drawingml/2006/main" xmlns="" val="132757468"/>
                    </a:ext>
                  </a:extLst>
                </a:gridCol>
                <a:gridCol w="1104829">
                  <a:extLst>
                    <a:ext uri="{9D8B030D-6E8A-4147-A177-3AD203B41FA5}">
                      <a16:colId xmlns:a16="http://schemas.microsoft.com/office/drawing/2014/main" xmlns:p="http://schemas.openxmlformats.org/presentationml/2006/main" xmlns:r="http://schemas.openxmlformats.org/officeDocument/2006/relationships" xmlns:a="http://schemas.openxmlformats.org/drawingml/2006/main" xmlns="" val="2233603933"/>
                    </a:ext>
                  </a:extLst>
                </a:gridCol>
                <a:gridCol w="1104829">
                  <a:extLst>
                    <a:ext uri="{9D8B030D-6E8A-4147-A177-3AD203B41FA5}">
                      <a16:colId xmlns:a16="http://schemas.microsoft.com/office/drawing/2014/main" xmlns:p="http://schemas.openxmlformats.org/presentationml/2006/main" xmlns:r="http://schemas.openxmlformats.org/officeDocument/2006/relationships" xmlns:a="http://schemas.openxmlformats.org/drawingml/2006/main" xmlns="" val="3077066845"/>
                    </a:ext>
                  </a:extLst>
                </a:gridCol>
                <a:gridCol w="1257941">
                  <a:extLst>
                    <a:ext uri="{9D8B030D-6E8A-4147-A177-3AD203B41FA5}">
                      <a16:colId xmlns:a16="http://schemas.microsoft.com/office/drawing/2014/main" xmlns:p="http://schemas.openxmlformats.org/presentationml/2006/main" xmlns:r="http://schemas.openxmlformats.org/officeDocument/2006/relationships" xmlns:a="http://schemas.openxmlformats.org/drawingml/2006/main" xmlns="" val="2138762730"/>
                    </a:ext>
                  </a:extLst>
                </a:gridCol>
              </a:tblGrid>
              <a:tr h="566798">
                <a:tc>
                  <a:txBody>
                    <a:bodyPr/>
                    <a:lstStyle/>
                    <a:p>
                      <a:r>
                        <a:rPr lang="en-US" sz="1400" b="1" dirty="0">
                          <a:latin typeface="Times New Roman" panose="02020603050405020304" pitchFamily="18" charset="0"/>
                          <a:cs typeface="Times New Roman" panose="02020603050405020304" pitchFamily="18" charset="0"/>
                        </a:rPr>
                        <a:t>2015</a:t>
                      </a:r>
                    </a:p>
                  </a:txBody>
                  <a:tcPr/>
                </a:tc>
                <a:tc>
                  <a:txBody>
                    <a:bodyPr/>
                    <a:lstStyle/>
                    <a:p>
                      <a:r>
                        <a:rPr lang="en-US" sz="1400" b="1" dirty="0">
                          <a:latin typeface="Times New Roman" panose="02020603050405020304" pitchFamily="18" charset="0"/>
                          <a:cs typeface="Times New Roman" panose="02020603050405020304" pitchFamily="18" charset="0"/>
                        </a:rPr>
                        <a:t>AFFIRM</a:t>
                      </a:r>
                      <a:r>
                        <a:rPr lang="en-US" sz="1400" b="1" baseline="0" dirty="0">
                          <a:latin typeface="Times New Roman" panose="02020603050405020304" pitchFamily="18" charset="0"/>
                          <a:cs typeface="Times New Roman" panose="02020603050405020304" pitchFamily="18" charset="0"/>
                        </a:rPr>
                        <a:t> </a:t>
                      </a:r>
                      <a:endParaRPr lang="en-US" sz="1400" b="1" dirty="0">
                        <a:latin typeface="Times New Roman" panose="02020603050405020304" pitchFamily="18" charset="0"/>
                        <a:cs typeface="Times New Roman" panose="02020603050405020304" pitchFamily="18" charset="0"/>
                      </a:endParaRPr>
                    </a:p>
                  </a:txBody>
                  <a:tcPr/>
                </a:tc>
                <a:tc>
                  <a:txBody>
                    <a:bodyPr/>
                    <a:lstStyle/>
                    <a:p>
                      <a:r>
                        <a:rPr lang="en-US" sz="1400" b="1" dirty="0">
                          <a:latin typeface="Times New Roman" panose="02020603050405020304" pitchFamily="18" charset="0"/>
                          <a:cs typeface="Times New Roman" panose="02020603050405020304" pitchFamily="18" charset="0"/>
                        </a:rPr>
                        <a:t>ASPIRE</a:t>
                      </a:r>
                    </a:p>
                  </a:txBody>
                  <a:tcPr/>
                </a:tc>
                <a:tc>
                  <a:txBody>
                    <a:bodyPr/>
                    <a:lstStyle/>
                    <a:p>
                      <a:r>
                        <a:rPr lang="en-US" sz="1400" b="1" dirty="0">
                          <a:latin typeface="Times New Roman" panose="02020603050405020304" pitchFamily="18" charset="0"/>
                          <a:cs typeface="Times New Roman" panose="02020603050405020304" pitchFamily="18" charset="0"/>
                        </a:rPr>
                        <a:t>CAL</a:t>
                      </a:r>
                    </a:p>
                    <a:p>
                      <a:r>
                        <a:rPr lang="en-US" sz="1400" b="1" dirty="0">
                          <a:latin typeface="Times New Roman" panose="02020603050405020304" pitchFamily="18" charset="0"/>
                          <a:cs typeface="Times New Roman" panose="02020603050405020304" pitchFamily="18" charset="0"/>
                        </a:rPr>
                        <a:t>WORKS</a:t>
                      </a:r>
                    </a:p>
                  </a:txBody>
                  <a:tcPr/>
                </a:tc>
                <a:tc>
                  <a:txBody>
                    <a:bodyPr/>
                    <a:lstStyle/>
                    <a:p>
                      <a:r>
                        <a:rPr lang="en-US" sz="1400" b="1" dirty="0">
                          <a:latin typeface="Times New Roman" panose="02020603050405020304" pitchFamily="18" charset="0"/>
                          <a:cs typeface="Times New Roman" panose="02020603050405020304" pitchFamily="18" charset="0"/>
                        </a:rPr>
                        <a:t>ENLACE</a:t>
                      </a:r>
                    </a:p>
                  </a:txBody>
                  <a:tcPr/>
                </a:tc>
                <a:tc>
                  <a:txBody>
                    <a:bodyPr/>
                    <a:lstStyle/>
                    <a:p>
                      <a:r>
                        <a:rPr lang="en-US" sz="1400" b="1" dirty="0">
                          <a:latin typeface="Times New Roman" panose="02020603050405020304" pitchFamily="18" charset="0"/>
                          <a:cs typeface="Times New Roman" panose="02020603050405020304" pitchFamily="18" charset="0"/>
                        </a:rPr>
                        <a:t>EQUITY</a:t>
                      </a:r>
                      <a:r>
                        <a:rPr lang="en-US" sz="1400" b="1" baseline="0" dirty="0">
                          <a:latin typeface="Times New Roman" panose="02020603050405020304" pitchFamily="18" charset="0"/>
                          <a:cs typeface="Times New Roman" panose="02020603050405020304" pitchFamily="18" charset="0"/>
                        </a:rPr>
                        <a:t> PLUS</a:t>
                      </a:r>
                      <a:endParaRPr lang="en-US" sz="1400" b="1" dirty="0">
                        <a:latin typeface="Times New Roman" panose="02020603050405020304" pitchFamily="18" charset="0"/>
                        <a:cs typeface="Times New Roman" panose="02020603050405020304" pitchFamily="18" charset="0"/>
                      </a:endParaRPr>
                    </a:p>
                  </a:txBody>
                  <a:tcPr/>
                </a:tc>
                <a:tc>
                  <a:txBody>
                    <a:bodyPr/>
                    <a:lstStyle/>
                    <a:p>
                      <a:r>
                        <a:rPr lang="en-US" sz="1400" b="1" dirty="0">
                          <a:latin typeface="Times New Roman" panose="02020603050405020304" pitchFamily="18" charset="0"/>
                          <a:cs typeface="Times New Roman" panose="02020603050405020304" pitchFamily="18" charset="0"/>
                        </a:rPr>
                        <a:t>OASIS</a:t>
                      </a:r>
                    </a:p>
                  </a:txBody>
                  <a:tcPr/>
                </a:tc>
                <a:tc>
                  <a:txBody>
                    <a:bodyPr/>
                    <a:lstStyle/>
                    <a:p>
                      <a:r>
                        <a:rPr lang="en-US" sz="1400" b="1" dirty="0">
                          <a:latin typeface="Times New Roman" panose="02020603050405020304" pitchFamily="18" charset="0"/>
                          <a:cs typeface="Times New Roman" panose="02020603050405020304" pitchFamily="18" charset="0"/>
                        </a:rPr>
                        <a:t>YESS</a:t>
                      </a:r>
                    </a:p>
                  </a:txBody>
                  <a:tcPr/>
                </a:tc>
                <a:tc>
                  <a:txBody>
                    <a:bodyPr/>
                    <a:lstStyle/>
                    <a:p>
                      <a:r>
                        <a:rPr lang="en-US" sz="1400" b="1" dirty="0">
                          <a:latin typeface="Times New Roman" panose="02020603050405020304" pitchFamily="18" charset="0"/>
                          <a:cs typeface="Times New Roman" panose="02020603050405020304" pitchFamily="18" charset="0"/>
                        </a:rPr>
                        <a:t>DSPS</a:t>
                      </a:r>
                    </a:p>
                  </a:txBody>
                  <a:tcPr/>
                </a:tc>
                <a:tc>
                  <a:txBody>
                    <a:bodyPr/>
                    <a:lstStyle/>
                    <a:p>
                      <a:r>
                        <a:rPr lang="en-US" sz="1400" b="1" dirty="0">
                          <a:latin typeface="Times New Roman" panose="02020603050405020304" pitchFamily="18" charset="0"/>
                          <a:cs typeface="Times New Roman" panose="02020603050405020304" pitchFamily="18" charset="0"/>
                        </a:rPr>
                        <a:t>VETS</a:t>
                      </a:r>
                    </a:p>
                  </a:txBody>
                  <a:tcPr/>
                </a:tc>
                <a:extLst>
                  <a:ext uri="{0D108BD9-81ED-4DB2-BD59-A6C34878D82A}">
                    <a16:rowId xmlns:a16="http://schemas.microsoft.com/office/drawing/2014/main" xmlns:p="http://schemas.openxmlformats.org/presentationml/2006/main" xmlns:r="http://schemas.openxmlformats.org/officeDocument/2006/relationships" xmlns:a="http://schemas.openxmlformats.org/drawingml/2006/main" xmlns="" val="2246903793"/>
                  </a:ext>
                </a:extLst>
              </a:tr>
              <a:tr h="362950">
                <a:tc>
                  <a:txBody>
                    <a:bodyPr/>
                    <a:lstStyle/>
                    <a:p>
                      <a:r>
                        <a:rPr lang="en-US" sz="1600" b="1" dirty="0">
                          <a:latin typeface="Times New Roman" panose="02020603050405020304" pitchFamily="18" charset="0"/>
                          <a:cs typeface="Times New Roman" panose="02020603050405020304" pitchFamily="18" charset="0"/>
                        </a:rPr>
                        <a:t>Persistence</a:t>
                      </a:r>
                    </a:p>
                  </a:txBody>
                  <a:tcPr/>
                </a:tc>
                <a:tc>
                  <a:txBody>
                    <a:bodyPr/>
                    <a:lstStyle/>
                    <a:p>
                      <a:r>
                        <a:rPr lang="en-US" b="1" dirty="0">
                          <a:latin typeface="Times New Roman" panose="02020603050405020304" pitchFamily="18" charset="0"/>
                          <a:cs typeface="Times New Roman" panose="02020603050405020304" pitchFamily="18" charset="0"/>
                        </a:rPr>
                        <a:t>82%</a:t>
                      </a:r>
                    </a:p>
                  </a:txBody>
                  <a:tcPr/>
                </a:tc>
                <a:tc>
                  <a:txBody>
                    <a:bodyPr/>
                    <a:lstStyle/>
                    <a:p>
                      <a:r>
                        <a:rPr lang="en-US" b="1" dirty="0">
                          <a:latin typeface="Times New Roman" panose="02020603050405020304" pitchFamily="18" charset="0"/>
                          <a:cs typeface="Times New Roman" panose="02020603050405020304" pitchFamily="18" charset="0"/>
                        </a:rPr>
                        <a:t>95%</a:t>
                      </a:r>
                    </a:p>
                  </a:txBody>
                  <a:tcPr/>
                </a:tc>
                <a:tc>
                  <a:txBody>
                    <a:bodyPr/>
                    <a:lstStyle/>
                    <a:p>
                      <a:r>
                        <a:rPr lang="en-US" b="1" dirty="0">
                          <a:latin typeface="Times New Roman" panose="02020603050405020304" pitchFamily="18" charset="0"/>
                          <a:cs typeface="Times New Roman" panose="02020603050405020304" pitchFamily="18" charset="0"/>
                        </a:rPr>
                        <a:t>112%</a:t>
                      </a:r>
                    </a:p>
                  </a:txBody>
                  <a:tcPr/>
                </a:tc>
                <a:tc>
                  <a:txBody>
                    <a:bodyPr/>
                    <a:lstStyle/>
                    <a:p>
                      <a:r>
                        <a:rPr lang="en-US" b="1" dirty="0">
                          <a:latin typeface="Times New Roman" panose="02020603050405020304" pitchFamily="18" charset="0"/>
                          <a:cs typeface="Times New Roman" panose="02020603050405020304" pitchFamily="18" charset="0"/>
                        </a:rPr>
                        <a:t>117%</a:t>
                      </a:r>
                    </a:p>
                  </a:txBody>
                  <a:tcPr/>
                </a:tc>
                <a:tc>
                  <a:txBody>
                    <a:bodyPr/>
                    <a:lstStyle/>
                    <a:p>
                      <a:r>
                        <a:rPr lang="en-US" b="1" dirty="0">
                          <a:latin typeface="Times New Roman" panose="02020603050405020304" pitchFamily="18" charset="0"/>
                          <a:cs typeface="Times New Roman" panose="02020603050405020304" pitchFamily="18" charset="0"/>
                        </a:rPr>
                        <a:t>96%</a:t>
                      </a:r>
                    </a:p>
                  </a:txBody>
                  <a:tcPr/>
                </a:tc>
                <a:tc>
                  <a:txBody>
                    <a:bodyPr/>
                    <a:lstStyle/>
                    <a:p>
                      <a:r>
                        <a:rPr lang="en-US" b="1" dirty="0">
                          <a:latin typeface="Times New Roman" panose="02020603050405020304" pitchFamily="18" charset="0"/>
                          <a:cs typeface="Times New Roman" panose="02020603050405020304" pitchFamily="18" charset="0"/>
                        </a:rPr>
                        <a:t>118%</a:t>
                      </a:r>
                    </a:p>
                  </a:txBody>
                  <a:tcPr/>
                </a:tc>
                <a:tc>
                  <a:txBody>
                    <a:bodyPr/>
                    <a:lstStyle/>
                    <a:p>
                      <a:r>
                        <a:rPr lang="en-US" b="1" dirty="0">
                          <a:latin typeface="Times New Roman" panose="02020603050405020304" pitchFamily="18" charset="0"/>
                          <a:cs typeface="Times New Roman" panose="02020603050405020304" pitchFamily="18" charset="0"/>
                        </a:rPr>
                        <a:t>139%</a:t>
                      </a:r>
                    </a:p>
                  </a:txBody>
                  <a:tcPr/>
                </a:tc>
                <a:tc>
                  <a:txBody>
                    <a:bodyPr/>
                    <a:lstStyle/>
                    <a:p>
                      <a:r>
                        <a:rPr lang="en-US" b="1" dirty="0">
                          <a:solidFill>
                            <a:srgbClr val="FF0000"/>
                          </a:solidFill>
                          <a:latin typeface="Times New Roman" panose="02020603050405020304" pitchFamily="18" charset="0"/>
                          <a:cs typeface="Times New Roman" panose="02020603050405020304" pitchFamily="18" charset="0"/>
                        </a:rPr>
                        <a:t>N/A</a:t>
                      </a:r>
                    </a:p>
                  </a:txBody>
                  <a:tcPr/>
                </a:tc>
                <a:tc>
                  <a:txBody>
                    <a:bodyPr/>
                    <a:lstStyle/>
                    <a:p>
                      <a:r>
                        <a:rPr lang="en-US" b="1" dirty="0">
                          <a:solidFill>
                            <a:srgbClr val="FF0000"/>
                          </a:solidFill>
                          <a:latin typeface="Times New Roman" panose="02020603050405020304" pitchFamily="18" charset="0"/>
                          <a:cs typeface="Times New Roman" panose="02020603050405020304" pitchFamily="18" charset="0"/>
                        </a:rPr>
                        <a:t>N/A</a:t>
                      </a:r>
                    </a:p>
                  </a:txBody>
                  <a:tcPr/>
                </a:tc>
                <a:extLst>
                  <a:ext uri="{0D108BD9-81ED-4DB2-BD59-A6C34878D82A}">
                    <a16:rowId xmlns:a16="http://schemas.microsoft.com/office/drawing/2014/main" xmlns:p="http://schemas.openxmlformats.org/presentationml/2006/main" xmlns:r="http://schemas.openxmlformats.org/officeDocument/2006/relationships" xmlns:a="http://schemas.openxmlformats.org/drawingml/2006/main" xmlns="" val="2910737354"/>
                  </a:ext>
                </a:extLst>
              </a:tr>
              <a:tr h="362950">
                <a:tc>
                  <a:txBody>
                    <a:bodyPr/>
                    <a:lstStyle/>
                    <a:p>
                      <a:r>
                        <a:rPr lang="en-US" sz="1600" b="1" dirty="0">
                          <a:latin typeface="Times New Roman" panose="02020603050405020304" pitchFamily="18" charset="0"/>
                          <a:cs typeface="Times New Roman" panose="02020603050405020304" pitchFamily="18" charset="0"/>
                        </a:rPr>
                        <a:t>Retention</a:t>
                      </a:r>
                    </a:p>
                  </a:txBody>
                  <a:tcPr/>
                </a:tc>
                <a:tc>
                  <a:txBody>
                    <a:bodyPr/>
                    <a:lstStyle/>
                    <a:p>
                      <a:r>
                        <a:rPr lang="en-US" b="1" dirty="0">
                          <a:latin typeface="Times New Roman" panose="02020603050405020304" pitchFamily="18" charset="0"/>
                          <a:cs typeface="Times New Roman" panose="02020603050405020304" pitchFamily="18" charset="0"/>
                        </a:rPr>
                        <a:t>75%</a:t>
                      </a:r>
                    </a:p>
                  </a:txBody>
                  <a:tcPr/>
                </a:tc>
                <a:tc>
                  <a:txBody>
                    <a:bodyPr/>
                    <a:lstStyle/>
                    <a:p>
                      <a:r>
                        <a:rPr lang="en-US" b="1" dirty="0">
                          <a:latin typeface="Times New Roman" panose="02020603050405020304" pitchFamily="18" charset="0"/>
                          <a:cs typeface="Times New Roman" panose="02020603050405020304" pitchFamily="18" charset="0"/>
                        </a:rPr>
                        <a:t>80%</a:t>
                      </a:r>
                    </a:p>
                  </a:txBody>
                  <a:tcPr/>
                </a:tc>
                <a:tc>
                  <a:txBody>
                    <a:bodyPr/>
                    <a:lstStyle/>
                    <a:p>
                      <a:r>
                        <a:rPr lang="en-US" b="1" dirty="0">
                          <a:latin typeface="Times New Roman" panose="02020603050405020304" pitchFamily="18" charset="0"/>
                          <a:cs typeface="Times New Roman" panose="02020603050405020304" pitchFamily="18" charset="0"/>
                        </a:rPr>
                        <a:t>80%</a:t>
                      </a:r>
                    </a:p>
                  </a:txBody>
                  <a:tcPr/>
                </a:tc>
                <a:tc>
                  <a:txBody>
                    <a:bodyPr/>
                    <a:lstStyle/>
                    <a:p>
                      <a:r>
                        <a:rPr lang="en-US" b="1" dirty="0">
                          <a:latin typeface="Times New Roman" panose="02020603050405020304" pitchFamily="18" charset="0"/>
                          <a:cs typeface="Times New Roman" panose="02020603050405020304" pitchFamily="18" charset="0"/>
                        </a:rPr>
                        <a:t>76%</a:t>
                      </a:r>
                    </a:p>
                  </a:txBody>
                  <a:tcPr/>
                </a:tc>
                <a:tc>
                  <a:txBody>
                    <a:bodyPr/>
                    <a:lstStyle/>
                    <a:p>
                      <a:r>
                        <a:rPr lang="en-US" b="1" dirty="0">
                          <a:latin typeface="Times New Roman" panose="02020603050405020304" pitchFamily="18" charset="0"/>
                          <a:cs typeface="Times New Roman" panose="02020603050405020304" pitchFamily="18" charset="0"/>
                        </a:rPr>
                        <a:t>80%</a:t>
                      </a:r>
                    </a:p>
                  </a:txBody>
                  <a:tcPr/>
                </a:tc>
                <a:tc>
                  <a:txBody>
                    <a:bodyPr/>
                    <a:lstStyle/>
                    <a:p>
                      <a:r>
                        <a:rPr lang="en-US" b="1" dirty="0">
                          <a:latin typeface="Times New Roman" panose="02020603050405020304" pitchFamily="18" charset="0"/>
                          <a:cs typeface="Times New Roman" panose="02020603050405020304" pitchFamily="18" charset="0"/>
                        </a:rPr>
                        <a:t>80%</a:t>
                      </a:r>
                    </a:p>
                  </a:txBody>
                  <a:tcPr/>
                </a:tc>
                <a:tc>
                  <a:txBody>
                    <a:bodyPr/>
                    <a:lstStyle/>
                    <a:p>
                      <a:r>
                        <a:rPr lang="en-US" b="1" dirty="0">
                          <a:latin typeface="Times New Roman" panose="02020603050405020304" pitchFamily="18" charset="0"/>
                          <a:cs typeface="Times New Roman" panose="02020603050405020304" pitchFamily="18" charset="0"/>
                        </a:rPr>
                        <a:t>89%</a:t>
                      </a:r>
                    </a:p>
                  </a:txBody>
                  <a:tcPr/>
                </a:tc>
                <a:tc>
                  <a:txBody>
                    <a:bodyPr/>
                    <a:lstStyle/>
                    <a:p>
                      <a:r>
                        <a:rPr lang="en-US" b="1" dirty="0">
                          <a:solidFill>
                            <a:srgbClr val="FF0000"/>
                          </a:solidFill>
                          <a:latin typeface="Times New Roman" panose="02020603050405020304" pitchFamily="18" charset="0"/>
                          <a:cs typeface="Times New Roman" panose="02020603050405020304" pitchFamily="18" charset="0"/>
                        </a:rPr>
                        <a:t>N/A</a:t>
                      </a:r>
                    </a:p>
                  </a:txBody>
                  <a:tcPr/>
                </a:tc>
                <a:tc>
                  <a:txBody>
                    <a:bodyPr/>
                    <a:lstStyle/>
                    <a:p>
                      <a:r>
                        <a:rPr lang="en-US" b="1" dirty="0">
                          <a:solidFill>
                            <a:srgbClr val="FF0000"/>
                          </a:solidFill>
                          <a:latin typeface="Times New Roman" panose="02020603050405020304" pitchFamily="18" charset="0"/>
                          <a:cs typeface="Times New Roman" panose="02020603050405020304" pitchFamily="18" charset="0"/>
                        </a:rPr>
                        <a:t>N/A</a:t>
                      </a:r>
                    </a:p>
                  </a:txBody>
                  <a:tcPr/>
                </a:tc>
                <a:extLst>
                  <a:ext uri="{0D108BD9-81ED-4DB2-BD59-A6C34878D82A}">
                    <a16:rowId xmlns:a16="http://schemas.microsoft.com/office/drawing/2014/main" xmlns:p="http://schemas.openxmlformats.org/presentationml/2006/main" xmlns:r="http://schemas.openxmlformats.org/officeDocument/2006/relationships" xmlns:a="http://schemas.openxmlformats.org/drawingml/2006/main" xmlns="" val="1414334468"/>
                  </a:ext>
                </a:extLst>
              </a:tr>
              <a:tr h="362950">
                <a:tc>
                  <a:txBody>
                    <a:bodyPr/>
                    <a:lstStyle/>
                    <a:p>
                      <a:r>
                        <a:rPr lang="en-US" sz="1600" b="1" dirty="0">
                          <a:latin typeface="Times New Roman" panose="02020603050405020304" pitchFamily="18" charset="0"/>
                          <a:cs typeface="Times New Roman" panose="02020603050405020304" pitchFamily="18" charset="0"/>
                        </a:rPr>
                        <a:t>Success</a:t>
                      </a:r>
                    </a:p>
                  </a:txBody>
                  <a:tcPr/>
                </a:tc>
                <a:tc>
                  <a:txBody>
                    <a:bodyPr/>
                    <a:lstStyle/>
                    <a:p>
                      <a:r>
                        <a:rPr lang="en-US" b="1" dirty="0">
                          <a:latin typeface="Times New Roman" panose="02020603050405020304" pitchFamily="18" charset="0"/>
                          <a:cs typeface="Times New Roman" panose="02020603050405020304" pitchFamily="18" charset="0"/>
                        </a:rPr>
                        <a:t>60%</a:t>
                      </a:r>
                    </a:p>
                  </a:txBody>
                  <a:tcPr/>
                </a:tc>
                <a:tc>
                  <a:txBody>
                    <a:bodyPr/>
                    <a:lstStyle/>
                    <a:p>
                      <a:r>
                        <a:rPr lang="en-US" b="1" dirty="0">
                          <a:latin typeface="Times New Roman" panose="02020603050405020304" pitchFamily="18" charset="0"/>
                          <a:cs typeface="Times New Roman" panose="02020603050405020304" pitchFamily="18" charset="0"/>
                        </a:rPr>
                        <a:t>71%</a:t>
                      </a:r>
                    </a:p>
                  </a:txBody>
                  <a:tcPr/>
                </a:tc>
                <a:tc>
                  <a:txBody>
                    <a:bodyPr/>
                    <a:lstStyle/>
                    <a:p>
                      <a:r>
                        <a:rPr lang="en-US" b="1" dirty="0">
                          <a:latin typeface="Times New Roman" panose="02020603050405020304" pitchFamily="18" charset="0"/>
                          <a:cs typeface="Times New Roman" panose="02020603050405020304" pitchFamily="18" charset="0"/>
                        </a:rPr>
                        <a:t>71%</a:t>
                      </a:r>
                    </a:p>
                  </a:txBody>
                  <a:tcPr/>
                </a:tc>
                <a:tc>
                  <a:txBody>
                    <a:bodyPr/>
                    <a:lstStyle/>
                    <a:p>
                      <a:r>
                        <a:rPr lang="en-US" b="1" dirty="0">
                          <a:latin typeface="Times New Roman" panose="02020603050405020304" pitchFamily="18" charset="0"/>
                          <a:cs typeface="Times New Roman" panose="02020603050405020304" pitchFamily="18" charset="0"/>
                        </a:rPr>
                        <a:t>63%</a:t>
                      </a:r>
                    </a:p>
                  </a:txBody>
                  <a:tcPr/>
                </a:tc>
                <a:tc>
                  <a:txBody>
                    <a:bodyPr/>
                    <a:lstStyle/>
                    <a:p>
                      <a:r>
                        <a:rPr lang="en-US" b="1" dirty="0">
                          <a:latin typeface="Times New Roman" panose="02020603050405020304" pitchFamily="18" charset="0"/>
                          <a:cs typeface="Times New Roman" panose="02020603050405020304" pitchFamily="18" charset="0"/>
                        </a:rPr>
                        <a:t>70%</a:t>
                      </a:r>
                    </a:p>
                  </a:txBody>
                  <a:tcPr/>
                </a:tc>
                <a:tc>
                  <a:txBody>
                    <a:bodyPr/>
                    <a:lstStyle/>
                    <a:p>
                      <a:r>
                        <a:rPr lang="en-US" b="1" dirty="0">
                          <a:latin typeface="Times New Roman" panose="02020603050405020304" pitchFamily="18" charset="0"/>
                          <a:cs typeface="Times New Roman" panose="02020603050405020304" pitchFamily="18" charset="0"/>
                        </a:rPr>
                        <a:t>63%</a:t>
                      </a:r>
                    </a:p>
                  </a:txBody>
                  <a:tcPr/>
                </a:tc>
                <a:tc>
                  <a:txBody>
                    <a:bodyPr/>
                    <a:lstStyle/>
                    <a:p>
                      <a:r>
                        <a:rPr lang="en-US" b="1" dirty="0">
                          <a:latin typeface="Times New Roman" panose="02020603050405020304" pitchFamily="18" charset="0"/>
                          <a:cs typeface="Times New Roman" panose="02020603050405020304" pitchFamily="18" charset="0"/>
                        </a:rPr>
                        <a:t>65%</a:t>
                      </a:r>
                    </a:p>
                  </a:txBody>
                  <a:tcPr/>
                </a:tc>
                <a:tc>
                  <a:txBody>
                    <a:bodyPr/>
                    <a:lstStyle/>
                    <a:p>
                      <a:r>
                        <a:rPr lang="en-US" b="1" dirty="0">
                          <a:solidFill>
                            <a:srgbClr val="FF0000"/>
                          </a:solidFill>
                          <a:latin typeface="Times New Roman" panose="02020603050405020304" pitchFamily="18" charset="0"/>
                          <a:cs typeface="Times New Roman" panose="02020603050405020304" pitchFamily="18" charset="0"/>
                        </a:rPr>
                        <a:t>N/A </a:t>
                      </a:r>
                    </a:p>
                  </a:txBody>
                  <a:tcPr/>
                </a:tc>
                <a:tc>
                  <a:txBody>
                    <a:bodyPr/>
                    <a:lstStyle/>
                    <a:p>
                      <a:r>
                        <a:rPr lang="en-US" b="1" dirty="0">
                          <a:solidFill>
                            <a:srgbClr val="FF0000"/>
                          </a:solidFill>
                          <a:latin typeface="Times New Roman" panose="02020603050405020304" pitchFamily="18" charset="0"/>
                          <a:cs typeface="Times New Roman" panose="02020603050405020304" pitchFamily="18" charset="0"/>
                        </a:rPr>
                        <a:t>N/A</a:t>
                      </a:r>
                    </a:p>
                  </a:txBody>
                  <a:tcPr/>
                </a:tc>
                <a:extLst>
                  <a:ext uri="{0D108BD9-81ED-4DB2-BD59-A6C34878D82A}">
                    <a16:rowId xmlns:a16="http://schemas.microsoft.com/office/drawing/2014/main" xmlns:p="http://schemas.openxmlformats.org/presentationml/2006/main" xmlns:r="http://schemas.openxmlformats.org/officeDocument/2006/relationships" xmlns:a="http://schemas.openxmlformats.org/drawingml/2006/main" xmlns="" val="3634250470"/>
                  </a:ext>
                </a:extLst>
              </a:tr>
              <a:tr h="1044102">
                <a:tc>
                  <a:txBody>
                    <a:bodyPr/>
                    <a:lstStyle/>
                    <a:p>
                      <a:r>
                        <a:rPr lang="en-US" sz="1600" b="1" dirty="0">
                          <a:solidFill>
                            <a:schemeClr val="tx1"/>
                          </a:solidFill>
                          <a:latin typeface="Times New Roman" panose="02020603050405020304" pitchFamily="18" charset="0"/>
                          <a:cs typeface="Times New Roman" panose="02020603050405020304" pitchFamily="18" charset="0"/>
                        </a:rPr>
                        <a:t>Retention %</a:t>
                      </a:r>
                    </a:p>
                    <a:p>
                      <a:r>
                        <a:rPr lang="en-US" sz="1600" b="1" dirty="0">
                          <a:solidFill>
                            <a:schemeClr val="tx1"/>
                          </a:solidFill>
                          <a:latin typeface="Times New Roman" panose="02020603050405020304" pitchFamily="18" charset="0"/>
                          <a:cs typeface="Times New Roman" panose="02020603050405020304" pitchFamily="18" charset="0"/>
                        </a:rPr>
                        <a:t>+/-</a:t>
                      </a:r>
                      <a:r>
                        <a:rPr lang="en-US" sz="1600" b="1" baseline="0" dirty="0">
                          <a:solidFill>
                            <a:schemeClr val="tx1"/>
                          </a:solidFill>
                          <a:latin typeface="Times New Roman" panose="02020603050405020304" pitchFamily="18" charset="0"/>
                          <a:cs typeface="Times New Roman" panose="02020603050405020304" pitchFamily="18" charset="0"/>
                        </a:rPr>
                        <a:t> from 2014</a:t>
                      </a:r>
                      <a:endParaRPr lang="en-US" sz="1600" b="1" dirty="0">
                        <a:solidFill>
                          <a:schemeClr val="tx1"/>
                        </a:solidFill>
                        <a:latin typeface="Times New Roman" panose="02020603050405020304" pitchFamily="18" charset="0"/>
                        <a:cs typeface="Times New Roman" panose="02020603050405020304" pitchFamily="18" charset="0"/>
                      </a:endParaRPr>
                    </a:p>
                  </a:txBody>
                  <a:tcPr/>
                </a:tc>
                <a:tc>
                  <a:txBody>
                    <a:bodyPr/>
                    <a:lstStyle/>
                    <a:p>
                      <a:r>
                        <a:rPr lang="en-US" b="1" dirty="0">
                          <a:solidFill>
                            <a:schemeClr val="tx1"/>
                          </a:solidFill>
                          <a:latin typeface="Times New Roman" panose="02020603050405020304" pitchFamily="18" charset="0"/>
                          <a:cs typeface="Times New Roman" panose="02020603050405020304" pitchFamily="18" charset="0"/>
                        </a:rPr>
                        <a:t>+2%</a:t>
                      </a:r>
                    </a:p>
                  </a:txBody>
                  <a:tcPr/>
                </a:tc>
                <a:tc>
                  <a:txBody>
                    <a:bodyPr/>
                    <a:lstStyle/>
                    <a:p>
                      <a:r>
                        <a:rPr lang="en-US" b="1" dirty="0">
                          <a:solidFill>
                            <a:srgbClr val="FF0000"/>
                          </a:solidFill>
                          <a:latin typeface="Times New Roman" panose="02020603050405020304" pitchFamily="18" charset="0"/>
                          <a:cs typeface="Times New Roman" panose="02020603050405020304" pitchFamily="18" charset="0"/>
                        </a:rPr>
                        <a:t>-6%</a:t>
                      </a:r>
                    </a:p>
                  </a:txBody>
                  <a:tcPr/>
                </a:tc>
                <a:tc>
                  <a:txBody>
                    <a:bodyPr/>
                    <a:lstStyle/>
                    <a:p>
                      <a:r>
                        <a:rPr lang="en-US" b="1" dirty="0">
                          <a:solidFill>
                            <a:srgbClr val="FF0000"/>
                          </a:solidFill>
                          <a:latin typeface="Times New Roman" panose="02020603050405020304" pitchFamily="18" charset="0"/>
                          <a:cs typeface="Times New Roman" panose="02020603050405020304" pitchFamily="18" charset="0"/>
                        </a:rPr>
                        <a:t>-3%</a:t>
                      </a:r>
                    </a:p>
                  </a:txBody>
                  <a:tcPr/>
                </a:tc>
                <a:tc>
                  <a:txBody>
                    <a:bodyPr/>
                    <a:lstStyle/>
                    <a:p>
                      <a:r>
                        <a:rPr lang="en-US" b="1" dirty="0">
                          <a:solidFill>
                            <a:srgbClr val="FF0000"/>
                          </a:solidFill>
                          <a:latin typeface="Times New Roman" panose="02020603050405020304" pitchFamily="18" charset="0"/>
                          <a:cs typeface="Times New Roman" panose="02020603050405020304" pitchFamily="18" charset="0"/>
                        </a:rPr>
                        <a:t>-3%</a:t>
                      </a:r>
                    </a:p>
                  </a:txBody>
                  <a:tcPr/>
                </a:tc>
                <a:tc>
                  <a:txBody>
                    <a:bodyPr/>
                    <a:lstStyle/>
                    <a:p>
                      <a:r>
                        <a:rPr lang="en-US" b="1" dirty="0">
                          <a:solidFill>
                            <a:srgbClr val="FF0000"/>
                          </a:solidFill>
                          <a:latin typeface="Times New Roman" panose="02020603050405020304" pitchFamily="18" charset="0"/>
                          <a:cs typeface="Times New Roman" panose="02020603050405020304" pitchFamily="18" charset="0"/>
                        </a:rPr>
                        <a:t>-4%</a:t>
                      </a:r>
                    </a:p>
                  </a:txBody>
                  <a:tcPr/>
                </a:tc>
                <a:tc>
                  <a:txBody>
                    <a:bodyPr/>
                    <a:lstStyle/>
                    <a:p>
                      <a:r>
                        <a:rPr lang="en-US" b="1" dirty="0">
                          <a:solidFill>
                            <a:schemeClr val="tx1"/>
                          </a:solidFill>
                          <a:latin typeface="Times New Roman" panose="02020603050405020304" pitchFamily="18" charset="0"/>
                          <a:cs typeface="Times New Roman" panose="02020603050405020304" pitchFamily="18" charset="0"/>
                        </a:rPr>
                        <a:t>+4%</a:t>
                      </a:r>
                    </a:p>
                  </a:txBody>
                  <a:tcPr/>
                </a:tc>
                <a:tc>
                  <a:txBody>
                    <a:bodyPr/>
                    <a:lstStyle/>
                    <a:p>
                      <a:r>
                        <a:rPr lang="en-US" b="1" dirty="0">
                          <a:solidFill>
                            <a:schemeClr val="tx1"/>
                          </a:solidFill>
                          <a:latin typeface="Times New Roman" panose="02020603050405020304" pitchFamily="18" charset="0"/>
                          <a:cs typeface="Times New Roman" panose="02020603050405020304" pitchFamily="18" charset="0"/>
                        </a:rPr>
                        <a:t>+8%</a:t>
                      </a:r>
                    </a:p>
                  </a:txBody>
                  <a:tcPr/>
                </a:tc>
                <a:tc>
                  <a:txBody>
                    <a:bodyPr/>
                    <a:lstStyle/>
                    <a:p>
                      <a:r>
                        <a:rPr lang="en-US" b="1" dirty="0">
                          <a:solidFill>
                            <a:srgbClr val="FF0000"/>
                          </a:solidFill>
                          <a:latin typeface="Times New Roman" panose="02020603050405020304" pitchFamily="18" charset="0"/>
                          <a:cs typeface="Times New Roman" panose="02020603050405020304" pitchFamily="18" charset="0"/>
                        </a:rPr>
                        <a:t>N/A</a:t>
                      </a:r>
                    </a:p>
                  </a:txBody>
                  <a:tcPr/>
                </a:tc>
                <a:tc>
                  <a:txBody>
                    <a:bodyPr/>
                    <a:lstStyle/>
                    <a:p>
                      <a:r>
                        <a:rPr lang="en-US" b="1" dirty="0">
                          <a:solidFill>
                            <a:srgbClr val="FF0000"/>
                          </a:solidFill>
                          <a:latin typeface="Times New Roman" panose="02020603050405020304" pitchFamily="18" charset="0"/>
                          <a:cs typeface="Times New Roman" panose="02020603050405020304" pitchFamily="18" charset="0"/>
                        </a:rPr>
                        <a:t>N/A</a:t>
                      </a:r>
                    </a:p>
                  </a:txBody>
                  <a:tcPr/>
                </a:tc>
                <a:extLst>
                  <a:ext uri="{0D108BD9-81ED-4DB2-BD59-A6C34878D82A}">
                    <a16:rowId xmlns:a16="http://schemas.microsoft.com/office/drawing/2014/main" xmlns:p="http://schemas.openxmlformats.org/presentationml/2006/main" xmlns:r="http://schemas.openxmlformats.org/officeDocument/2006/relationships" xmlns:a="http://schemas.openxmlformats.org/drawingml/2006/main" xmlns="" val="888027595"/>
                  </a:ext>
                </a:extLst>
              </a:tr>
              <a:tr h="805450">
                <a:tc>
                  <a:txBody>
                    <a:bodyPr/>
                    <a:lstStyle/>
                    <a:p>
                      <a:r>
                        <a:rPr lang="en-US" sz="1600" b="1" dirty="0">
                          <a:solidFill>
                            <a:schemeClr val="tx1"/>
                          </a:solidFill>
                          <a:latin typeface="Times New Roman" panose="02020603050405020304" pitchFamily="18" charset="0"/>
                          <a:cs typeface="Times New Roman" panose="02020603050405020304" pitchFamily="18" charset="0"/>
                        </a:rPr>
                        <a:t>Success %</a:t>
                      </a:r>
                    </a:p>
                    <a:p>
                      <a:r>
                        <a:rPr lang="en-US" sz="1600" b="1" dirty="0">
                          <a:solidFill>
                            <a:schemeClr val="tx1"/>
                          </a:solidFill>
                          <a:latin typeface="Times New Roman" panose="02020603050405020304" pitchFamily="18" charset="0"/>
                          <a:cs typeface="Times New Roman" panose="02020603050405020304" pitchFamily="18" charset="0"/>
                        </a:rPr>
                        <a:t> +/- from 2014</a:t>
                      </a:r>
                    </a:p>
                  </a:txBody>
                  <a:tcPr/>
                </a:tc>
                <a:tc>
                  <a:txBody>
                    <a:bodyPr/>
                    <a:lstStyle/>
                    <a:p>
                      <a:r>
                        <a:rPr lang="en-US" b="1" dirty="0">
                          <a:solidFill>
                            <a:schemeClr val="tx1"/>
                          </a:solidFill>
                          <a:latin typeface="Times New Roman" panose="02020603050405020304" pitchFamily="18" charset="0"/>
                          <a:cs typeface="Times New Roman" panose="02020603050405020304" pitchFamily="18" charset="0"/>
                        </a:rPr>
                        <a:t>+4%</a:t>
                      </a:r>
                    </a:p>
                  </a:txBody>
                  <a:tcPr/>
                </a:tc>
                <a:tc>
                  <a:txBody>
                    <a:bodyPr/>
                    <a:lstStyle/>
                    <a:p>
                      <a:r>
                        <a:rPr lang="en-US" b="1" dirty="0">
                          <a:solidFill>
                            <a:srgbClr val="FF0000"/>
                          </a:solidFill>
                          <a:latin typeface="Times New Roman" panose="02020603050405020304" pitchFamily="18" charset="0"/>
                          <a:cs typeface="Times New Roman" panose="02020603050405020304" pitchFamily="18" charset="0"/>
                        </a:rPr>
                        <a:t>-6%</a:t>
                      </a:r>
                    </a:p>
                  </a:txBody>
                  <a:tcPr/>
                </a:tc>
                <a:tc>
                  <a:txBody>
                    <a:bodyPr/>
                    <a:lstStyle/>
                    <a:p>
                      <a:r>
                        <a:rPr lang="en-US" b="1" dirty="0">
                          <a:solidFill>
                            <a:schemeClr val="tx1"/>
                          </a:solidFill>
                          <a:latin typeface="Times New Roman" panose="02020603050405020304" pitchFamily="18" charset="0"/>
                          <a:cs typeface="Times New Roman" panose="02020603050405020304" pitchFamily="18" charset="0"/>
                        </a:rPr>
                        <a:t>+6%</a:t>
                      </a:r>
                    </a:p>
                  </a:txBody>
                  <a:tcPr/>
                </a:tc>
                <a:tc>
                  <a:txBody>
                    <a:bodyPr/>
                    <a:lstStyle/>
                    <a:p>
                      <a:r>
                        <a:rPr lang="en-US" b="1" dirty="0">
                          <a:solidFill>
                            <a:srgbClr val="FF0000"/>
                          </a:solidFill>
                          <a:latin typeface="Times New Roman" panose="02020603050405020304" pitchFamily="18" charset="0"/>
                          <a:cs typeface="Times New Roman" panose="02020603050405020304" pitchFamily="18" charset="0"/>
                        </a:rPr>
                        <a:t>-3%</a:t>
                      </a:r>
                    </a:p>
                  </a:txBody>
                  <a:tcPr/>
                </a:tc>
                <a:tc>
                  <a:txBody>
                    <a:bodyPr/>
                    <a:lstStyle/>
                    <a:p>
                      <a:r>
                        <a:rPr lang="en-US" b="1" dirty="0">
                          <a:solidFill>
                            <a:srgbClr val="FF0000"/>
                          </a:solidFill>
                          <a:latin typeface="Times New Roman" panose="02020603050405020304" pitchFamily="18" charset="0"/>
                          <a:cs typeface="Times New Roman" panose="02020603050405020304" pitchFamily="18" charset="0"/>
                        </a:rPr>
                        <a:t>-2%</a:t>
                      </a:r>
                    </a:p>
                  </a:txBody>
                  <a:tcPr/>
                </a:tc>
                <a:tc>
                  <a:txBody>
                    <a:bodyPr/>
                    <a:lstStyle/>
                    <a:p>
                      <a:r>
                        <a:rPr lang="en-US" b="1" dirty="0">
                          <a:solidFill>
                            <a:srgbClr val="FF0000"/>
                          </a:solidFill>
                          <a:latin typeface="Times New Roman" panose="02020603050405020304" pitchFamily="18" charset="0"/>
                          <a:cs typeface="Times New Roman" panose="02020603050405020304" pitchFamily="18" charset="0"/>
                        </a:rPr>
                        <a:t>-7%</a:t>
                      </a:r>
                    </a:p>
                  </a:txBody>
                  <a:tcPr/>
                </a:tc>
                <a:tc>
                  <a:txBody>
                    <a:bodyPr/>
                    <a:lstStyle/>
                    <a:p>
                      <a:r>
                        <a:rPr lang="en-US" b="1" dirty="0">
                          <a:solidFill>
                            <a:schemeClr val="tx1"/>
                          </a:solidFill>
                          <a:latin typeface="Times New Roman" panose="02020603050405020304" pitchFamily="18" charset="0"/>
                          <a:cs typeface="Times New Roman" panose="02020603050405020304" pitchFamily="18" charset="0"/>
                        </a:rPr>
                        <a:t>+2%</a:t>
                      </a:r>
                    </a:p>
                  </a:txBody>
                  <a:tcPr/>
                </a:tc>
                <a:tc>
                  <a:txBody>
                    <a:bodyPr/>
                    <a:lstStyle/>
                    <a:p>
                      <a:r>
                        <a:rPr lang="en-US" b="1" dirty="0">
                          <a:solidFill>
                            <a:srgbClr val="FF0000"/>
                          </a:solidFill>
                          <a:latin typeface="Times New Roman" panose="02020603050405020304" pitchFamily="18" charset="0"/>
                          <a:cs typeface="Times New Roman" panose="02020603050405020304" pitchFamily="18" charset="0"/>
                        </a:rPr>
                        <a:t>N/A</a:t>
                      </a:r>
                    </a:p>
                  </a:txBody>
                  <a:tcPr/>
                </a:tc>
                <a:tc>
                  <a:txBody>
                    <a:bodyPr/>
                    <a:lstStyle/>
                    <a:p>
                      <a:r>
                        <a:rPr lang="en-US" b="1" dirty="0">
                          <a:solidFill>
                            <a:srgbClr val="FF0000"/>
                          </a:solidFill>
                          <a:latin typeface="Times New Roman" panose="02020603050405020304" pitchFamily="18" charset="0"/>
                          <a:cs typeface="Times New Roman" panose="02020603050405020304" pitchFamily="18" charset="0"/>
                        </a:rPr>
                        <a:t>N/A</a:t>
                      </a:r>
                    </a:p>
                  </a:txBody>
                  <a:tcPr/>
                </a:tc>
                <a:extLst>
                  <a:ext uri="{0D108BD9-81ED-4DB2-BD59-A6C34878D82A}">
                    <a16:rowId xmlns:a16="http://schemas.microsoft.com/office/drawing/2014/main" xmlns:p="http://schemas.openxmlformats.org/presentationml/2006/main" xmlns:r="http://schemas.openxmlformats.org/officeDocument/2006/relationships" xmlns:a="http://schemas.openxmlformats.org/drawingml/2006/main" xmlns="" val="3317149094"/>
                  </a:ext>
                </a:extLst>
              </a:tr>
            </a:tbl>
          </a:graphicData>
        </a:graphic>
      </p:graphicFrame>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172274776"/>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med" p14:dur="700">
        <p:fade/>
      </p:transition>
    </mc:Choice>
    <mc:Fallback>
      <p:transition spd="med">
        <p:fade/>
      </p:transition>
    </mc:Fallback>
  </mc:AlternateContent>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293664" y="762000"/>
            <a:ext cx="8382148" cy="381000"/>
          </a:xfrm>
        </p:spPr>
        <p:txBody>
          <a:bodyPr>
            <a:normAutofit fontScale="85000" lnSpcReduction="20000"/>
          </a:bodyPr>
          <a:lstStyle/>
          <a:p>
            <a:r>
              <a:rPr lang="en-US" b="1" dirty="0"/>
              <a:t>	</a:t>
            </a:r>
          </a:p>
        </p:txBody>
      </p:sp>
      <p:graphicFrame>
        <p:nvGraphicFramePr>
          <p:cNvPr id="2" name="Content Placeholder 1"/>
          <p:cNvGraphicFramePr>
            <a:graphicFrameLocks noGrp="1"/>
          </p:cNvGraphicFramePr>
          <p:nvPr>
            <p:ph sz="half" idx="2"/>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4185149331"/>
              </p:ext>
            </p:extLst>
          </p:nvPr>
        </p:nvGraphicFramePr>
        <p:xfrm>
          <a:off x="1141412" y="383884"/>
          <a:ext cx="10058400" cy="6261418"/>
        </p:xfrm>
        <a:graphic>
          <a:graphicData uri="http://schemas.openxmlformats.org/drawingml/2006/table">
            <a:tbl>
              <a:tblPr firstRow="1" bandRow="1">
                <a:tableStyleId>{5C22544A-7EE6-4342-B048-85BDC9FD1C3A}</a:tableStyleId>
              </a:tblPr>
              <a:tblGrid>
                <a:gridCol w="2057400">
                  <a:extLst>
                    <a:ext uri="{9D8B030D-6E8A-4147-A177-3AD203B41FA5}">
                      <a16:colId xmlns:a16="http://schemas.microsoft.com/office/drawing/2014/main" xmlns:p="http://schemas.openxmlformats.org/presentationml/2006/main" xmlns:r="http://schemas.openxmlformats.org/officeDocument/2006/relationships" xmlns:a="http://schemas.openxmlformats.org/drawingml/2006/main" xmlns="" val="1072452032"/>
                    </a:ext>
                  </a:extLst>
                </a:gridCol>
                <a:gridCol w="2020790">
                  <a:extLst>
                    <a:ext uri="{9D8B030D-6E8A-4147-A177-3AD203B41FA5}">
                      <a16:colId xmlns:a16="http://schemas.microsoft.com/office/drawing/2014/main" xmlns:p="http://schemas.openxmlformats.org/presentationml/2006/main" xmlns:r="http://schemas.openxmlformats.org/officeDocument/2006/relationships" xmlns:a="http://schemas.openxmlformats.org/drawingml/2006/main" xmlns="" val="1541305182"/>
                    </a:ext>
                  </a:extLst>
                </a:gridCol>
                <a:gridCol w="1941611">
                  <a:extLst>
                    <a:ext uri="{9D8B030D-6E8A-4147-A177-3AD203B41FA5}">
                      <a16:colId xmlns:a16="http://schemas.microsoft.com/office/drawing/2014/main" xmlns:p="http://schemas.openxmlformats.org/presentationml/2006/main" xmlns:r="http://schemas.openxmlformats.org/officeDocument/2006/relationships" xmlns:a="http://schemas.openxmlformats.org/drawingml/2006/main" xmlns="" val="450122379"/>
                    </a:ext>
                  </a:extLst>
                </a:gridCol>
                <a:gridCol w="1976160">
                  <a:extLst>
                    <a:ext uri="{9D8B030D-6E8A-4147-A177-3AD203B41FA5}">
                      <a16:colId xmlns:a16="http://schemas.microsoft.com/office/drawing/2014/main" xmlns:p="http://schemas.openxmlformats.org/presentationml/2006/main" xmlns:r="http://schemas.openxmlformats.org/officeDocument/2006/relationships" xmlns:a="http://schemas.openxmlformats.org/drawingml/2006/main" xmlns="" val="3775447870"/>
                    </a:ext>
                  </a:extLst>
                </a:gridCol>
                <a:gridCol w="2062439">
                  <a:extLst>
                    <a:ext uri="{9D8B030D-6E8A-4147-A177-3AD203B41FA5}">
                      <a16:colId xmlns:a16="http://schemas.microsoft.com/office/drawing/2014/main" xmlns:p="http://schemas.openxmlformats.org/presentationml/2006/main" xmlns:r="http://schemas.openxmlformats.org/officeDocument/2006/relationships" xmlns:a="http://schemas.openxmlformats.org/drawingml/2006/main" xmlns="" val="1191747506"/>
                    </a:ext>
                  </a:extLst>
                </a:gridCol>
              </a:tblGrid>
              <a:tr h="1825916">
                <a:tc>
                  <a:txBody>
                    <a:bodyPr/>
                    <a:lstStyle/>
                    <a:p>
                      <a:r>
                        <a:rPr lang="en-US" sz="1800" b="1" dirty="0">
                          <a:latin typeface="Times New Roman" panose="02020603050405020304" pitchFamily="18" charset="0"/>
                          <a:cs typeface="Times New Roman" panose="02020603050405020304" pitchFamily="18" charset="0"/>
                        </a:rPr>
                        <a:t>ACCESS </a:t>
                      </a:r>
                    </a:p>
                    <a:p>
                      <a:r>
                        <a:rPr lang="en-US" sz="1800" b="1" baseline="0" dirty="0">
                          <a:latin typeface="Times New Roman" panose="02020603050405020304" pitchFamily="18" charset="0"/>
                          <a:cs typeface="Times New Roman" panose="02020603050405020304" pitchFamily="18" charset="0"/>
                        </a:rPr>
                        <a:t>MEASUREMENT</a:t>
                      </a:r>
                    </a:p>
                  </a:txBody>
                  <a:tcPr/>
                </a:tc>
                <a:tc>
                  <a:txBody>
                    <a:bodyPr/>
                    <a:lstStyle/>
                    <a:p>
                      <a:r>
                        <a:rPr lang="en-US" sz="1800" b="1" dirty="0">
                          <a:latin typeface="Times New Roman" panose="02020603050405020304" pitchFamily="18" charset="0"/>
                          <a:cs typeface="Times New Roman" panose="02020603050405020304" pitchFamily="18" charset="0"/>
                        </a:rPr>
                        <a:t>NUMBER OF EVC’S TOTAL ENROLLMENTS</a:t>
                      </a:r>
                    </a:p>
                    <a:p>
                      <a:r>
                        <a:rPr lang="en-US" sz="1800" b="1" dirty="0">
                          <a:latin typeface="Times New Roman" panose="02020603050405020304" pitchFamily="18" charset="0"/>
                          <a:cs typeface="Times New Roman" panose="02020603050405020304" pitchFamily="18" charset="0"/>
                        </a:rPr>
                        <a:t>FALL 2014- SPRING</a:t>
                      </a:r>
                      <a:r>
                        <a:rPr lang="en-US" sz="1800" b="1" baseline="0" dirty="0">
                          <a:latin typeface="Times New Roman" panose="02020603050405020304" pitchFamily="18" charset="0"/>
                          <a:cs typeface="Times New Roman" panose="02020603050405020304" pitchFamily="18" charset="0"/>
                        </a:rPr>
                        <a:t> 2015</a:t>
                      </a:r>
                      <a:endParaRPr lang="en-US" sz="1800" b="1" dirty="0">
                        <a:latin typeface="Times New Roman" panose="02020603050405020304" pitchFamily="18" charset="0"/>
                        <a:cs typeface="Times New Roman" panose="02020603050405020304" pitchFamily="18" charset="0"/>
                      </a:endParaRPr>
                    </a:p>
                  </a:txBody>
                  <a:tcPr/>
                </a:tc>
                <a:tc>
                  <a:txBody>
                    <a:bodyPr/>
                    <a:lstStyle/>
                    <a:p>
                      <a:r>
                        <a:rPr lang="en-US" sz="1800" b="1" dirty="0">
                          <a:latin typeface="Times New Roman" panose="02020603050405020304" pitchFamily="18" charset="0"/>
                          <a:cs typeface="Times New Roman" panose="02020603050405020304" pitchFamily="18" charset="0"/>
                        </a:rPr>
                        <a:t>NUMBER</a:t>
                      </a:r>
                      <a:r>
                        <a:rPr lang="en-US" sz="1800" b="1" baseline="0" dirty="0">
                          <a:latin typeface="Times New Roman" panose="02020603050405020304" pitchFamily="18" charset="0"/>
                          <a:cs typeface="Times New Roman" panose="02020603050405020304" pitchFamily="18" charset="0"/>
                        </a:rPr>
                        <a:t> OF EVC’S TOTAL COLLEGE ENROLLMENT</a:t>
                      </a:r>
                    </a:p>
                    <a:p>
                      <a:r>
                        <a:rPr lang="en-US" sz="1800" b="1" baseline="0" dirty="0">
                          <a:latin typeface="Times New Roman" panose="02020603050405020304" pitchFamily="18" charset="0"/>
                          <a:cs typeface="Times New Roman" panose="02020603050405020304" pitchFamily="18" charset="0"/>
                        </a:rPr>
                        <a:t>(PROPORTION)</a:t>
                      </a:r>
                      <a:endParaRPr lang="en-US" sz="1800" b="1" dirty="0">
                        <a:latin typeface="Times New Roman" panose="02020603050405020304" pitchFamily="18" charset="0"/>
                        <a:cs typeface="Times New Roman" panose="02020603050405020304" pitchFamily="18" charset="0"/>
                      </a:endParaRPr>
                    </a:p>
                  </a:txBody>
                  <a:tcPr/>
                </a:tc>
                <a:tc>
                  <a:txBody>
                    <a:bodyPr/>
                    <a:lstStyle/>
                    <a:p>
                      <a:r>
                        <a:rPr lang="en-US" sz="1800" b="1" dirty="0">
                          <a:latin typeface="Times New Roman" panose="02020603050405020304" pitchFamily="18" charset="0"/>
                          <a:cs typeface="Times New Roman" panose="02020603050405020304" pitchFamily="18" charset="0"/>
                        </a:rPr>
                        <a:t>NUMBER</a:t>
                      </a:r>
                      <a:r>
                        <a:rPr lang="en-US" sz="1800" b="1" baseline="0" dirty="0">
                          <a:latin typeface="Times New Roman" panose="02020603050405020304" pitchFamily="18" charset="0"/>
                          <a:cs typeface="Times New Roman" panose="02020603050405020304" pitchFamily="18" charset="0"/>
                        </a:rPr>
                        <a:t> OF ADULTS WITHIN THE SAN JOSE COMMUNITY  SERVED</a:t>
                      </a:r>
                      <a:endParaRPr lang="en-US" sz="1800" b="1" dirty="0">
                        <a:latin typeface="Times New Roman" panose="02020603050405020304" pitchFamily="18" charset="0"/>
                        <a:cs typeface="Times New Roman" panose="02020603050405020304" pitchFamily="18" charset="0"/>
                      </a:endParaRPr>
                    </a:p>
                  </a:txBody>
                  <a:tcPr/>
                </a:tc>
                <a:tc>
                  <a:txBody>
                    <a:bodyPr/>
                    <a:lstStyle/>
                    <a:p>
                      <a:r>
                        <a:rPr lang="en-US" sz="1800" b="1" dirty="0">
                          <a:latin typeface="Times New Roman" panose="02020603050405020304" pitchFamily="18" charset="0"/>
                          <a:cs typeface="Times New Roman" panose="02020603050405020304" pitchFamily="18" charset="0"/>
                        </a:rPr>
                        <a:t>PROPORTION</a:t>
                      </a:r>
                    </a:p>
                    <a:p>
                      <a:endParaRPr lang="en-US" sz="1800" b="1" dirty="0">
                        <a:latin typeface="Times New Roman" panose="02020603050405020304" pitchFamily="18" charset="0"/>
                        <a:cs typeface="Times New Roman" panose="02020603050405020304" pitchFamily="18" charset="0"/>
                      </a:endParaRPr>
                    </a:p>
                    <a:p>
                      <a:endParaRPr lang="en-US" sz="1800" b="1" baseline="0" dirty="0">
                        <a:latin typeface="Times New Roman" panose="02020603050405020304" pitchFamily="18" charset="0"/>
                        <a:cs typeface="Times New Roman" panose="02020603050405020304" pitchFamily="18" charset="0"/>
                      </a:endParaRPr>
                    </a:p>
                    <a:p>
                      <a:r>
                        <a:rPr lang="en-US" sz="1800" b="1" baseline="0" dirty="0">
                          <a:latin typeface="Times New Roman" panose="02020603050405020304" pitchFamily="18" charset="0"/>
                          <a:cs typeface="Times New Roman" panose="02020603050405020304" pitchFamily="18" charset="0"/>
                        </a:rPr>
                        <a:t>*Note: (&lt;.91 is a problem;</a:t>
                      </a:r>
                    </a:p>
                    <a:p>
                      <a:r>
                        <a:rPr lang="en-US" sz="1800" b="1" baseline="0" dirty="0">
                          <a:latin typeface="Times New Roman" panose="02020603050405020304" pitchFamily="18" charset="0"/>
                          <a:cs typeface="Times New Roman" panose="02020603050405020304" pitchFamily="18" charset="0"/>
                        </a:rPr>
                        <a:t>&gt;.91 is okay)</a:t>
                      </a:r>
                      <a:endParaRPr lang="en-US" sz="1800" b="1" dirty="0">
                        <a:latin typeface="Times New Roman" panose="02020603050405020304" pitchFamily="18" charset="0"/>
                        <a:cs typeface="Times New Roman" panose="02020603050405020304" pitchFamily="18" charset="0"/>
                      </a:endParaRPr>
                    </a:p>
                    <a:p>
                      <a:endParaRPr lang="en-US" sz="1800" b="1"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xmlns:p="http://schemas.openxmlformats.org/presentationml/2006/main" xmlns:r="http://schemas.openxmlformats.org/officeDocument/2006/relationships" xmlns:a="http://schemas.openxmlformats.org/drawingml/2006/main" xmlns="" val="1386997088"/>
                  </a:ext>
                </a:extLst>
              </a:tr>
              <a:tr h="632052">
                <a:tc>
                  <a:txBody>
                    <a:bodyPr/>
                    <a:lstStyle/>
                    <a:p>
                      <a:r>
                        <a:rPr lang="en-US" sz="1800" b="1" dirty="0">
                          <a:solidFill>
                            <a:srgbClr val="FF0000"/>
                          </a:solidFill>
                          <a:latin typeface="Times New Roman" panose="02020603050405020304" pitchFamily="18" charset="0"/>
                          <a:cs typeface="Times New Roman" panose="02020603050405020304" pitchFamily="18" charset="0"/>
                        </a:rPr>
                        <a:t>American</a:t>
                      </a:r>
                      <a:r>
                        <a:rPr lang="en-US" sz="1800" b="1" baseline="0" dirty="0">
                          <a:solidFill>
                            <a:srgbClr val="FF0000"/>
                          </a:solidFill>
                          <a:latin typeface="Times New Roman" panose="02020603050405020304" pitchFamily="18" charset="0"/>
                          <a:cs typeface="Times New Roman" panose="02020603050405020304" pitchFamily="18" charset="0"/>
                        </a:rPr>
                        <a:t> Indian/Alaskan</a:t>
                      </a:r>
                      <a:endParaRPr lang="en-US" sz="1800" b="1" dirty="0">
                        <a:solidFill>
                          <a:srgbClr val="FF0000"/>
                        </a:solidFill>
                        <a:latin typeface="Times New Roman" panose="02020603050405020304" pitchFamily="18" charset="0"/>
                        <a:cs typeface="Times New Roman" panose="02020603050405020304" pitchFamily="18" charset="0"/>
                      </a:endParaRPr>
                    </a:p>
                  </a:txBody>
                  <a:tcPr/>
                </a:tc>
                <a:tc>
                  <a:txBody>
                    <a:bodyPr/>
                    <a:lstStyle/>
                    <a:p>
                      <a:r>
                        <a:rPr lang="en-US" sz="1800" b="1" dirty="0">
                          <a:solidFill>
                            <a:srgbClr val="FF0000"/>
                          </a:solidFill>
                          <a:latin typeface="Times New Roman" panose="02020603050405020304" pitchFamily="18" charset="0"/>
                          <a:cs typeface="Times New Roman" panose="02020603050405020304" pitchFamily="18" charset="0"/>
                        </a:rPr>
                        <a:t>72</a:t>
                      </a:r>
                    </a:p>
                  </a:txBody>
                  <a:tcPr/>
                </a:tc>
                <a:tc>
                  <a:txBody>
                    <a:bodyPr/>
                    <a:lstStyle/>
                    <a:p>
                      <a:r>
                        <a:rPr lang="en-US" sz="1800" b="1" dirty="0">
                          <a:solidFill>
                            <a:srgbClr val="FF0000"/>
                          </a:solidFill>
                          <a:latin typeface="Times New Roman" panose="02020603050405020304" pitchFamily="18" charset="0"/>
                          <a:cs typeface="Times New Roman" panose="02020603050405020304" pitchFamily="18" charset="0"/>
                        </a:rPr>
                        <a:t>0.53%</a:t>
                      </a:r>
                    </a:p>
                  </a:txBody>
                  <a:tcPr/>
                </a:tc>
                <a:tc>
                  <a:txBody>
                    <a:bodyPr/>
                    <a:lstStyle/>
                    <a:p>
                      <a:r>
                        <a:rPr lang="en-US" sz="1800" b="1" dirty="0">
                          <a:solidFill>
                            <a:srgbClr val="FF0000"/>
                          </a:solidFill>
                          <a:latin typeface="Times New Roman" panose="02020603050405020304" pitchFamily="18" charset="0"/>
                          <a:cs typeface="Times New Roman" panose="02020603050405020304" pitchFamily="18" charset="0"/>
                        </a:rPr>
                        <a:t>0.90%</a:t>
                      </a:r>
                    </a:p>
                  </a:txBody>
                  <a:tcPr/>
                </a:tc>
                <a:tc>
                  <a:txBody>
                    <a:bodyPr/>
                    <a:lstStyle/>
                    <a:p>
                      <a:r>
                        <a:rPr lang="en-US" sz="1800" b="1" dirty="0">
                          <a:solidFill>
                            <a:srgbClr val="FF0000"/>
                          </a:solidFill>
                          <a:latin typeface="Times New Roman" panose="02020603050405020304" pitchFamily="18" charset="0"/>
                          <a:cs typeface="Times New Roman" panose="02020603050405020304" pitchFamily="18" charset="0"/>
                        </a:rPr>
                        <a:t>0.59</a:t>
                      </a:r>
                    </a:p>
                  </a:txBody>
                  <a:tcPr/>
                </a:tc>
                <a:extLst>
                  <a:ext uri="{0D108BD9-81ED-4DB2-BD59-A6C34878D82A}">
                    <a16:rowId xmlns:a16="http://schemas.microsoft.com/office/drawing/2014/main" xmlns:p="http://schemas.openxmlformats.org/presentationml/2006/main" xmlns:r="http://schemas.openxmlformats.org/officeDocument/2006/relationships" xmlns:a="http://schemas.openxmlformats.org/drawingml/2006/main" xmlns="" val="1803392916"/>
                  </a:ext>
                </a:extLst>
              </a:tr>
              <a:tr h="413276">
                <a:tc>
                  <a:txBody>
                    <a:bodyPr/>
                    <a:lstStyle/>
                    <a:p>
                      <a:r>
                        <a:rPr lang="en-US" sz="1800" b="1" dirty="0">
                          <a:solidFill>
                            <a:schemeClr val="tx1"/>
                          </a:solidFill>
                          <a:latin typeface="Times New Roman" panose="02020603050405020304" pitchFamily="18" charset="0"/>
                          <a:cs typeface="Times New Roman" panose="02020603050405020304" pitchFamily="18" charset="0"/>
                        </a:rPr>
                        <a:t>Asian</a:t>
                      </a:r>
                    </a:p>
                  </a:txBody>
                  <a:tcPr/>
                </a:tc>
                <a:tc>
                  <a:txBody>
                    <a:bodyPr/>
                    <a:lstStyle/>
                    <a:p>
                      <a:r>
                        <a:rPr lang="en-US" sz="1800" b="1" dirty="0">
                          <a:solidFill>
                            <a:schemeClr val="tx1"/>
                          </a:solidFill>
                          <a:latin typeface="Times New Roman" panose="02020603050405020304" pitchFamily="18" charset="0"/>
                          <a:cs typeface="Times New Roman" panose="02020603050405020304" pitchFamily="18" charset="0"/>
                        </a:rPr>
                        <a:t>5376</a:t>
                      </a:r>
                    </a:p>
                  </a:txBody>
                  <a:tcPr/>
                </a:tc>
                <a:tc>
                  <a:txBody>
                    <a:bodyPr/>
                    <a:lstStyle/>
                    <a:p>
                      <a:r>
                        <a:rPr lang="en-US" sz="1800" b="1" dirty="0">
                          <a:solidFill>
                            <a:schemeClr val="tx1"/>
                          </a:solidFill>
                          <a:latin typeface="Times New Roman" panose="02020603050405020304" pitchFamily="18" charset="0"/>
                          <a:cs typeface="Times New Roman" panose="02020603050405020304" pitchFamily="18" charset="0"/>
                        </a:rPr>
                        <a:t>39.47%</a:t>
                      </a:r>
                    </a:p>
                  </a:txBody>
                  <a:tcPr/>
                </a:tc>
                <a:tc>
                  <a:txBody>
                    <a:bodyPr/>
                    <a:lstStyle/>
                    <a:p>
                      <a:r>
                        <a:rPr lang="en-US" sz="1800" b="1" dirty="0">
                          <a:solidFill>
                            <a:schemeClr val="tx1"/>
                          </a:solidFill>
                          <a:latin typeface="Times New Roman" panose="02020603050405020304" pitchFamily="18" charset="0"/>
                          <a:cs typeface="Times New Roman" panose="02020603050405020304" pitchFamily="18" charset="0"/>
                        </a:rPr>
                        <a:t>32.00%</a:t>
                      </a:r>
                    </a:p>
                  </a:txBody>
                  <a:tcPr/>
                </a:tc>
                <a:tc>
                  <a:txBody>
                    <a:bodyPr/>
                    <a:lstStyle/>
                    <a:p>
                      <a:r>
                        <a:rPr lang="en-US" sz="1800" b="1" dirty="0">
                          <a:solidFill>
                            <a:schemeClr val="tx1"/>
                          </a:solidFill>
                          <a:latin typeface="Times New Roman" panose="02020603050405020304" pitchFamily="18" charset="0"/>
                          <a:cs typeface="Times New Roman" panose="02020603050405020304" pitchFamily="18" charset="0"/>
                        </a:rPr>
                        <a:t>1.23</a:t>
                      </a:r>
                    </a:p>
                  </a:txBody>
                  <a:tcPr/>
                </a:tc>
                <a:extLst>
                  <a:ext uri="{0D108BD9-81ED-4DB2-BD59-A6C34878D82A}">
                    <a16:rowId xmlns:a16="http://schemas.microsoft.com/office/drawing/2014/main" xmlns:p="http://schemas.openxmlformats.org/presentationml/2006/main" xmlns:r="http://schemas.openxmlformats.org/officeDocument/2006/relationships" xmlns:a="http://schemas.openxmlformats.org/drawingml/2006/main" xmlns="" val="1098690340"/>
                  </a:ext>
                </a:extLst>
              </a:tr>
              <a:tr h="632052">
                <a:tc>
                  <a:txBody>
                    <a:bodyPr/>
                    <a:lstStyle/>
                    <a:p>
                      <a:r>
                        <a:rPr lang="en-US" sz="1800" b="1" dirty="0">
                          <a:solidFill>
                            <a:schemeClr val="tx1"/>
                          </a:solidFill>
                          <a:latin typeface="Times New Roman" panose="02020603050405020304" pitchFamily="18" charset="0"/>
                          <a:cs typeface="Times New Roman" panose="02020603050405020304" pitchFamily="18" charset="0"/>
                        </a:rPr>
                        <a:t>Black</a:t>
                      </a:r>
                      <a:r>
                        <a:rPr lang="en-US" sz="1800" b="1" baseline="0" dirty="0">
                          <a:solidFill>
                            <a:schemeClr val="tx1"/>
                          </a:solidFill>
                          <a:latin typeface="Times New Roman" panose="02020603050405020304" pitchFamily="18" charset="0"/>
                          <a:cs typeface="Times New Roman" panose="02020603050405020304" pitchFamily="18" charset="0"/>
                        </a:rPr>
                        <a:t> or African American</a:t>
                      </a:r>
                      <a:endParaRPr lang="en-US" sz="1800" b="1" dirty="0">
                        <a:solidFill>
                          <a:schemeClr val="tx1"/>
                        </a:solidFill>
                        <a:latin typeface="Times New Roman" panose="02020603050405020304" pitchFamily="18" charset="0"/>
                        <a:cs typeface="Times New Roman" panose="02020603050405020304" pitchFamily="18" charset="0"/>
                      </a:endParaRPr>
                    </a:p>
                  </a:txBody>
                  <a:tcPr/>
                </a:tc>
                <a:tc>
                  <a:txBody>
                    <a:bodyPr/>
                    <a:lstStyle/>
                    <a:p>
                      <a:r>
                        <a:rPr lang="en-US" sz="1800" b="1" dirty="0">
                          <a:solidFill>
                            <a:schemeClr val="tx1"/>
                          </a:solidFill>
                          <a:latin typeface="Times New Roman" panose="02020603050405020304" pitchFamily="18" charset="0"/>
                          <a:cs typeface="Times New Roman" panose="02020603050405020304" pitchFamily="18" charset="0"/>
                        </a:rPr>
                        <a:t>403</a:t>
                      </a:r>
                    </a:p>
                  </a:txBody>
                  <a:tcPr/>
                </a:tc>
                <a:tc>
                  <a:txBody>
                    <a:bodyPr/>
                    <a:lstStyle/>
                    <a:p>
                      <a:r>
                        <a:rPr lang="en-US" sz="1800" b="1" dirty="0">
                          <a:solidFill>
                            <a:schemeClr val="tx1"/>
                          </a:solidFill>
                          <a:latin typeface="Times New Roman" panose="02020603050405020304" pitchFamily="18" charset="0"/>
                          <a:cs typeface="Times New Roman" panose="02020603050405020304" pitchFamily="18" charset="0"/>
                        </a:rPr>
                        <a:t>2.96%</a:t>
                      </a:r>
                    </a:p>
                  </a:txBody>
                  <a:tcPr/>
                </a:tc>
                <a:tc>
                  <a:txBody>
                    <a:bodyPr/>
                    <a:lstStyle/>
                    <a:p>
                      <a:r>
                        <a:rPr lang="en-US" sz="1800" b="1" dirty="0">
                          <a:solidFill>
                            <a:schemeClr val="tx1"/>
                          </a:solidFill>
                          <a:latin typeface="Times New Roman" panose="02020603050405020304" pitchFamily="18" charset="0"/>
                          <a:cs typeface="Times New Roman" panose="02020603050405020304" pitchFamily="18" charset="0"/>
                        </a:rPr>
                        <a:t>3.20%</a:t>
                      </a:r>
                    </a:p>
                  </a:txBody>
                  <a:tcPr/>
                </a:tc>
                <a:tc>
                  <a:txBody>
                    <a:bodyPr/>
                    <a:lstStyle/>
                    <a:p>
                      <a:r>
                        <a:rPr lang="en-US" sz="1800" b="1" dirty="0">
                          <a:solidFill>
                            <a:schemeClr val="tx1"/>
                          </a:solidFill>
                          <a:latin typeface="Times New Roman" panose="02020603050405020304" pitchFamily="18" charset="0"/>
                          <a:cs typeface="Times New Roman" panose="02020603050405020304" pitchFamily="18" charset="0"/>
                        </a:rPr>
                        <a:t>0.93</a:t>
                      </a:r>
                    </a:p>
                  </a:txBody>
                  <a:tcPr/>
                </a:tc>
                <a:extLst>
                  <a:ext uri="{0D108BD9-81ED-4DB2-BD59-A6C34878D82A}">
                    <a16:rowId xmlns:a16="http://schemas.microsoft.com/office/drawing/2014/main" xmlns:p="http://schemas.openxmlformats.org/presentationml/2006/main" xmlns:r="http://schemas.openxmlformats.org/officeDocument/2006/relationships" xmlns:a="http://schemas.openxmlformats.org/drawingml/2006/main" xmlns="" val="3722189432"/>
                  </a:ext>
                </a:extLst>
              </a:tr>
              <a:tr h="731181">
                <a:tc>
                  <a:txBody>
                    <a:bodyPr/>
                    <a:lstStyle/>
                    <a:p>
                      <a:r>
                        <a:rPr lang="en-US" sz="1800" b="1" dirty="0">
                          <a:solidFill>
                            <a:schemeClr val="tx1"/>
                          </a:solidFill>
                          <a:latin typeface="Times New Roman" panose="02020603050405020304" pitchFamily="18" charset="0"/>
                          <a:cs typeface="Times New Roman" panose="02020603050405020304" pitchFamily="18" charset="0"/>
                        </a:rPr>
                        <a:t>Hispanic</a:t>
                      </a:r>
                      <a:r>
                        <a:rPr lang="en-US" sz="1800" b="1" baseline="0" dirty="0">
                          <a:solidFill>
                            <a:schemeClr val="tx1"/>
                          </a:solidFill>
                          <a:latin typeface="Times New Roman" panose="02020603050405020304" pitchFamily="18" charset="0"/>
                          <a:cs typeface="Times New Roman" panose="02020603050405020304" pitchFamily="18" charset="0"/>
                        </a:rPr>
                        <a:t> or Latino</a:t>
                      </a:r>
                      <a:endParaRPr lang="en-US" sz="1800" b="1" dirty="0">
                        <a:solidFill>
                          <a:schemeClr val="tx1"/>
                        </a:solidFill>
                        <a:latin typeface="Times New Roman" panose="02020603050405020304" pitchFamily="18" charset="0"/>
                        <a:cs typeface="Times New Roman" panose="02020603050405020304" pitchFamily="18" charset="0"/>
                      </a:endParaRPr>
                    </a:p>
                  </a:txBody>
                  <a:tcPr/>
                </a:tc>
                <a:tc>
                  <a:txBody>
                    <a:bodyPr/>
                    <a:lstStyle/>
                    <a:p>
                      <a:r>
                        <a:rPr lang="en-US" sz="1800" b="1" dirty="0">
                          <a:solidFill>
                            <a:schemeClr val="tx1"/>
                          </a:solidFill>
                          <a:latin typeface="Times New Roman" panose="02020603050405020304" pitchFamily="18" charset="0"/>
                          <a:cs typeface="Times New Roman" panose="02020603050405020304" pitchFamily="18" charset="0"/>
                        </a:rPr>
                        <a:t>5253</a:t>
                      </a:r>
                    </a:p>
                  </a:txBody>
                  <a:tcPr/>
                </a:tc>
                <a:tc>
                  <a:txBody>
                    <a:bodyPr/>
                    <a:lstStyle/>
                    <a:p>
                      <a:r>
                        <a:rPr lang="en-US" sz="1800" b="1" dirty="0">
                          <a:solidFill>
                            <a:schemeClr val="tx1"/>
                          </a:solidFill>
                          <a:latin typeface="Times New Roman" panose="02020603050405020304" pitchFamily="18" charset="0"/>
                          <a:cs typeface="Times New Roman" panose="02020603050405020304" pitchFamily="18" charset="0"/>
                        </a:rPr>
                        <a:t>38.57%</a:t>
                      </a:r>
                    </a:p>
                  </a:txBody>
                  <a:tcPr/>
                </a:tc>
                <a:tc>
                  <a:txBody>
                    <a:bodyPr/>
                    <a:lstStyle/>
                    <a:p>
                      <a:r>
                        <a:rPr lang="en-US" sz="1800" b="1" dirty="0">
                          <a:solidFill>
                            <a:schemeClr val="tx1"/>
                          </a:solidFill>
                          <a:latin typeface="Times New Roman" panose="02020603050405020304" pitchFamily="18" charset="0"/>
                          <a:cs typeface="Times New Roman" panose="02020603050405020304" pitchFamily="18" charset="0"/>
                        </a:rPr>
                        <a:t>33.30%</a:t>
                      </a:r>
                    </a:p>
                  </a:txBody>
                  <a:tcPr/>
                </a:tc>
                <a:tc>
                  <a:txBody>
                    <a:bodyPr/>
                    <a:lstStyle/>
                    <a:p>
                      <a:r>
                        <a:rPr lang="en-US" sz="1800" b="1" dirty="0">
                          <a:solidFill>
                            <a:schemeClr val="tx1"/>
                          </a:solidFill>
                          <a:latin typeface="Times New Roman" panose="02020603050405020304" pitchFamily="18" charset="0"/>
                          <a:cs typeface="Times New Roman" panose="02020603050405020304" pitchFamily="18" charset="0"/>
                        </a:rPr>
                        <a:t>1.16</a:t>
                      </a:r>
                    </a:p>
                  </a:txBody>
                  <a:tcPr/>
                </a:tc>
                <a:extLst>
                  <a:ext uri="{0D108BD9-81ED-4DB2-BD59-A6C34878D82A}">
                    <a16:rowId xmlns:a16="http://schemas.microsoft.com/office/drawing/2014/main" xmlns:p="http://schemas.openxmlformats.org/presentationml/2006/main" xmlns:r="http://schemas.openxmlformats.org/officeDocument/2006/relationships" xmlns:a="http://schemas.openxmlformats.org/drawingml/2006/main" xmlns="" val="418131350"/>
                  </a:ext>
                </a:extLst>
              </a:tr>
              <a:tr h="632052">
                <a:tc>
                  <a:txBody>
                    <a:bodyPr/>
                    <a:lstStyle/>
                    <a:p>
                      <a:r>
                        <a:rPr lang="en-US" sz="1800" b="1" dirty="0">
                          <a:solidFill>
                            <a:schemeClr val="tx1"/>
                          </a:solidFill>
                          <a:latin typeface="Times New Roman" panose="02020603050405020304" pitchFamily="18" charset="0"/>
                          <a:cs typeface="Times New Roman" panose="02020603050405020304" pitchFamily="18" charset="0"/>
                        </a:rPr>
                        <a:t>Native</a:t>
                      </a:r>
                      <a:r>
                        <a:rPr lang="en-US" sz="1800" b="1" baseline="0" dirty="0">
                          <a:solidFill>
                            <a:schemeClr val="tx1"/>
                          </a:solidFill>
                          <a:latin typeface="Times New Roman" panose="02020603050405020304" pitchFamily="18" charset="0"/>
                          <a:cs typeface="Times New Roman" panose="02020603050405020304" pitchFamily="18" charset="0"/>
                        </a:rPr>
                        <a:t> Hawaiian or Pacific Islander</a:t>
                      </a:r>
                      <a:endParaRPr lang="en-US" sz="1800" b="1" dirty="0">
                        <a:solidFill>
                          <a:schemeClr val="tx1"/>
                        </a:solidFill>
                        <a:latin typeface="Times New Roman" panose="02020603050405020304" pitchFamily="18" charset="0"/>
                        <a:cs typeface="Times New Roman" panose="02020603050405020304" pitchFamily="18" charset="0"/>
                      </a:endParaRPr>
                    </a:p>
                  </a:txBody>
                  <a:tcPr/>
                </a:tc>
                <a:tc>
                  <a:txBody>
                    <a:bodyPr/>
                    <a:lstStyle/>
                    <a:p>
                      <a:r>
                        <a:rPr lang="en-US" sz="1800" b="1" dirty="0">
                          <a:solidFill>
                            <a:schemeClr val="tx1"/>
                          </a:solidFill>
                          <a:latin typeface="Times New Roman" panose="02020603050405020304" pitchFamily="18" charset="0"/>
                          <a:cs typeface="Times New Roman" panose="02020603050405020304" pitchFamily="18" charset="0"/>
                        </a:rPr>
                        <a:t>69</a:t>
                      </a:r>
                    </a:p>
                  </a:txBody>
                  <a:tcPr/>
                </a:tc>
                <a:tc>
                  <a:txBody>
                    <a:bodyPr/>
                    <a:lstStyle/>
                    <a:p>
                      <a:r>
                        <a:rPr lang="en-US" sz="1800" b="1" dirty="0">
                          <a:solidFill>
                            <a:schemeClr val="tx1"/>
                          </a:solidFill>
                          <a:latin typeface="Times New Roman" panose="02020603050405020304" pitchFamily="18" charset="0"/>
                          <a:cs typeface="Times New Roman" panose="02020603050405020304" pitchFamily="18" charset="0"/>
                        </a:rPr>
                        <a:t>0.51%</a:t>
                      </a:r>
                    </a:p>
                  </a:txBody>
                  <a:tcPr/>
                </a:tc>
                <a:tc>
                  <a:txBody>
                    <a:bodyPr/>
                    <a:lstStyle/>
                    <a:p>
                      <a:r>
                        <a:rPr lang="en-US" sz="1800" b="1" dirty="0">
                          <a:solidFill>
                            <a:schemeClr val="tx1"/>
                          </a:solidFill>
                          <a:latin typeface="Times New Roman" panose="02020603050405020304" pitchFamily="18" charset="0"/>
                          <a:cs typeface="Times New Roman" panose="02020603050405020304" pitchFamily="18" charset="0"/>
                        </a:rPr>
                        <a:t>0.40%</a:t>
                      </a:r>
                    </a:p>
                  </a:txBody>
                  <a:tcPr/>
                </a:tc>
                <a:tc>
                  <a:txBody>
                    <a:bodyPr/>
                    <a:lstStyle/>
                    <a:p>
                      <a:r>
                        <a:rPr lang="en-US" sz="1800" b="1" dirty="0">
                          <a:solidFill>
                            <a:schemeClr val="tx1"/>
                          </a:solidFill>
                          <a:latin typeface="Times New Roman" panose="02020603050405020304" pitchFamily="18" charset="0"/>
                          <a:cs typeface="Times New Roman" panose="02020603050405020304" pitchFamily="18" charset="0"/>
                        </a:rPr>
                        <a:t>1.28 </a:t>
                      </a:r>
                    </a:p>
                  </a:txBody>
                  <a:tcPr/>
                </a:tc>
                <a:extLst>
                  <a:ext uri="{0D108BD9-81ED-4DB2-BD59-A6C34878D82A}">
                    <a16:rowId xmlns:a16="http://schemas.microsoft.com/office/drawing/2014/main" xmlns:p="http://schemas.openxmlformats.org/presentationml/2006/main" xmlns:r="http://schemas.openxmlformats.org/officeDocument/2006/relationships" xmlns:a="http://schemas.openxmlformats.org/drawingml/2006/main" xmlns="" val="2211426688"/>
                  </a:ext>
                </a:extLst>
              </a:tr>
              <a:tr h="413276">
                <a:tc>
                  <a:txBody>
                    <a:bodyPr/>
                    <a:lstStyle/>
                    <a:p>
                      <a:r>
                        <a:rPr lang="en-US" sz="1800" b="1" dirty="0">
                          <a:solidFill>
                            <a:srgbClr val="FF0000"/>
                          </a:solidFill>
                          <a:latin typeface="Times New Roman" panose="02020603050405020304" pitchFamily="18" charset="0"/>
                          <a:cs typeface="Times New Roman" panose="02020603050405020304" pitchFamily="18" charset="0"/>
                        </a:rPr>
                        <a:t>White</a:t>
                      </a:r>
                    </a:p>
                  </a:txBody>
                  <a:tcPr/>
                </a:tc>
                <a:tc>
                  <a:txBody>
                    <a:bodyPr/>
                    <a:lstStyle/>
                    <a:p>
                      <a:r>
                        <a:rPr lang="en-US" sz="1800" b="1" dirty="0">
                          <a:solidFill>
                            <a:srgbClr val="FF0000"/>
                          </a:solidFill>
                          <a:latin typeface="Times New Roman" panose="02020603050405020304" pitchFamily="18" charset="0"/>
                          <a:cs typeface="Times New Roman" panose="02020603050405020304" pitchFamily="18" charset="0"/>
                        </a:rPr>
                        <a:t>1145</a:t>
                      </a:r>
                    </a:p>
                  </a:txBody>
                  <a:tcPr/>
                </a:tc>
                <a:tc>
                  <a:txBody>
                    <a:bodyPr/>
                    <a:lstStyle/>
                    <a:p>
                      <a:r>
                        <a:rPr lang="en-US" sz="1800" b="1" dirty="0">
                          <a:solidFill>
                            <a:srgbClr val="FF0000"/>
                          </a:solidFill>
                          <a:latin typeface="Times New Roman" panose="02020603050405020304" pitchFamily="18" charset="0"/>
                          <a:cs typeface="Times New Roman" panose="02020603050405020304" pitchFamily="18" charset="0"/>
                        </a:rPr>
                        <a:t>8.41%</a:t>
                      </a:r>
                    </a:p>
                  </a:txBody>
                  <a:tcPr/>
                </a:tc>
                <a:tc>
                  <a:txBody>
                    <a:bodyPr/>
                    <a:lstStyle/>
                    <a:p>
                      <a:r>
                        <a:rPr lang="en-US" sz="1800" b="1" dirty="0">
                          <a:solidFill>
                            <a:srgbClr val="FF0000"/>
                          </a:solidFill>
                          <a:latin typeface="Times New Roman" panose="02020603050405020304" pitchFamily="18" charset="0"/>
                          <a:cs typeface="Times New Roman" panose="02020603050405020304" pitchFamily="18" charset="0"/>
                        </a:rPr>
                        <a:t>28.70%</a:t>
                      </a:r>
                    </a:p>
                  </a:txBody>
                  <a:tcPr/>
                </a:tc>
                <a:tc>
                  <a:txBody>
                    <a:bodyPr/>
                    <a:lstStyle/>
                    <a:p>
                      <a:r>
                        <a:rPr lang="en-US" sz="1800" b="1" dirty="0">
                          <a:solidFill>
                            <a:srgbClr val="FF0000"/>
                          </a:solidFill>
                          <a:latin typeface="Times New Roman" panose="02020603050405020304" pitchFamily="18" charset="0"/>
                          <a:cs typeface="Times New Roman" panose="02020603050405020304" pitchFamily="18" charset="0"/>
                        </a:rPr>
                        <a:t>0.29</a:t>
                      </a:r>
                    </a:p>
                  </a:txBody>
                  <a:tcPr/>
                </a:tc>
                <a:extLst>
                  <a:ext uri="{0D108BD9-81ED-4DB2-BD59-A6C34878D82A}">
                    <a16:rowId xmlns:a16="http://schemas.microsoft.com/office/drawing/2014/main" xmlns:p="http://schemas.openxmlformats.org/presentationml/2006/main" xmlns:r="http://schemas.openxmlformats.org/officeDocument/2006/relationships" xmlns:a="http://schemas.openxmlformats.org/drawingml/2006/main" xmlns="" val="2505537416"/>
                  </a:ext>
                </a:extLst>
              </a:tr>
              <a:tr h="771766">
                <a:tc>
                  <a:txBody>
                    <a:bodyPr/>
                    <a:lstStyle/>
                    <a:p>
                      <a:r>
                        <a:rPr lang="en-US" sz="1800" b="1" dirty="0">
                          <a:solidFill>
                            <a:srgbClr val="FF0000"/>
                          </a:solidFill>
                          <a:latin typeface="Times New Roman" panose="02020603050405020304" pitchFamily="18" charset="0"/>
                          <a:cs typeface="Times New Roman" panose="02020603050405020304" pitchFamily="18" charset="0"/>
                        </a:rPr>
                        <a:t>More than one race</a:t>
                      </a:r>
                    </a:p>
                  </a:txBody>
                  <a:tcPr/>
                </a:tc>
                <a:tc>
                  <a:txBody>
                    <a:bodyPr/>
                    <a:lstStyle/>
                    <a:p>
                      <a:r>
                        <a:rPr lang="en-US" sz="1800" b="1" dirty="0">
                          <a:solidFill>
                            <a:srgbClr val="FF0000"/>
                          </a:solidFill>
                          <a:latin typeface="Times New Roman" panose="02020603050405020304" pitchFamily="18" charset="0"/>
                          <a:cs typeface="Times New Roman" panose="02020603050405020304" pitchFamily="18" charset="0"/>
                        </a:rPr>
                        <a:t>352</a:t>
                      </a:r>
                    </a:p>
                  </a:txBody>
                  <a:tcPr/>
                </a:tc>
                <a:tc>
                  <a:txBody>
                    <a:bodyPr/>
                    <a:lstStyle/>
                    <a:p>
                      <a:r>
                        <a:rPr lang="en-US" sz="1800" b="1" dirty="0">
                          <a:solidFill>
                            <a:srgbClr val="FF0000"/>
                          </a:solidFill>
                          <a:latin typeface="Times New Roman" panose="02020603050405020304" pitchFamily="18" charset="0"/>
                          <a:cs typeface="Times New Roman" panose="02020603050405020304" pitchFamily="18" charset="0"/>
                        </a:rPr>
                        <a:t>2.58%</a:t>
                      </a:r>
                    </a:p>
                  </a:txBody>
                  <a:tcPr/>
                </a:tc>
                <a:tc>
                  <a:txBody>
                    <a:bodyPr/>
                    <a:lstStyle/>
                    <a:p>
                      <a:r>
                        <a:rPr lang="en-US" sz="1800" b="1" dirty="0">
                          <a:solidFill>
                            <a:srgbClr val="FF0000"/>
                          </a:solidFill>
                          <a:latin typeface="Times New Roman" panose="02020603050405020304" pitchFamily="18" charset="0"/>
                          <a:cs typeface="Times New Roman" panose="02020603050405020304" pitchFamily="18" charset="0"/>
                        </a:rPr>
                        <a:t>5.00%</a:t>
                      </a:r>
                    </a:p>
                  </a:txBody>
                  <a:tcPr/>
                </a:tc>
                <a:tc>
                  <a:txBody>
                    <a:bodyPr/>
                    <a:lstStyle/>
                    <a:p>
                      <a:r>
                        <a:rPr lang="en-US" sz="1800" b="1" dirty="0">
                          <a:solidFill>
                            <a:srgbClr val="FF0000"/>
                          </a:solidFill>
                          <a:latin typeface="Times New Roman" panose="02020603050405020304" pitchFamily="18" charset="0"/>
                          <a:cs typeface="Times New Roman" panose="02020603050405020304" pitchFamily="18" charset="0"/>
                        </a:rPr>
                        <a:t>0.52</a:t>
                      </a:r>
                    </a:p>
                  </a:txBody>
                  <a:tcPr/>
                </a:tc>
                <a:extLst>
                  <a:ext uri="{0D108BD9-81ED-4DB2-BD59-A6C34878D82A}">
                    <a16:rowId xmlns:a16="http://schemas.microsoft.com/office/drawing/2014/main" xmlns:p="http://schemas.openxmlformats.org/presentationml/2006/main" xmlns:r="http://schemas.openxmlformats.org/officeDocument/2006/relationships" xmlns:a="http://schemas.openxmlformats.org/drawingml/2006/main" xmlns="" val="2021912457"/>
                  </a:ext>
                </a:extLst>
              </a:tr>
            </a:tbl>
          </a:graphicData>
        </a:graphic>
      </p:graphicFrame>
      <p:sp>
        <p:nvSpPr>
          <p:cNvPr id="6" name="Content Placeholder 5"/>
          <p:cNvSpPr>
            <a:spLocks noGrp="1"/>
          </p:cNvSpPr>
          <p:nvPr>
            <p:ph sz="quarter" idx="4"/>
          </p:nvPr>
        </p:nvSpPr>
        <p:spPr/>
        <p:txBody>
          <a:bodyPr>
            <a:normAutofit/>
          </a:bodyPr>
          <a:lstStyle/>
          <a:p>
            <a:pPr marL="0" indent="0">
              <a:buNone/>
            </a:pPr>
            <a:r>
              <a:rPr lang="en-US" dirty="0"/>
              <a:t>    </a:t>
            </a:r>
            <a:endParaRPr lang="en-US" sz="2600"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662536024"/>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med" p14:dur="700">
        <p:fade/>
      </p:transition>
    </mc:Choice>
    <mc:Fallback>
      <p:transition spd="med">
        <p:fade/>
      </p:transition>
    </mc:Fallback>
  </mc:AlternateContent>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293664" y="762000"/>
            <a:ext cx="8382148" cy="381000"/>
          </a:xfrm>
        </p:spPr>
        <p:txBody>
          <a:bodyPr>
            <a:normAutofit fontScale="85000" lnSpcReduction="20000"/>
          </a:bodyPr>
          <a:lstStyle/>
          <a:p>
            <a:r>
              <a:rPr lang="en-US" b="1" dirty="0"/>
              <a:t>	</a:t>
            </a:r>
          </a:p>
        </p:txBody>
      </p:sp>
      <p:graphicFrame>
        <p:nvGraphicFramePr>
          <p:cNvPr id="2" name="Content Placeholder 1"/>
          <p:cNvGraphicFramePr>
            <a:graphicFrameLocks noGrp="1"/>
          </p:cNvGraphicFramePr>
          <p:nvPr>
            <p:ph sz="half" idx="2"/>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1559769768"/>
              </p:ext>
            </p:extLst>
          </p:nvPr>
        </p:nvGraphicFramePr>
        <p:xfrm>
          <a:off x="989012" y="533400"/>
          <a:ext cx="10441457" cy="5769257"/>
        </p:xfrm>
        <a:graphic>
          <a:graphicData uri="http://schemas.openxmlformats.org/drawingml/2006/table">
            <a:tbl>
              <a:tblPr firstRow="1" bandRow="1">
                <a:tableStyleId>{5C22544A-7EE6-4342-B048-85BDC9FD1C3A}</a:tableStyleId>
              </a:tblPr>
              <a:tblGrid>
                <a:gridCol w="2455698">
                  <a:extLst>
                    <a:ext uri="{9D8B030D-6E8A-4147-A177-3AD203B41FA5}">
                      <a16:colId xmlns:a16="http://schemas.microsoft.com/office/drawing/2014/main" xmlns:p="http://schemas.openxmlformats.org/presentationml/2006/main" xmlns:r="http://schemas.openxmlformats.org/officeDocument/2006/relationships" xmlns:a="http://schemas.openxmlformats.org/drawingml/2006/main" xmlns="" val="1072452032"/>
                    </a:ext>
                  </a:extLst>
                </a:gridCol>
                <a:gridCol w="2005549">
                  <a:extLst>
                    <a:ext uri="{9D8B030D-6E8A-4147-A177-3AD203B41FA5}">
                      <a16:colId xmlns:a16="http://schemas.microsoft.com/office/drawing/2014/main" xmlns:p="http://schemas.openxmlformats.org/presentationml/2006/main" xmlns:r="http://schemas.openxmlformats.org/officeDocument/2006/relationships" xmlns:a="http://schemas.openxmlformats.org/drawingml/2006/main" xmlns="" val="1541305182"/>
                    </a:ext>
                  </a:extLst>
                </a:gridCol>
                <a:gridCol w="1941611">
                  <a:extLst>
                    <a:ext uri="{9D8B030D-6E8A-4147-A177-3AD203B41FA5}">
                      <a16:colId xmlns:a16="http://schemas.microsoft.com/office/drawing/2014/main" xmlns:p="http://schemas.openxmlformats.org/presentationml/2006/main" xmlns:r="http://schemas.openxmlformats.org/officeDocument/2006/relationships" xmlns:a="http://schemas.openxmlformats.org/drawingml/2006/main" xmlns="" val="450122379"/>
                    </a:ext>
                  </a:extLst>
                </a:gridCol>
                <a:gridCol w="1976160">
                  <a:extLst>
                    <a:ext uri="{9D8B030D-6E8A-4147-A177-3AD203B41FA5}">
                      <a16:colId xmlns:a16="http://schemas.microsoft.com/office/drawing/2014/main" xmlns:p="http://schemas.openxmlformats.org/presentationml/2006/main" xmlns:r="http://schemas.openxmlformats.org/officeDocument/2006/relationships" xmlns:a="http://schemas.openxmlformats.org/drawingml/2006/main" xmlns="" val="3775447870"/>
                    </a:ext>
                  </a:extLst>
                </a:gridCol>
                <a:gridCol w="2062439">
                  <a:extLst>
                    <a:ext uri="{9D8B030D-6E8A-4147-A177-3AD203B41FA5}">
                      <a16:colId xmlns:a16="http://schemas.microsoft.com/office/drawing/2014/main" xmlns:p="http://schemas.openxmlformats.org/presentationml/2006/main" xmlns:r="http://schemas.openxmlformats.org/officeDocument/2006/relationships" xmlns:a="http://schemas.openxmlformats.org/drawingml/2006/main" xmlns="" val="1191747506"/>
                    </a:ext>
                  </a:extLst>
                </a:gridCol>
              </a:tblGrid>
              <a:tr h="1647129">
                <a:tc>
                  <a:txBody>
                    <a:bodyPr/>
                    <a:lstStyle/>
                    <a:p>
                      <a:r>
                        <a:rPr lang="en-US" sz="1600" dirty="0">
                          <a:latin typeface="Times New Roman" panose="02020603050405020304" pitchFamily="18" charset="0"/>
                          <a:cs typeface="Times New Roman" panose="02020603050405020304" pitchFamily="18" charset="0"/>
                        </a:rPr>
                        <a:t>TARGET POPULATION</a:t>
                      </a:r>
                    </a:p>
                    <a:p>
                      <a:endParaRPr lang="en-US" sz="1600" dirty="0">
                        <a:latin typeface="Times New Roman" panose="02020603050405020304" pitchFamily="18" charset="0"/>
                        <a:cs typeface="Times New Roman" panose="02020603050405020304" pitchFamily="18" charset="0"/>
                      </a:endParaRPr>
                    </a:p>
                    <a:p>
                      <a:endParaRPr lang="en-US" sz="1800" b="0" dirty="0">
                        <a:latin typeface="Times New Roman" panose="02020603050405020304" pitchFamily="18" charset="0"/>
                        <a:cs typeface="Times New Roman" panose="02020603050405020304" pitchFamily="18" charset="0"/>
                      </a:endParaRPr>
                    </a:p>
                    <a:p>
                      <a:endParaRPr lang="en-US" sz="1600" dirty="0">
                        <a:latin typeface="Times New Roman" panose="02020603050405020304" pitchFamily="18" charset="0"/>
                        <a:cs typeface="Times New Roman" panose="02020603050405020304" pitchFamily="18" charset="0"/>
                      </a:endParaRPr>
                    </a:p>
                  </a:txBody>
                  <a:tcPr/>
                </a:tc>
                <a:tc>
                  <a:txBody>
                    <a:bodyPr/>
                    <a:lstStyle/>
                    <a:p>
                      <a:r>
                        <a:rPr lang="en-US" sz="1600" dirty="0">
                          <a:latin typeface="Times New Roman" panose="02020603050405020304" pitchFamily="18" charset="0"/>
                          <a:cs typeface="Times New Roman" panose="02020603050405020304" pitchFamily="18" charset="0"/>
                        </a:rPr>
                        <a:t>NUMBER OF EVC’S TOTAL ENROLLMENTS</a:t>
                      </a:r>
                    </a:p>
                    <a:p>
                      <a:r>
                        <a:rPr lang="en-US" sz="1600" dirty="0">
                          <a:latin typeface="Times New Roman" panose="02020603050405020304" pitchFamily="18" charset="0"/>
                          <a:cs typeface="Times New Roman" panose="02020603050405020304" pitchFamily="18" charset="0"/>
                        </a:rPr>
                        <a:t>FALL 2014- SPRING</a:t>
                      </a:r>
                      <a:r>
                        <a:rPr lang="en-US" sz="1600" baseline="0" dirty="0">
                          <a:latin typeface="Times New Roman" panose="02020603050405020304" pitchFamily="18" charset="0"/>
                          <a:cs typeface="Times New Roman" panose="02020603050405020304" pitchFamily="18" charset="0"/>
                        </a:rPr>
                        <a:t> 2015</a:t>
                      </a:r>
                      <a:endParaRPr lang="en-US" sz="1600" dirty="0">
                        <a:latin typeface="Times New Roman" panose="02020603050405020304" pitchFamily="18" charset="0"/>
                        <a:cs typeface="Times New Roman" panose="02020603050405020304" pitchFamily="18" charset="0"/>
                      </a:endParaRPr>
                    </a:p>
                  </a:txBody>
                  <a:tcPr/>
                </a:tc>
                <a:tc>
                  <a:txBody>
                    <a:bodyPr/>
                    <a:lstStyle/>
                    <a:p>
                      <a:r>
                        <a:rPr lang="en-US" sz="1600" dirty="0">
                          <a:latin typeface="Times New Roman" panose="02020603050405020304" pitchFamily="18" charset="0"/>
                          <a:cs typeface="Times New Roman" panose="02020603050405020304" pitchFamily="18" charset="0"/>
                        </a:rPr>
                        <a:t>NUMBER</a:t>
                      </a:r>
                      <a:r>
                        <a:rPr lang="en-US" sz="1600" baseline="0" dirty="0">
                          <a:latin typeface="Times New Roman" panose="02020603050405020304" pitchFamily="18" charset="0"/>
                          <a:cs typeface="Times New Roman" panose="02020603050405020304" pitchFamily="18" charset="0"/>
                        </a:rPr>
                        <a:t> OF EVC’S TOTAL COLLEGE ENROLLMENT</a:t>
                      </a:r>
                    </a:p>
                    <a:p>
                      <a:r>
                        <a:rPr lang="en-US" sz="1600" baseline="0" dirty="0">
                          <a:latin typeface="Times New Roman" panose="02020603050405020304" pitchFamily="18" charset="0"/>
                          <a:cs typeface="Times New Roman" panose="02020603050405020304" pitchFamily="18" charset="0"/>
                        </a:rPr>
                        <a:t>(PROPORTION)</a:t>
                      </a:r>
                      <a:endParaRPr lang="en-US" sz="1600" dirty="0">
                        <a:latin typeface="Times New Roman" panose="02020603050405020304" pitchFamily="18" charset="0"/>
                        <a:cs typeface="Times New Roman" panose="02020603050405020304" pitchFamily="18" charset="0"/>
                      </a:endParaRPr>
                    </a:p>
                  </a:txBody>
                  <a:tcPr/>
                </a:tc>
                <a:tc>
                  <a:txBody>
                    <a:bodyPr/>
                    <a:lstStyle/>
                    <a:p>
                      <a:r>
                        <a:rPr lang="en-US" sz="1600" dirty="0">
                          <a:latin typeface="Times New Roman" panose="02020603050405020304" pitchFamily="18" charset="0"/>
                          <a:cs typeface="Times New Roman" panose="02020603050405020304" pitchFamily="18" charset="0"/>
                        </a:rPr>
                        <a:t>NUMBER</a:t>
                      </a:r>
                      <a:r>
                        <a:rPr lang="en-US" sz="1600" baseline="0" dirty="0">
                          <a:latin typeface="Times New Roman" panose="02020603050405020304" pitchFamily="18" charset="0"/>
                          <a:cs typeface="Times New Roman" panose="02020603050405020304" pitchFamily="18" charset="0"/>
                        </a:rPr>
                        <a:t> OF ADULTS WITHIN THE SAN JOSE COMMUNIT Y SERVED</a:t>
                      </a:r>
                      <a:endParaRPr lang="en-US" sz="1600" dirty="0">
                        <a:latin typeface="Times New Roman" panose="02020603050405020304" pitchFamily="18" charset="0"/>
                        <a:cs typeface="Times New Roman" panose="02020603050405020304" pitchFamily="18" charset="0"/>
                      </a:endParaRPr>
                    </a:p>
                  </a:txBody>
                  <a:tcPr/>
                </a:tc>
                <a:tc>
                  <a:txBody>
                    <a:bodyPr/>
                    <a:lstStyle/>
                    <a:p>
                      <a:r>
                        <a:rPr lang="en-US" sz="1600" dirty="0">
                          <a:latin typeface="Times New Roman" panose="02020603050405020304" pitchFamily="18" charset="0"/>
                          <a:cs typeface="Times New Roman" panose="02020603050405020304" pitchFamily="18" charset="0"/>
                        </a:rPr>
                        <a:t>PROPORTION</a:t>
                      </a:r>
                    </a:p>
                    <a:p>
                      <a:endParaRPr lang="en-US" sz="1600" dirty="0">
                        <a:latin typeface="Times New Roman" panose="02020603050405020304" pitchFamily="18" charset="0"/>
                        <a:cs typeface="Times New Roman" panose="02020603050405020304" pitchFamily="18" charset="0"/>
                      </a:endParaRPr>
                    </a:p>
                    <a:p>
                      <a:r>
                        <a:rPr lang="en-US" sz="1600" b="0" baseline="0" dirty="0">
                          <a:latin typeface="Times New Roman" panose="02020603050405020304" pitchFamily="18" charset="0"/>
                          <a:cs typeface="Times New Roman" panose="02020603050405020304" pitchFamily="18" charset="0"/>
                        </a:rPr>
                        <a:t>*Note: (&lt;.91 is a problem;</a:t>
                      </a:r>
                    </a:p>
                    <a:p>
                      <a:r>
                        <a:rPr lang="en-US" sz="1600" b="0" baseline="0" dirty="0">
                          <a:latin typeface="Times New Roman" panose="02020603050405020304" pitchFamily="18" charset="0"/>
                          <a:cs typeface="Times New Roman" panose="02020603050405020304" pitchFamily="18" charset="0"/>
                        </a:rPr>
                        <a:t>&gt;.91 is okay)</a:t>
                      </a:r>
                      <a:endParaRPr lang="en-US" sz="1600" b="0" dirty="0">
                        <a:latin typeface="Times New Roman" panose="02020603050405020304" pitchFamily="18" charset="0"/>
                        <a:cs typeface="Times New Roman" panose="02020603050405020304" pitchFamily="18" charset="0"/>
                      </a:endParaRPr>
                    </a:p>
                    <a:p>
                      <a:endParaRPr lang="en-US" sz="16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xmlns:p="http://schemas.openxmlformats.org/presentationml/2006/main" xmlns:r="http://schemas.openxmlformats.org/officeDocument/2006/relationships" xmlns:a="http://schemas.openxmlformats.org/drawingml/2006/main" xmlns="" val="1386997088"/>
                  </a:ext>
                </a:extLst>
              </a:tr>
              <a:tr h="441960">
                <a:tc>
                  <a:txBody>
                    <a:bodyPr/>
                    <a:lstStyle/>
                    <a:p>
                      <a:r>
                        <a:rPr lang="en-US" sz="1800" b="1" dirty="0">
                          <a:solidFill>
                            <a:schemeClr val="tx1"/>
                          </a:solidFill>
                          <a:latin typeface="Times New Roman" panose="02020603050405020304" pitchFamily="18" charset="0"/>
                          <a:cs typeface="Times New Roman" panose="02020603050405020304" pitchFamily="18" charset="0"/>
                        </a:rPr>
                        <a:t>Males</a:t>
                      </a:r>
                    </a:p>
                  </a:txBody>
                  <a:tcPr/>
                </a:tc>
                <a:tc>
                  <a:txBody>
                    <a:bodyPr/>
                    <a:lstStyle/>
                    <a:p>
                      <a:r>
                        <a:rPr lang="en-US" sz="1800" b="1" dirty="0">
                          <a:solidFill>
                            <a:schemeClr val="tx1"/>
                          </a:solidFill>
                          <a:latin typeface="Times New Roman" panose="02020603050405020304" pitchFamily="18" charset="0"/>
                          <a:cs typeface="Times New Roman" panose="02020603050405020304" pitchFamily="18" charset="0"/>
                        </a:rPr>
                        <a:t>7251</a:t>
                      </a:r>
                    </a:p>
                  </a:txBody>
                  <a:tcPr/>
                </a:tc>
                <a:tc>
                  <a:txBody>
                    <a:bodyPr/>
                    <a:lstStyle/>
                    <a:p>
                      <a:r>
                        <a:rPr lang="en-US" sz="1800" b="1" dirty="0">
                          <a:solidFill>
                            <a:schemeClr val="tx1"/>
                          </a:solidFill>
                          <a:latin typeface="Times New Roman" panose="02020603050405020304" pitchFamily="18" charset="0"/>
                          <a:cs typeface="Times New Roman" panose="02020603050405020304" pitchFamily="18" charset="0"/>
                        </a:rPr>
                        <a:t>53.23%</a:t>
                      </a:r>
                    </a:p>
                  </a:txBody>
                  <a:tcPr/>
                </a:tc>
                <a:tc>
                  <a:txBody>
                    <a:bodyPr/>
                    <a:lstStyle/>
                    <a:p>
                      <a:r>
                        <a:rPr lang="en-US" sz="1800" b="1" dirty="0">
                          <a:solidFill>
                            <a:schemeClr val="tx1"/>
                          </a:solidFill>
                          <a:latin typeface="Times New Roman" panose="02020603050405020304" pitchFamily="18" charset="0"/>
                          <a:cs typeface="Times New Roman" panose="02020603050405020304" pitchFamily="18" charset="0"/>
                        </a:rPr>
                        <a:t>50.30%</a:t>
                      </a:r>
                    </a:p>
                  </a:txBody>
                  <a:tcPr/>
                </a:tc>
                <a:tc>
                  <a:txBody>
                    <a:bodyPr/>
                    <a:lstStyle/>
                    <a:p>
                      <a:r>
                        <a:rPr lang="en-US" sz="1800" b="1" dirty="0">
                          <a:solidFill>
                            <a:schemeClr val="tx1"/>
                          </a:solidFill>
                          <a:latin typeface="Times New Roman" panose="02020603050405020304" pitchFamily="18" charset="0"/>
                          <a:cs typeface="Times New Roman" panose="02020603050405020304" pitchFamily="18" charset="0"/>
                        </a:rPr>
                        <a:t>1.06</a:t>
                      </a:r>
                    </a:p>
                  </a:txBody>
                  <a:tcPr/>
                </a:tc>
                <a:extLst>
                  <a:ext uri="{0D108BD9-81ED-4DB2-BD59-A6C34878D82A}">
                    <a16:rowId xmlns:a16="http://schemas.microsoft.com/office/drawing/2014/main" xmlns:p="http://schemas.openxmlformats.org/presentationml/2006/main" xmlns:r="http://schemas.openxmlformats.org/officeDocument/2006/relationships" xmlns:a="http://schemas.openxmlformats.org/drawingml/2006/main" xmlns="" val="1803392916"/>
                  </a:ext>
                </a:extLst>
              </a:tr>
              <a:tr h="386082">
                <a:tc>
                  <a:txBody>
                    <a:bodyPr/>
                    <a:lstStyle/>
                    <a:p>
                      <a:r>
                        <a:rPr lang="en-US" sz="1800" b="1" dirty="0">
                          <a:solidFill>
                            <a:schemeClr val="tx1"/>
                          </a:solidFill>
                          <a:latin typeface="Times New Roman" panose="02020603050405020304" pitchFamily="18" charset="0"/>
                          <a:cs typeface="Times New Roman" panose="02020603050405020304" pitchFamily="18" charset="0"/>
                        </a:rPr>
                        <a:t>Females</a:t>
                      </a:r>
                    </a:p>
                  </a:txBody>
                  <a:tcPr/>
                </a:tc>
                <a:tc>
                  <a:txBody>
                    <a:bodyPr/>
                    <a:lstStyle/>
                    <a:p>
                      <a:r>
                        <a:rPr lang="en-US" sz="1800" b="1" dirty="0">
                          <a:solidFill>
                            <a:schemeClr val="tx1"/>
                          </a:solidFill>
                          <a:latin typeface="Times New Roman" panose="02020603050405020304" pitchFamily="18" charset="0"/>
                          <a:cs typeface="Times New Roman" panose="02020603050405020304" pitchFamily="18" charset="0"/>
                        </a:rPr>
                        <a:t>6324</a:t>
                      </a:r>
                    </a:p>
                  </a:txBody>
                  <a:tcPr/>
                </a:tc>
                <a:tc>
                  <a:txBody>
                    <a:bodyPr/>
                    <a:lstStyle/>
                    <a:p>
                      <a:r>
                        <a:rPr lang="en-US" sz="1800" b="1" dirty="0">
                          <a:solidFill>
                            <a:schemeClr val="tx1"/>
                          </a:solidFill>
                          <a:latin typeface="Times New Roman" panose="02020603050405020304" pitchFamily="18" charset="0"/>
                          <a:cs typeface="Times New Roman" panose="02020603050405020304" pitchFamily="18" charset="0"/>
                        </a:rPr>
                        <a:t>46.63%</a:t>
                      </a:r>
                    </a:p>
                  </a:txBody>
                  <a:tcPr/>
                </a:tc>
                <a:tc>
                  <a:txBody>
                    <a:bodyPr/>
                    <a:lstStyle/>
                    <a:p>
                      <a:r>
                        <a:rPr lang="en-US" sz="1800" b="1" dirty="0">
                          <a:solidFill>
                            <a:schemeClr val="tx1"/>
                          </a:solidFill>
                          <a:latin typeface="Times New Roman" panose="02020603050405020304" pitchFamily="18" charset="0"/>
                          <a:cs typeface="Times New Roman" panose="02020603050405020304" pitchFamily="18" charset="0"/>
                        </a:rPr>
                        <a:t>49.70%</a:t>
                      </a:r>
                    </a:p>
                  </a:txBody>
                  <a:tcPr/>
                </a:tc>
                <a:tc>
                  <a:txBody>
                    <a:bodyPr/>
                    <a:lstStyle/>
                    <a:p>
                      <a:r>
                        <a:rPr lang="en-US" sz="1800" b="1" dirty="0">
                          <a:solidFill>
                            <a:schemeClr val="tx1"/>
                          </a:solidFill>
                          <a:latin typeface="Times New Roman" panose="02020603050405020304" pitchFamily="18" charset="0"/>
                          <a:cs typeface="Times New Roman" panose="02020603050405020304" pitchFamily="18" charset="0"/>
                        </a:rPr>
                        <a:t>0.93</a:t>
                      </a:r>
                    </a:p>
                  </a:txBody>
                  <a:tcPr/>
                </a:tc>
                <a:extLst>
                  <a:ext uri="{0D108BD9-81ED-4DB2-BD59-A6C34878D82A}">
                    <a16:rowId xmlns:a16="http://schemas.microsoft.com/office/drawing/2014/main" xmlns:p="http://schemas.openxmlformats.org/presentationml/2006/main" xmlns:r="http://schemas.openxmlformats.org/officeDocument/2006/relationships" xmlns:a="http://schemas.openxmlformats.org/drawingml/2006/main" xmlns="" val="1098690340"/>
                  </a:ext>
                </a:extLst>
              </a:tr>
              <a:tr h="881982">
                <a:tc>
                  <a:txBody>
                    <a:bodyPr/>
                    <a:lstStyle/>
                    <a:p>
                      <a:endParaRPr lang="en-US" sz="1800" b="1" dirty="0">
                        <a:solidFill>
                          <a:srgbClr val="FF0000"/>
                        </a:solidFill>
                        <a:latin typeface="Times New Roman" panose="02020603050405020304" pitchFamily="18" charset="0"/>
                        <a:cs typeface="Times New Roman" panose="02020603050405020304" pitchFamily="18" charset="0"/>
                      </a:endParaRPr>
                    </a:p>
                    <a:p>
                      <a:r>
                        <a:rPr lang="en-US" sz="1800" b="1" dirty="0">
                          <a:solidFill>
                            <a:srgbClr val="FF0000"/>
                          </a:solidFill>
                          <a:latin typeface="Times New Roman" panose="02020603050405020304" pitchFamily="18" charset="0"/>
                          <a:cs typeface="Times New Roman" panose="02020603050405020304" pitchFamily="18" charset="0"/>
                        </a:rPr>
                        <a:t>Unknown</a:t>
                      </a:r>
                      <a:r>
                        <a:rPr lang="en-US" sz="1800" b="1" baseline="0" dirty="0">
                          <a:solidFill>
                            <a:srgbClr val="FF0000"/>
                          </a:solidFill>
                          <a:latin typeface="Times New Roman" panose="02020603050405020304" pitchFamily="18" charset="0"/>
                          <a:cs typeface="Times New Roman" panose="02020603050405020304" pitchFamily="18" charset="0"/>
                        </a:rPr>
                        <a:t> </a:t>
                      </a:r>
                      <a:endParaRPr lang="en-US" sz="1800" b="1" dirty="0">
                        <a:solidFill>
                          <a:srgbClr val="FF0000"/>
                        </a:solidFill>
                        <a:latin typeface="Times New Roman" panose="02020603050405020304" pitchFamily="18" charset="0"/>
                        <a:cs typeface="Times New Roman" panose="02020603050405020304" pitchFamily="18" charset="0"/>
                      </a:endParaRPr>
                    </a:p>
                  </a:txBody>
                  <a:tcPr/>
                </a:tc>
                <a:tc>
                  <a:txBody>
                    <a:bodyPr/>
                    <a:lstStyle/>
                    <a:p>
                      <a:endParaRPr lang="en-US" sz="1800" b="1" dirty="0">
                        <a:solidFill>
                          <a:srgbClr val="FF0000"/>
                        </a:solidFill>
                        <a:latin typeface="Times New Roman" panose="02020603050405020304" pitchFamily="18" charset="0"/>
                        <a:cs typeface="Times New Roman" panose="02020603050405020304" pitchFamily="18" charset="0"/>
                      </a:endParaRPr>
                    </a:p>
                    <a:p>
                      <a:r>
                        <a:rPr lang="en-US" sz="1800" b="1" dirty="0">
                          <a:solidFill>
                            <a:srgbClr val="FF0000"/>
                          </a:solidFill>
                          <a:latin typeface="Times New Roman" panose="02020603050405020304" pitchFamily="18" charset="0"/>
                          <a:cs typeface="Times New Roman" panose="02020603050405020304" pitchFamily="18" charset="0"/>
                        </a:rPr>
                        <a:t>46</a:t>
                      </a:r>
                    </a:p>
                  </a:txBody>
                  <a:tcPr/>
                </a:tc>
                <a:tc>
                  <a:txBody>
                    <a:bodyPr/>
                    <a:lstStyle/>
                    <a:p>
                      <a:endParaRPr lang="en-US" sz="1800" b="1" dirty="0">
                        <a:solidFill>
                          <a:srgbClr val="FF0000"/>
                        </a:solidFill>
                        <a:latin typeface="Times New Roman" panose="02020603050405020304" pitchFamily="18" charset="0"/>
                        <a:cs typeface="Times New Roman" panose="02020603050405020304" pitchFamily="18" charset="0"/>
                      </a:endParaRPr>
                    </a:p>
                    <a:p>
                      <a:r>
                        <a:rPr lang="en-US" sz="1800" b="1" dirty="0">
                          <a:solidFill>
                            <a:srgbClr val="FF0000"/>
                          </a:solidFill>
                          <a:latin typeface="Times New Roman" panose="02020603050405020304" pitchFamily="18" charset="0"/>
                          <a:cs typeface="Times New Roman" panose="02020603050405020304" pitchFamily="18" charset="0"/>
                        </a:rPr>
                        <a:t>0.34%</a:t>
                      </a:r>
                    </a:p>
                  </a:txBody>
                  <a:tcPr/>
                </a:tc>
                <a:tc>
                  <a:txBody>
                    <a:bodyPr/>
                    <a:lstStyle/>
                    <a:p>
                      <a:endParaRPr lang="en-US" sz="1800" b="1" dirty="0">
                        <a:solidFill>
                          <a:srgbClr val="FF0000"/>
                        </a:solidFill>
                        <a:latin typeface="Times New Roman" panose="02020603050405020304" pitchFamily="18" charset="0"/>
                        <a:cs typeface="Times New Roman" panose="02020603050405020304" pitchFamily="18" charset="0"/>
                      </a:endParaRPr>
                    </a:p>
                    <a:p>
                      <a:r>
                        <a:rPr lang="en-US" sz="1800" b="1" dirty="0">
                          <a:solidFill>
                            <a:srgbClr val="FF0000"/>
                          </a:solidFill>
                          <a:latin typeface="Times New Roman" panose="02020603050405020304" pitchFamily="18" charset="0"/>
                          <a:cs typeface="Times New Roman" panose="02020603050405020304" pitchFamily="18" charset="0"/>
                        </a:rPr>
                        <a:t>0</a:t>
                      </a:r>
                    </a:p>
                  </a:txBody>
                  <a:tcPr/>
                </a:tc>
                <a:tc>
                  <a:txBody>
                    <a:bodyPr/>
                    <a:lstStyle/>
                    <a:p>
                      <a:endParaRPr lang="en-US" sz="1800" b="1" dirty="0">
                        <a:solidFill>
                          <a:srgbClr val="FF0000"/>
                        </a:solidFill>
                        <a:latin typeface="Times New Roman" panose="02020603050405020304" pitchFamily="18" charset="0"/>
                        <a:cs typeface="Times New Roman" panose="02020603050405020304" pitchFamily="18" charset="0"/>
                      </a:endParaRPr>
                    </a:p>
                    <a:p>
                      <a:r>
                        <a:rPr lang="en-US" sz="1800" b="1" dirty="0">
                          <a:solidFill>
                            <a:srgbClr val="FF0000"/>
                          </a:solidFill>
                          <a:latin typeface="Times New Roman" panose="02020603050405020304" pitchFamily="18" charset="0"/>
                          <a:cs typeface="Times New Roman" panose="02020603050405020304" pitchFamily="18" charset="0"/>
                        </a:rPr>
                        <a:t>NA</a:t>
                      </a:r>
                    </a:p>
                  </a:txBody>
                  <a:tcPr/>
                </a:tc>
                <a:extLst>
                  <a:ext uri="{0D108BD9-81ED-4DB2-BD59-A6C34878D82A}">
                    <a16:rowId xmlns:a16="http://schemas.microsoft.com/office/drawing/2014/main" xmlns:p="http://schemas.openxmlformats.org/presentationml/2006/main" xmlns:r="http://schemas.openxmlformats.org/officeDocument/2006/relationships" xmlns:a="http://schemas.openxmlformats.org/drawingml/2006/main" xmlns="" val="3722189432"/>
                  </a:ext>
                </a:extLst>
              </a:tr>
              <a:tr h="391992">
                <a:tc>
                  <a:txBody>
                    <a:bodyPr/>
                    <a:lstStyle/>
                    <a:p>
                      <a:r>
                        <a:rPr lang="en-US" sz="1800" b="1" dirty="0">
                          <a:solidFill>
                            <a:srgbClr val="FF0000"/>
                          </a:solidFill>
                          <a:latin typeface="Times New Roman" panose="02020603050405020304" pitchFamily="18" charset="0"/>
                          <a:cs typeface="Times New Roman" panose="02020603050405020304" pitchFamily="18" charset="0"/>
                        </a:rPr>
                        <a:t>Current</a:t>
                      </a:r>
                      <a:r>
                        <a:rPr lang="en-US" sz="1800" b="1" baseline="0" dirty="0">
                          <a:solidFill>
                            <a:srgbClr val="FF0000"/>
                          </a:solidFill>
                          <a:latin typeface="Times New Roman" panose="02020603050405020304" pitchFamily="18" charset="0"/>
                          <a:cs typeface="Times New Roman" panose="02020603050405020304" pitchFamily="18" charset="0"/>
                        </a:rPr>
                        <a:t> or Former Foster Youth</a:t>
                      </a:r>
                      <a:endParaRPr lang="en-US" sz="1800" b="1" dirty="0">
                        <a:solidFill>
                          <a:srgbClr val="FF0000"/>
                        </a:solidFill>
                        <a:latin typeface="Times New Roman" panose="02020603050405020304" pitchFamily="18" charset="0"/>
                        <a:cs typeface="Times New Roman" panose="02020603050405020304" pitchFamily="18" charset="0"/>
                      </a:endParaRPr>
                    </a:p>
                  </a:txBody>
                  <a:tcPr/>
                </a:tc>
                <a:tc>
                  <a:txBody>
                    <a:bodyPr/>
                    <a:lstStyle/>
                    <a:p>
                      <a:r>
                        <a:rPr lang="en-US" sz="1800" b="1" dirty="0">
                          <a:solidFill>
                            <a:srgbClr val="FF0000"/>
                          </a:solidFill>
                          <a:latin typeface="Times New Roman" panose="02020603050405020304" pitchFamily="18" charset="0"/>
                          <a:cs typeface="Times New Roman" panose="02020603050405020304" pitchFamily="18" charset="0"/>
                        </a:rPr>
                        <a:t>303</a:t>
                      </a:r>
                    </a:p>
                    <a:p>
                      <a:endParaRPr lang="en-US" sz="1800" b="1" dirty="0">
                        <a:solidFill>
                          <a:srgbClr val="FF0000"/>
                        </a:solidFill>
                        <a:latin typeface="Times New Roman" panose="02020603050405020304" pitchFamily="18" charset="0"/>
                        <a:cs typeface="Times New Roman" panose="02020603050405020304" pitchFamily="18" charset="0"/>
                      </a:endParaRPr>
                    </a:p>
                  </a:txBody>
                  <a:tcPr/>
                </a:tc>
                <a:tc>
                  <a:txBody>
                    <a:bodyPr/>
                    <a:lstStyle/>
                    <a:p>
                      <a:r>
                        <a:rPr lang="en-US" sz="1800" b="1" dirty="0">
                          <a:solidFill>
                            <a:srgbClr val="FF0000"/>
                          </a:solidFill>
                          <a:latin typeface="Times New Roman" panose="02020603050405020304" pitchFamily="18" charset="0"/>
                          <a:cs typeface="Times New Roman" panose="02020603050405020304" pitchFamily="18" charset="0"/>
                        </a:rPr>
                        <a:t>2.22%</a:t>
                      </a:r>
                    </a:p>
                  </a:txBody>
                  <a:tcPr/>
                </a:tc>
                <a:tc>
                  <a:txBody>
                    <a:bodyPr/>
                    <a:lstStyle/>
                    <a:p>
                      <a:r>
                        <a:rPr lang="en-US" sz="1800" b="1" dirty="0">
                          <a:solidFill>
                            <a:srgbClr val="FF0000"/>
                          </a:solidFill>
                          <a:latin typeface="Times New Roman" panose="02020603050405020304" pitchFamily="18" charset="0"/>
                          <a:cs typeface="Times New Roman" panose="02020603050405020304" pitchFamily="18" charset="0"/>
                        </a:rPr>
                        <a:t>NA</a:t>
                      </a:r>
                    </a:p>
                  </a:txBody>
                  <a:tcPr/>
                </a:tc>
                <a:tc>
                  <a:txBody>
                    <a:bodyPr/>
                    <a:lstStyle/>
                    <a:p>
                      <a:r>
                        <a:rPr lang="en-US" sz="1800" b="1" dirty="0">
                          <a:solidFill>
                            <a:srgbClr val="FF0000"/>
                          </a:solidFill>
                          <a:latin typeface="Times New Roman" panose="02020603050405020304" pitchFamily="18" charset="0"/>
                          <a:cs typeface="Times New Roman" panose="02020603050405020304" pitchFamily="18" charset="0"/>
                        </a:rPr>
                        <a:t>NA</a:t>
                      </a:r>
                    </a:p>
                  </a:txBody>
                  <a:tcPr/>
                </a:tc>
                <a:extLst>
                  <a:ext uri="{0D108BD9-81ED-4DB2-BD59-A6C34878D82A}">
                    <a16:rowId xmlns:a16="http://schemas.microsoft.com/office/drawing/2014/main" xmlns:p="http://schemas.openxmlformats.org/presentationml/2006/main" xmlns:r="http://schemas.openxmlformats.org/officeDocument/2006/relationships" xmlns:a="http://schemas.openxmlformats.org/drawingml/2006/main" xmlns="" val="418131350"/>
                  </a:ext>
                </a:extLst>
              </a:tr>
              <a:tr h="628869">
                <a:tc>
                  <a:txBody>
                    <a:bodyPr/>
                    <a:lstStyle/>
                    <a:p>
                      <a:r>
                        <a:rPr lang="en-US" sz="1800" b="1" dirty="0">
                          <a:solidFill>
                            <a:srgbClr val="FF0000"/>
                          </a:solidFill>
                          <a:latin typeface="Times New Roman" panose="02020603050405020304" pitchFamily="18" charset="0"/>
                          <a:cs typeface="Times New Roman" panose="02020603050405020304" pitchFamily="18" charset="0"/>
                        </a:rPr>
                        <a:t>Individuals</a:t>
                      </a:r>
                      <a:r>
                        <a:rPr lang="en-US" sz="1800" b="1" baseline="0" dirty="0">
                          <a:solidFill>
                            <a:srgbClr val="FF0000"/>
                          </a:solidFill>
                          <a:latin typeface="Times New Roman" panose="02020603050405020304" pitchFamily="18" charset="0"/>
                          <a:cs typeface="Times New Roman" panose="02020603050405020304" pitchFamily="18" charset="0"/>
                        </a:rPr>
                        <a:t> with Disabilities</a:t>
                      </a:r>
                      <a:endParaRPr lang="en-US" sz="1800" b="1" dirty="0">
                        <a:solidFill>
                          <a:srgbClr val="FF0000"/>
                        </a:solidFill>
                        <a:latin typeface="Times New Roman" panose="02020603050405020304" pitchFamily="18" charset="0"/>
                        <a:cs typeface="Times New Roman" panose="02020603050405020304" pitchFamily="18" charset="0"/>
                      </a:endParaRPr>
                    </a:p>
                  </a:txBody>
                  <a:tcPr/>
                </a:tc>
                <a:tc>
                  <a:txBody>
                    <a:bodyPr/>
                    <a:lstStyle/>
                    <a:p>
                      <a:r>
                        <a:rPr lang="en-US" sz="1800" b="1" dirty="0">
                          <a:solidFill>
                            <a:srgbClr val="FF0000"/>
                          </a:solidFill>
                          <a:latin typeface="Times New Roman" panose="02020603050405020304" pitchFamily="18" charset="0"/>
                          <a:cs typeface="Times New Roman" panose="02020603050405020304" pitchFamily="18" charset="0"/>
                        </a:rPr>
                        <a:t>548</a:t>
                      </a:r>
                    </a:p>
                  </a:txBody>
                  <a:tcPr/>
                </a:tc>
                <a:tc>
                  <a:txBody>
                    <a:bodyPr/>
                    <a:lstStyle/>
                    <a:p>
                      <a:r>
                        <a:rPr lang="en-US" sz="1800" b="1" dirty="0">
                          <a:solidFill>
                            <a:srgbClr val="FF0000"/>
                          </a:solidFill>
                          <a:latin typeface="Times New Roman" panose="02020603050405020304" pitchFamily="18" charset="0"/>
                          <a:cs typeface="Times New Roman" panose="02020603050405020304" pitchFamily="18" charset="0"/>
                        </a:rPr>
                        <a:t>4.02%</a:t>
                      </a:r>
                    </a:p>
                  </a:txBody>
                  <a:tcPr/>
                </a:tc>
                <a:tc>
                  <a:txBody>
                    <a:bodyPr/>
                    <a:lstStyle/>
                    <a:p>
                      <a:r>
                        <a:rPr lang="en-US" sz="1800" b="1" dirty="0">
                          <a:solidFill>
                            <a:srgbClr val="FF0000"/>
                          </a:solidFill>
                          <a:latin typeface="Times New Roman" panose="02020603050405020304" pitchFamily="18" charset="0"/>
                          <a:cs typeface="Times New Roman" panose="02020603050405020304" pitchFamily="18" charset="0"/>
                        </a:rPr>
                        <a:t>4.90%</a:t>
                      </a:r>
                    </a:p>
                  </a:txBody>
                  <a:tcPr/>
                </a:tc>
                <a:tc>
                  <a:txBody>
                    <a:bodyPr/>
                    <a:lstStyle/>
                    <a:p>
                      <a:r>
                        <a:rPr lang="en-US" sz="1800" b="1" dirty="0">
                          <a:solidFill>
                            <a:srgbClr val="FF0000"/>
                          </a:solidFill>
                          <a:latin typeface="Times New Roman" panose="02020603050405020304" pitchFamily="18" charset="0"/>
                          <a:cs typeface="Times New Roman" panose="02020603050405020304" pitchFamily="18" charset="0"/>
                        </a:rPr>
                        <a:t>0.82</a:t>
                      </a:r>
                    </a:p>
                  </a:txBody>
                  <a:tcPr/>
                </a:tc>
                <a:extLst>
                  <a:ext uri="{0D108BD9-81ED-4DB2-BD59-A6C34878D82A}">
                    <a16:rowId xmlns:a16="http://schemas.microsoft.com/office/drawing/2014/main" xmlns:p="http://schemas.openxmlformats.org/presentationml/2006/main" xmlns:r="http://schemas.openxmlformats.org/officeDocument/2006/relationships" xmlns:a="http://schemas.openxmlformats.org/drawingml/2006/main" xmlns="" val="2211426688"/>
                  </a:ext>
                </a:extLst>
              </a:tr>
              <a:tr h="391992">
                <a:tc>
                  <a:txBody>
                    <a:bodyPr/>
                    <a:lstStyle/>
                    <a:p>
                      <a:r>
                        <a:rPr lang="en-US" sz="1800" b="1" dirty="0">
                          <a:solidFill>
                            <a:srgbClr val="FF0000"/>
                          </a:solidFill>
                          <a:latin typeface="Times New Roman" panose="02020603050405020304" pitchFamily="18" charset="0"/>
                          <a:cs typeface="Times New Roman" panose="02020603050405020304" pitchFamily="18" charset="0"/>
                        </a:rPr>
                        <a:t>Low-Income Students</a:t>
                      </a:r>
                    </a:p>
                  </a:txBody>
                  <a:tcPr/>
                </a:tc>
                <a:tc>
                  <a:txBody>
                    <a:bodyPr/>
                    <a:lstStyle/>
                    <a:p>
                      <a:r>
                        <a:rPr lang="en-US" sz="1800" b="1" dirty="0">
                          <a:solidFill>
                            <a:srgbClr val="FF0000"/>
                          </a:solidFill>
                          <a:latin typeface="Times New Roman" panose="02020603050405020304" pitchFamily="18" charset="0"/>
                          <a:cs typeface="Times New Roman" panose="02020603050405020304" pitchFamily="18" charset="0"/>
                        </a:rPr>
                        <a:t>7314</a:t>
                      </a:r>
                    </a:p>
                  </a:txBody>
                  <a:tcPr/>
                </a:tc>
                <a:tc>
                  <a:txBody>
                    <a:bodyPr/>
                    <a:lstStyle/>
                    <a:p>
                      <a:r>
                        <a:rPr lang="en-US" sz="1800" b="1" dirty="0">
                          <a:solidFill>
                            <a:srgbClr val="FF0000"/>
                          </a:solidFill>
                          <a:latin typeface="Times New Roman" panose="02020603050405020304" pitchFamily="18" charset="0"/>
                          <a:cs typeface="Times New Roman" panose="02020603050405020304" pitchFamily="18" charset="0"/>
                        </a:rPr>
                        <a:t>53.89%</a:t>
                      </a:r>
                    </a:p>
                  </a:txBody>
                  <a:tcPr/>
                </a:tc>
                <a:tc>
                  <a:txBody>
                    <a:bodyPr/>
                    <a:lstStyle/>
                    <a:p>
                      <a:r>
                        <a:rPr lang="en-US" sz="1800" b="1" dirty="0">
                          <a:solidFill>
                            <a:srgbClr val="FF0000"/>
                          </a:solidFill>
                          <a:latin typeface="Times New Roman" panose="02020603050405020304" pitchFamily="18" charset="0"/>
                          <a:cs typeface="Times New Roman" panose="02020603050405020304" pitchFamily="18" charset="0"/>
                        </a:rPr>
                        <a:t>NA</a:t>
                      </a:r>
                    </a:p>
                  </a:txBody>
                  <a:tcPr/>
                </a:tc>
                <a:tc>
                  <a:txBody>
                    <a:bodyPr/>
                    <a:lstStyle/>
                    <a:p>
                      <a:r>
                        <a:rPr lang="en-US" sz="1800" b="1" dirty="0">
                          <a:solidFill>
                            <a:srgbClr val="FF0000"/>
                          </a:solidFill>
                          <a:latin typeface="Times New Roman" panose="02020603050405020304" pitchFamily="18" charset="0"/>
                          <a:cs typeface="Times New Roman" panose="02020603050405020304" pitchFamily="18" charset="0"/>
                        </a:rPr>
                        <a:t>NA</a:t>
                      </a:r>
                    </a:p>
                  </a:txBody>
                  <a:tcPr/>
                </a:tc>
                <a:extLst>
                  <a:ext uri="{0D108BD9-81ED-4DB2-BD59-A6C34878D82A}">
                    <a16:rowId xmlns:a16="http://schemas.microsoft.com/office/drawing/2014/main" xmlns:p="http://schemas.openxmlformats.org/presentationml/2006/main" xmlns:r="http://schemas.openxmlformats.org/officeDocument/2006/relationships" xmlns:a="http://schemas.openxmlformats.org/drawingml/2006/main" xmlns="" val="2505537416"/>
                  </a:ext>
                </a:extLst>
              </a:tr>
              <a:tr h="739952">
                <a:tc>
                  <a:txBody>
                    <a:bodyPr/>
                    <a:lstStyle/>
                    <a:p>
                      <a:endParaRPr lang="en-US" sz="1800" b="1" dirty="0">
                        <a:solidFill>
                          <a:srgbClr val="FF0000"/>
                        </a:solidFill>
                        <a:latin typeface="Times New Roman" panose="02020603050405020304" pitchFamily="18" charset="0"/>
                        <a:cs typeface="Times New Roman" panose="02020603050405020304" pitchFamily="18" charset="0"/>
                      </a:endParaRPr>
                    </a:p>
                    <a:p>
                      <a:r>
                        <a:rPr lang="en-US" sz="1800" b="1" dirty="0">
                          <a:solidFill>
                            <a:srgbClr val="FF0000"/>
                          </a:solidFill>
                          <a:latin typeface="Times New Roman" panose="02020603050405020304" pitchFamily="18" charset="0"/>
                          <a:cs typeface="Times New Roman" panose="02020603050405020304" pitchFamily="18" charset="0"/>
                        </a:rPr>
                        <a:t>Veterans</a:t>
                      </a:r>
                    </a:p>
                  </a:txBody>
                  <a:tcPr/>
                </a:tc>
                <a:tc>
                  <a:txBody>
                    <a:bodyPr/>
                    <a:lstStyle/>
                    <a:p>
                      <a:endParaRPr lang="en-US" sz="1800" b="1" dirty="0">
                        <a:solidFill>
                          <a:srgbClr val="FF0000"/>
                        </a:solidFill>
                        <a:latin typeface="Times New Roman" panose="02020603050405020304" pitchFamily="18" charset="0"/>
                        <a:cs typeface="Times New Roman" panose="02020603050405020304" pitchFamily="18" charset="0"/>
                      </a:endParaRPr>
                    </a:p>
                    <a:p>
                      <a:r>
                        <a:rPr lang="en-US" sz="1800" b="1" dirty="0">
                          <a:solidFill>
                            <a:srgbClr val="FF0000"/>
                          </a:solidFill>
                          <a:latin typeface="Times New Roman" panose="02020603050405020304" pitchFamily="18" charset="0"/>
                          <a:cs typeface="Times New Roman" panose="02020603050405020304" pitchFamily="18" charset="0"/>
                        </a:rPr>
                        <a:t>170</a:t>
                      </a:r>
                    </a:p>
                  </a:txBody>
                  <a:tcPr/>
                </a:tc>
                <a:tc>
                  <a:txBody>
                    <a:bodyPr/>
                    <a:lstStyle/>
                    <a:p>
                      <a:endParaRPr lang="en-US" sz="1800" b="1" dirty="0">
                        <a:solidFill>
                          <a:srgbClr val="FF0000"/>
                        </a:solidFill>
                        <a:latin typeface="Times New Roman" panose="02020603050405020304" pitchFamily="18" charset="0"/>
                        <a:cs typeface="Times New Roman" panose="02020603050405020304" pitchFamily="18" charset="0"/>
                      </a:endParaRPr>
                    </a:p>
                    <a:p>
                      <a:r>
                        <a:rPr lang="en-US" sz="1800" b="1" dirty="0">
                          <a:solidFill>
                            <a:srgbClr val="FF0000"/>
                          </a:solidFill>
                          <a:latin typeface="Times New Roman" panose="02020603050405020304" pitchFamily="18" charset="0"/>
                          <a:cs typeface="Times New Roman" panose="02020603050405020304" pitchFamily="18" charset="0"/>
                        </a:rPr>
                        <a:t>1.25%</a:t>
                      </a:r>
                    </a:p>
                  </a:txBody>
                  <a:tcPr/>
                </a:tc>
                <a:tc>
                  <a:txBody>
                    <a:bodyPr/>
                    <a:lstStyle/>
                    <a:p>
                      <a:endParaRPr lang="en-US" sz="1800" b="1" dirty="0">
                        <a:solidFill>
                          <a:srgbClr val="FF0000"/>
                        </a:solidFill>
                        <a:latin typeface="Times New Roman" panose="02020603050405020304" pitchFamily="18" charset="0"/>
                        <a:cs typeface="Times New Roman" panose="02020603050405020304" pitchFamily="18" charset="0"/>
                      </a:endParaRPr>
                    </a:p>
                    <a:p>
                      <a:r>
                        <a:rPr lang="en-US" sz="1800" b="1" dirty="0">
                          <a:solidFill>
                            <a:srgbClr val="FF0000"/>
                          </a:solidFill>
                          <a:latin typeface="Times New Roman" panose="02020603050405020304" pitchFamily="18" charset="0"/>
                          <a:cs typeface="Times New Roman" panose="02020603050405020304" pitchFamily="18" charset="0"/>
                        </a:rPr>
                        <a:t>0.00000482%</a:t>
                      </a:r>
                    </a:p>
                  </a:txBody>
                  <a:tcPr/>
                </a:tc>
                <a:tc>
                  <a:txBody>
                    <a:bodyPr/>
                    <a:lstStyle/>
                    <a:p>
                      <a:endParaRPr lang="en-US" sz="1800" b="1" dirty="0">
                        <a:solidFill>
                          <a:srgbClr val="FF0000"/>
                        </a:solidFill>
                        <a:latin typeface="Times New Roman" panose="02020603050405020304" pitchFamily="18" charset="0"/>
                        <a:cs typeface="Times New Roman" panose="02020603050405020304" pitchFamily="18" charset="0"/>
                      </a:endParaRPr>
                    </a:p>
                    <a:p>
                      <a:r>
                        <a:rPr lang="en-US" sz="1800" b="1" dirty="0">
                          <a:solidFill>
                            <a:srgbClr val="FF0000"/>
                          </a:solidFill>
                          <a:latin typeface="Times New Roman" panose="02020603050405020304" pitchFamily="18" charset="0"/>
                          <a:cs typeface="Times New Roman" panose="02020603050405020304" pitchFamily="18" charset="0"/>
                        </a:rPr>
                        <a:t>.238729</a:t>
                      </a:r>
                    </a:p>
                  </a:txBody>
                  <a:tcPr/>
                </a:tc>
                <a:extLst>
                  <a:ext uri="{0D108BD9-81ED-4DB2-BD59-A6C34878D82A}">
                    <a16:rowId xmlns:a16="http://schemas.microsoft.com/office/drawing/2014/main" xmlns:p="http://schemas.openxmlformats.org/presentationml/2006/main" xmlns:r="http://schemas.openxmlformats.org/officeDocument/2006/relationships" xmlns:a="http://schemas.openxmlformats.org/drawingml/2006/main" xmlns="" val="2021912457"/>
                  </a:ext>
                </a:extLst>
              </a:tr>
            </a:tbl>
          </a:graphicData>
        </a:graphic>
      </p:graphicFrame>
      <p:sp>
        <p:nvSpPr>
          <p:cNvPr id="6" name="Content Placeholder 5"/>
          <p:cNvSpPr>
            <a:spLocks noGrp="1"/>
          </p:cNvSpPr>
          <p:nvPr>
            <p:ph sz="quarter" idx="4"/>
          </p:nvPr>
        </p:nvSpPr>
        <p:spPr/>
        <p:txBody>
          <a:bodyPr>
            <a:normAutofit/>
          </a:bodyPr>
          <a:lstStyle/>
          <a:p>
            <a:pPr marL="0" indent="0">
              <a:buNone/>
            </a:pPr>
            <a:r>
              <a:rPr lang="en-US" dirty="0"/>
              <a:t>    </a:t>
            </a:r>
            <a:endParaRPr lang="en-US" sz="2600"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436796703"/>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med" p14:dur="700">
        <p:fade/>
      </p:transition>
    </mc:Choice>
    <mc:Fallback>
      <p:transition spd="med">
        <p:fade/>
      </p:transition>
    </mc:Fallback>
  </mc:AlternateContent>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THE SEP DATA ON COURSE COMPLETION  </a:t>
            </a:r>
          </a:p>
        </p:txBody>
      </p:sp>
      <p:pic>
        <p:nvPicPr>
          <p:cNvPr id="3" name="Content Placeholder 2" descr="Documentos Oficiales Documentos De Negocios Documentos Legales | Blog ..."/>
          <p:cNvPicPr>
            <a:picLocks noGrp="1" noChangeAspect="1"/>
          </p:cNvPicPr>
          <p:nvPr>
            <p:ph idx="1"/>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3142178" y="685800"/>
            <a:ext cx="6590270" cy="4191000"/>
          </a:xfr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4390791"/>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med" p14:dur="700">
        <p:fade/>
      </p:transition>
    </mc:Choice>
    <mc:Fallback>
      <p:transition spd="med">
        <p:fade/>
      </p:transition>
    </mc:Fallback>
  </mc:AlternateContent>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608014" y="76200"/>
            <a:ext cx="3962399" cy="1943100"/>
          </a:xfrm>
        </p:spPr>
        <p:txBody>
          <a:bodyPr/>
          <a:lstStyle/>
          <a:p>
            <a:r>
              <a:rPr lang="en-US" dirty="0"/>
              <a:t>EVC Institutional Data Student </a:t>
            </a:r>
            <a:br>
              <a:rPr lang="en-US" dirty="0"/>
            </a:br>
            <a:r>
              <a:rPr lang="en-US" dirty="0"/>
              <a:t>Course Completion Trends 2013-2015 </a:t>
            </a:r>
          </a:p>
        </p:txBody>
      </p:sp>
      <p:graphicFrame>
        <p:nvGraphicFramePr>
          <p:cNvPr id="5" name="Content Placeholder 4"/>
          <p:cNvGraphicFramePr>
            <a:graphicFrameLocks noGrp="1"/>
          </p:cNvGraphicFramePr>
          <p:nvPr>
            <p:ph idx="1"/>
            <p:extLst/>
          </p:nvPr>
        </p:nvGraphicFramePr>
        <p:xfrm>
          <a:off x="7085013" y="685799"/>
          <a:ext cx="4856922" cy="6093619"/>
        </p:xfrm>
        <a:graphic>
          <a:graphicData uri="http://schemas.openxmlformats.org/drawingml/2006/table">
            <a:tbl>
              <a:tblPr firstRow="1" bandRow="1">
                <a:tableStyleId>{5C22544A-7EE6-4342-B048-85BDC9FD1C3A}</a:tableStyleId>
              </a:tblPr>
              <a:tblGrid>
                <a:gridCol w="1618974">
                  <a:extLst>
                    <a:ext uri="{9D8B030D-6E8A-4147-A177-3AD203B41FA5}">
                      <a16:colId xmlns:a16="http://schemas.microsoft.com/office/drawing/2014/main" xmlns:p="http://schemas.openxmlformats.org/presentationml/2006/main" xmlns:r="http://schemas.openxmlformats.org/officeDocument/2006/relationships" xmlns:a="http://schemas.openxmlformats.org/drawingml/2006/main" xmlns="" val="1435088488"/>
                    </a:ext>
                  </a:extLst>
                </a:gridCol>
                <a:gridCol w="1618974">
                  <a:extLst>
                    <a:ext uri="{9D8B030D-6E8A-4147-A177-3AD203B41FA5}">
                      <a16:colId xmlns:a16="http://schemas.microsoft.com/office/drawing/2014/main" xmlns:p="http://schemas.openxmlformats.org/presentationml/2006/main" xmlns:r="http://schemas.openxmlformats.org/officeDocument/2006/relationships" xmlns:a="http://schemas.openxmlformats.org/drawingml/2006/main" xmlns="" val="3758977558"/>
                    </a:ext>
                  </a:extLst>
                </a:gridCol>
                <a:gridCol w="1618974">
                  <a:extLst>
                    <a:ext uri="{9D8B030D-6E8A-4147-A177-3AD203B41FA5}">
                      <a16:colId xmlns:a16="http://schemas.microsoft.com/office/drawing/2014/main" xmlns:p="http://schemas.openxmlformats.org/presentationml/2006/main" xmlns:r="http://schemas.openxmlformats.org/officeDocument/2006/relationships" xmlns:a="http://schemas.openxmlformats.org/drawingml/2006/main" xmlns="" val="1236317550"/>
                    </a:ext>
                  </a:extLst>
                </a:gridCol>
              </a:tblGrid>
              <a:tr h="837873">
                <a:tc>
                  <a:txBody>
                    <a:bodyPr/>
                    <a:lstStyle/>
                    <a:p>
                      <a:r>
                        <a:rPr lang="en-US" dirty="0"/>
                        <a:t>Students</a:t>
                      </a:r>
                      <a:r>
                        <a:rPr lang="en-US" baseline="0" dirty="0"/>
                        <a:t> with Disabilities</a:t>
                      </a:r>
                      <a:endParaRPr lang="en-US" dirty="0"/>
                    </a:p>
                  </a:txBody>
                  <a:tcPr/>
                </a:tc>
                <a:tc>
                  <a:txBody>
                    <a:bodyPr/>
                    <a:lstStyle/>
                    <a:p>
                      <a:r>
                        <a:rPr lang="en-US" dirty="0"/>
                        <a:t>Current Foster Youth</a:t>
                      </a:r>
                    </a:p>
                  </a:txBody>
                  <a:tcPr/>
                </a:tc>
                <a:tc>
                  <a:txBody>
                    <a:bodyPr/>
                    <a:lstStyle/>
                    <a:p>
                      <a:r>
                        <a:rPr lang="en-US" dirty="0"/>
                        <a:t>Veterans</a:t>
                      </a:r>
                      <a:r>
                        <a:rPr lang="en-US" baseline="0" dirty="0"/>
                        <a:t> </a:t>
                      </a:r>
                      <a:endParaRPr lang="en-US" dirty="0"/>
                    </a:p>
                  </a:txBody>
                  <a:tcPr/>
                </a:tc>
                <a:extLst>
                  <a:ext uri="{0D108BD9-81ED-4DB2-BD59-A6C34878D82A}">
                    <a16:rowId xmlns:a16="http://schemas.microsoft.com/office/drawing/2014/main" xmlns:p="http://schemas.openxmlformats.org/presentationml/2006/main" xmlns:r="http://schemas.openxmlformats.org/officeDocument/2006/relationships" xmlns:a="http://schemas.openxmlformats.org/drawingml/2006/main" xmlns="" val="374726695"/>
                  </a:ext>
                </a:extLst>
              </a:tr>
              <a:tr h="5255746">
                <a:tc>
                  <a:txBody>
                    <a:bodyPr/>
                    <a:lstStyle/>
                    <a:p>
                      <a:r>
                        <a:rPr lang="en-US" b="1" dirty="0"/>
                        <a:t>The only group</a:t>
                      </a:r>
                      <a:r>
                        <a:rPr lang="en-US" b="1" baseline="0" dirty="0"/>
                        <a:t> </a:t>
                      </a:r>
                      <a:r>
                        <a:rPr lang="en-US" baseline="0" dirty="0"/>
                        <a:t>impacted as far as course success during 2013-2014 and again in 2014-2015. </a:t>
                      </a:r>
                    </a:p>
                    <a:p>
                      <a:endParaRPr lang="en-US" baseline="0" dirty="0"/>
                    </a:p>
                    <a:p>
                      <a:r>
                        <a:rPr lang="en-US" b="1" baseline="0" dirty="0"/>
                        <a:t>*All three of these groups need student services in the area of course success based on this data!</a:t>
                      </a:r>
                      <a:endParaRPr lang="en-US" b="1" dirty="0"/>
                    </a:p>
                  </a:txBody>
                  <a:tcPr/>
                </a:tc>
                <a:tc>
                  <a:txBody>
                    <a:bodyPr/>
                    <a:lstStyle/>
                    <a:p>
                      <a:r>
                        <a:rPr lang="en-US" b="1" dirty="0"/>
                        <a:t>A new group </a:t>
                      </a:r>
                      <a:r>
                        <a:rPr lang="en-US" dirty="0"/>
                        <a:t>that has been impacted during the 2014-2015</a:t>
                      </a:r>
                      <a:r>
                        <a:rPr lang="en-US" baseline="0" dirty="0"/>
                        <a:t> year.</a:t>
                      </a:r>
                    </a:p>
                    <a:p>
                      <a:endParaRPr lang="en-US" baseline="0" dirty="0"/>
                    </a:p>
                    <a:p>
                      <a:r>
                        <a:rPr lang="en-US" baseline="0" dirty="0"/>
                        <a:t>Foster youth pass their courses at a rate of 31%, compared to the general population at 71%.</a:t>
                      </a:r>
                      <a:endParaRPr lang="en-US" dirty="0"/>
                    </a:p>
                  </a:txBody>
                  <a:tcPr/>
                </a:tc>
                <a:tc>
                  <a:txBody>
                    <a:bodyPr/>
                    <a:lstStyle/>
                    <a:p>
                      <a:r>
                        <a:rPr lang="en-US" b="1" dirty="0"/>
                        <a:t>Another new group </a:t>
                      </a:r>
                      <a:r>
                        <a:rPr lang="en-US" dirty="0"/>
                        <a:t>that</a:t>
                      </a:r>
                      <a:r>
                        <a:rPr lang="en-US" baseline="0" dirty="0"/>
                        <a:t> has been impacted during the 2014-2015 year. </a:t>
                      </a:r>
                    </a:p>
                    <a:p>
                      <a:endParaRPr lang="en-US" baseline="0" dirty="0"/>
                    </a:p>
                    <a:p>
                      <a:r>
                        <a:rPr lang="en-US" baseline="0" dirty="0"/>
                        <a:t>Veterans pass their courses at a rate of 35%, compared to the general population of 71%. </a:t>
                      </a:r>
                      <a:endParaRPr lang="en-US" dirty="0"/>
                    </a:p>
                  </a:txBody>
                  <a:tcPr/>
                </a:tc>
                <a:extLst>
                  <a:ext uri="{0D108BD9-81ED-4DB2-BD59-A6C34878D82A}">
                    <a16:rowId xmlns:a16="http://schemas.microsoft.com/office/drawing/2014/main" xmlns:p="http://schemas.openxmlformats.org/presentationml/2006/main" xmlns:r="http://schemas.openxmlformats.org/officeDocument/2006/relationships" xmlns:a="http://schemas.openxmlformats.org/drawingml/2006/main" xmlns="" val="4263574794"/>
                  </a:ext>
                </a:extLst>
              </a:tr>
            </a:tbl>
          </a:graphicData>
        </a:graphic>
      </p:graphicFrame>
      <p:sp>
        <p:nvSpPr>
          <p:cNvPr id="4" name="Text Placeholder 3"/>
          <p:cNvSpPr>
            <a:spLocks noGrp="1"/>
          </p:cNvSpPr>
          <p:nvPr>
            <p:ph type="body" sz="half" idx="2"/>
          </p:nvPr>
        </p:nvSpPr>
        <p:spPr/>
        <p:txBody>
          <a:bodyPr/>
          <a:lstStyle/>
          <a:p>
            <a:endParaRPr lang="en-US" dirty="0"/>
          </a:p>
        </p:txBody>
      </p:sp>
      <p:pic>
        <p:nvPicPr>
          <p:cNvPr id="8" name="Picture 7" descr="전교 1등 공부습관이 궁금하다? 효과적인 공부법 ..."/>
          <p:cNvPicPr>
            <a:picLocks noChangeAspect="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227013" y="2438400"/>
            <a:ext cx="6537064" cy="4341019"/>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54030396"/>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med" p14:dur="700">
        <p:fade/>
      </p:transition>
    </mc:Choice>
    <mc:Fallback>
      <p:transition spd="med">
        <p:fade/>
      </p:transition>
    </mc:Fallback>
  </mc:AlternateContent>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pPr algn="ctr"/>
            <a:r>
              <a:rPr lang="en-US" b="1" dirty="0">
                <a:latin typeface="Times New Roman" panose="02020603050405020304" pitchFamily="18" charset="0"/>
                <a:cs typeface="Times New Roman" panose="02020603050405020304" pitchFamily="18" charset="0"/>
              </a:rPr>
              <a:t>Course Completion Data from the SEP </a:t>
            </a:r>
          </a:p>
        </p:txBody>
      </p:sp>
      <p:graphicFrame>
        <p:nvGraphicFramePr>
          <p:cNvPr id="10" name="Content Placeholder 9"/>
          <p:cNvGraphicFramePr>
            <a:graphicFrameLocks noGrp="1"/>
          </p:cNvGraphicFramePr>
          <p:nvPr>
            <p:ph idx="1"/>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3366879174"/>
              </p:ext>
            </p:extLst>
          </p:nvPr>
        </p:nvGraphicFramePr>
        <p:xfrm>
          <a:off x="1293813" y="392531"/>
          <a:ext cx="10287000" cy="5063388"/>
        </p:xfrm>
        <a:graphic>
          <a:graphicData uri="http://schemas.openxmlformats.org/drawingml/2006/table">
            <a:tbl>
              <a:tblPr firstRow="1" bandRow="1">
                <a:tableStyleId>{5C22544A-7EE6-4342-B048-85BDC9FD1C3A}</a:tableStyleId>
              </a:tblPr>
              <a:tblGrid>
                <a:gridCol w="1714500">
                  <a:extLst>
                    <a:ext uri="{9D8B030D-6E8A-4147-A177-3AD203B41FA5}">
                      <a16:colId xmlns:a16="http://schemas.microsoft.com/office/drawing/2014/main" xmlns:p="http://schemas.openxmlformats.org/presentationml/2006/main" xmlns:r="http://schemas.openxmlformats.org/officeDocument/2006/relationships" xmlns:a="http://schemas.openxmlformats.org/drawingml/2006/main" xmlns="" val="3030698908"/>
                    </a:ext>
                  </a:extLst>
                </a:gridCol>
                <a:gridCol w="1714500">
                  <a:extLst>
                    <a:ext uri="{9D8B030D-6E8A-4147-A177-3AD203B41FA5}">
                      <a16:colId xmlns:a16="http://schemas.microsoft.com/office/drawing/2014/main" xmlns:p="http://schemas.openxmlformats.org/presentationml/2006/main" xmlns:r="http://schemas.openxmlformats.org/officeDocument/2006/relationships" xmlns:a="http://schemas.openxmlformats.org/drawingml/2006/main" xmlns="" val="4176318868"/>
                    </a:ext>
                  </a:extLst>
                </a:gridCol>
                <a:gridCol w="1714500">
                  <a:extLst>
                    <a:ext uri="{9D8B030D-6E8A-4147-A177-3AD203B41FA5}">
                      <a16:colId xmlns:a16="http://schemas.microsoft.com/office/drawing/2014/main" xmlns:p="http://schemas.openxmlformats.org/presentationml/2006/main" xmlns:r="http://schemas.openxmlformats.org/officeDocument/2006/relationships" xmlns:a="http://schemas.openxmlformats.org/drawingml/2006/main" xmlns="" val="494034884"/>
                    </a:ext>
                  </a:extLst>
                </a:gridCol>
                <a:gridCol w="1714500">
                  <a:extLst>
                    <a:ext uri="{9D8B030D-6E8A-4147-A177-3AD203B41FA5}">
                      <a16:colId xmlns:a16="http://schemas.microsoft.com/office/drawing/2014/main" xmlns:p="http://schemas.openxmlformats.org/presentationml/2006/main" xmlns:r="http://schemas.openxmlformats.org/officeDocument/2006/relationships" xmlns:a="http://schemas.openxmlformats.org/drawingml/2006/main" xmlns="" val="1204297272"/>
                    </a:ext>
                  </a:extLst>
                </a:gridCol>
                <a:gridCol w="1714500">
                  <a:extLst>
                    <a:ext uri="{9D8B030D-6E8A-4147-A177-3AD203B41FA5}">
                      <a16:colId xmlns:a16="http://schemas.microsoft.com/office/drawing/2014/main" xmlns:p="http://schemas.openxmlformats.org/presentationml/2006/main" xmlns:r="http://schemas.openxmlformats.org/officeDocument/2006/relationships" xmlns:a="http://schemas.openxmlformats.org/drawingml/2006/main" xmlns="" val="1082022323"/>
                    </a:ext>
                  </a:extLst>
                </a:gridCol>
                <a:gridCol w="1714500">
                  <a:extLst>
                    <a:ext uri="{9D8B030D-6E8A-4147-A177-3AD203B41FA5}">
                      <a16:colId xmlns:a16="http://schemas.microsoft.com/office/drawing/2014/main" xmlns:p="http://schemas.openxmlformats.org/presentationml/2006/main" xmlns:r="http://schemas.openxmlformats.org/officeDocument/2006/relationships" xmlns:a="http://schemas.openxmlformats.org/drawingml/2006/main" xmlns="" val="3112544736"/>
                    </a:ext>
                  </a:extLst>
                </a:gridCol>
              </a:tblGrid>
              <a:tr h="1486263">
                <a:tc>
                  <a:txBody>
                    <a:bodyPr/>
                    <a:lstStyle/>
                    <a:p>
                      <a:r>
                        <a:rPr lang="en-US" dirty="0">
                          <a:latin typeface="Times New Roman" panose="02020603050405020304" pitchFamily="18" charset="0"/>
                          <a:cs typeface="Times New Roman" panose="02020603050405020304" pitchFamily="18" charset="0"/>
                        </a:rPr>
                        <a:t>Target</a:t>
                      </a:r>
                      <a:r>
                        <a:rPr lang="en-US" baseline="0" dirty="0">
                          <a:latin typeface="Times New Roman" panose="02020603050405020304" pitchFamily="18" charset="0"/>
                          <a:cs typeface="Times New Roman" panose="02020603050405020304" pitchFamily="18" charset="0"/>
                        </a:rPr>
                        <a:t> Population</a:t>
                      </a:r>
                      <a:endParaRPr lang="en-US" dirty="0">
                        <a:latin typeface="Times New Roman" panose="02020603050405020304" pitchFamily="18" charset="0"/>
                        <a:cs typeface="Times New Roman" panose="02020603050405020304" pitchFamily="18" charset="0"/>
                      </a:endParaRPr>
                    </a:p>
                  </a:txBody>
                  <a:tcPr/>
                </a:tc>
                <a:tc>
                  <a:txBody>
                    <a:bodyPr/>
                    <a:lstStyle/>
                    <a:p>
                      <a:r>
                        <a:rPr lang="en-US" dirty="0">
                          <a:latin typeface="Times New Roman" panose="02020603050405020304" pitchFamily="18" charset="0"/>
                          <a:cs typeface="Times New Roman" panose="02020603050405020304" pitchFamily="18" charset="0"/>
                        </a:rPr>
                        <a:t># of Courses Students</a:t>
                      </a:r>
                      <a:r>
                        <a:rPr lang="en-US" baseline="0" dirty="0">
                          <a:latin typeface="Times New Roman" panose="02020603050405020304" pitchFamily="18" charset="0"/>
                          <a:cs typeface="Times New Roman" panose="02020603050405020304" pitchFamily="18" charset="0"/>
                        </a:rPr>
                        <a:t> Enrolled In</a:t>
                      </a:r>
                      <a:endParaRPr lang="en-US" dirty="0">
                        <a:latin typeface="Times New Roman" panose="02020603050405020304" pitchFamily="18" charset="0"/>
                        <a:cs typeface="Times New Roman" panose="02020603050405020304" pitchFamily="18" charset="0"/>
                      </a:endParaRPr>
                    </a:p>
                  </a:txBody>
                  <a:tcPr/>
                </a:tc>
                <a:tc>
                  <a:txBody>
                    <a:bodyPr/>
                    <a:lstStyle/>
                    <a:p>
                      <a:r>
                        <a:rPr lang="en-US" dirty="0">
                          <a:latin typeface="Times New Roman" panose="02020603050405020304" pitchFamily="18" charset="0"/>
                          <a:cs typeface="Times New Roman" panose="02020603050405020304" pitchFamily="18" charset="0"/>
                        </a:rPr>
                        <a:t># of Courses</a:t>
                      </a:r>
                      <a:r>
                        <a:rPr lang="en-US" baseline="0" dirty="0">
                          <a:latin typeface="Times New Roman" panose="02020603050405020304" pitchFamily="18" charset="0"/>
                          <a:cs typeface="Times New Roman" panose="02020603050405020304" pitchFamily="18" charset="0"/>
                        </a:rPr>
                        <a:t> Students Earned A, B, C, or Credit</a:t>
                      </a:r>
                      <a:endParaRPr lang="en-US" dirty="0">
                        <a:latin typeface="Times New Roman" panose="02020603050405020304" pitchFamily="18" charset="0"/>
                        <a:cs typeface="Times New Roman" panose="02020603050405020304" pitchFamily="18" charset="0"/>
                      </a:endParaRPr>
                    </a:p>
                  </a:txBody>
                  <a:tcPr/>
                </a:tc>
                <a:tc>
                  <a:txBody>
                    <a:bodyPr/>
                    <a:lstStyle/>
                    <a:p>
                      <a:r>
                        <a:rPr lang="en-US" dirty="0">
                          <a:latin typeface="Times New Roman" panose="02020603050405020304" pitchFamily="18" charset="0"/>
                          <a:cs typeface="Times New Roman" panose="02020603050405020304" pitchFamily="18" charset="0"/>
                        </a:rPr>
                        <a:t>The % of Courses passed with A, B, C or</a:t>
                      </a:r>
                      <a:r>
                        <a:rPr lang="en-US" baseline="0" dirty="0">
                          <a:latin typeface="Times New Roman" panose="02020603050405020304" pitchFamily="18" charset="0"/>
                          <a:cs typeface="Times New Roman" panose="02020603050405020304" pitchFamily="18" charset="0"/>
                        </a:rPr>
                        <a:t> Credit</a:t>
                      </a:r>
                      <a:endParaRPr lang="en-US" dirty="0">
                        <a:latin typeface="Times New Roman" panose="02020603050405020304" pitchFamily="18" charset="0"/>
                        <a:cs typeface="Times New Roman" panose="02020603050405020304" pitchFamily="18" charset="0"/>
                      </a:endParaRPr>
                    </a:p>
                  </a:txBody>
                  <a:tcPr/>
                </a:tc>
                <a:tc>
                  <a:txBody>
                    <a:bodyPr/>
                    <a:lstStyle/>
                    <a:p>
                      <a:r>
                        <a:rPr lang="en-US" dirty="0">
                          <a:latin typeface="Times New Roman" panose="02020603050405020304" pitchFamily="18" charset="0"/>
                          <a:cs typeface="Times New Roman" panose="02020603050405020304" pitchFamily="18" charset="0"/>
                        </a:rPr>
                        <a:t>Total</a:t>
                      </a:r>
                      <a:r>
                        <a:rPr lang="en-US" baseline="0" dirty="0">
                          <a:latin typeface="Times New Roman" panose="02020603050405020304" pitchFamily="18" charset="0"/>
                          <a:cs typeface="Times New Roman" panose="02020603050405020304" pitchFamily="18" charset="0"/>
                        </a:rPr>
                        <a:t> (all student) pass rate</a:t>
                      </a:r>
                      <a:endParaRPr lang="en-US" dirty="0">
                        <a:latin typeface="Times New Roman" panose="02020603050405020304" pitchFamily="18" charset="0"/>
                        <a:cs typeface="Times New Roman" panose="02020603050405020304" pitchFamily="18" charset="0"/>
                      </a:endParaRPr>
                    </a:p>
                  </a:txBody>
                  <a:tcPr/>
                </a:tc>
                <a:tc>
                  <a:txBody>
                    <a:bodyPr/>
                    <a:lstStyle/>
                    <a:p>
                      <a:r>
                        <a:rPr lang="en-US" dirty="0">
                          <a:latin typeface="Times New Roman" panose="02020603050405020304" pitchFamily="18" charset="0"/>
                          <a:cs typeface="Times New Roman" panose="02020603050405020304" pitchFamily="18" charset="0"/>
                        </a:rPr>
                        <a:t>Comparison</a:t>
                      </a:r>
                      <a:r>
                        <a:rPr lang="en-US" baseline="0" dirty="0">
                          <a:latin typeface="Times New Roman" panose="02020603050405020304" pitchFamily="18" charset="0"/>
                          <a:cs typeface="Times New Roman" panose="02020603050405020304" pitchFamily="18" charset="0"/>
                        </a:rPr>
                        <a:t> to the all student average (percentage difference +/-).</a:t>
                      </a:r>
                      <a:endParaRPr lang="en-US"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xmlns:p="http://schemas.openxmlformats.org/presentationml/2006/main" xmlns:r="http://schemas.openxmlformats.org/officeDocument/2006/relationships" xmlns:a="http://schemas.openxmlformats.org/drawingml/2006/main" xmlns="" val="1679479059"/>
                  </a:ext>
                </a:extLst>
              </a:tr>
              <a:tr h="376726">
                <a:tc>
                  <a:txBody>
                    <a:bodyPr/>
                    <a:lstStyle/>
                    <a:p>
                      <a:r>
                        <a:rPr lang="en-US" b="1" dirty="0">
                          <a:latin typeface="Times New Roman" panose="02020603050405020304" pitchFamily="18" charset="0"/>
                          <a:cs typeface="Times New Roman" panose="02020603050405020304" pitchFamily="18" charset="0"/>
                        </a:rPr>
                        <a:t>American Indian/Alaskan</a:t>
                      </a:r>
                    </a:p>
                  </a:txBody>
                  <a:tcPr/>
                </a:tc>
                <a:tc>
                  <a:txBody>
                    <a:bodyPr/>
                    <a:lstStyle/>
                    <a:p>
                      <a:r>
                        <a:rPr lang="en-US" b="1" dirty="0">
                          <a:latin typeface="Times New Roman" panose="02020603050405020304" pitchFamily="18" charset="0"/>
                          <a:cs typeface="Times New Roman" panose="02020603050405020304" pitchFamily="18" charset="0"/>
                        </a:rPr>
                        <a:t>300</a:t>
                      </a:r>
                    </a:p>
                  </a:txBody>
                  <a:tcPr/>
                </a:tc>
                <a:tc>
                  <a:txBody>
                    <a:bodyPr/>
                    <a:lstStyle/>
                    <a:p>
                      <a:r>
                        <a:rPr lang="en-US" b="1" dirty="0">
                          <a:latin typeface="Times New Roman" panose="02020603050405020304" pitchFamily="18" charset="0"/>
                          <a:cs typeface="Times New Roman" panose="02020603050405020304" pitchFamily="18" charset="0"/>
                        </a:rPr>
                        <a:t>238</a:t>
                      </a:r>
                    </a:p>
                  </a:txBody>
                  <a:tcPr/>
                </a:tc>
                <a:tc>
                  <a:txBody>
                    <a:bodyPr/>
                    <a:lstStyle/>
                    <a:p>
                      <a:r>
                        <a:rPr lang="en-US" b="1" dirty="0">
                          <a:latin typeface="Times New Roman" panose="02020603050405020304" pitchFamily="18" charset="0"/>
                          <a:cs typeface="Times New Roman" panose="02020603050405020304" pitchFamily="18" charset="0"/>
                        </a:rPr>
                        <a:t>0.64%</a:t>
                      </a:r>
                    </a:p>
                  </a:txBody>
                  <a:tcPr/>
                </a:tc>
                <a:tc>
                  <a:txBody>
                    <a:bodyPr/>
                    <a:lstStyle/>
                    <a:p>
                      <a:r>
                        <a:rPr lang="en-US" b="1" dirty="0">
                          <a:latin typeface="Times New Roman" panose="02020603050405020304" pitchFamily="18" charset="0"/>
                          <a:cs typeface="Times New Roman" panose="02020603050405020304" pitchFamily="18" charset="0"/>
                        </a:rPr>
                        <a:t>0.72%</a:t>
                      </a:r>
                    </a:p>
                  </a:txBody>
                  <a:tcPr/>
                </a:tc>
                <a:tc>
                  <a:txBody>
                    <a:bodyPr/>
                    <a:lstStyle/>
                    <a:p>
                      <a:r>
                        <a:rPr lang="en-US" b="1" dirty="0">
                          <a:latin typeface="Times New Roman" panose="02020603050405020304" pitchFamily="18" charset="0"/>
                          <a:cs typeface="Times New Roman" panose="02020603050405020304" pitchFamily="18" charset="0"/>
                        </a:rPr>
                        <a:t>1.11</a:t>
                      </a:r>
                    </a:p>
                  </a:txBody>
                  <a:tcPr/>
                </a:tc>
                <a:extLst>
                  <a:ext uri="{0D108BD9-81ED-4DB2-BD59-A6C34878D82A}">
                    <a16:rowId xmlns:a16="http://schemas.microsoft.com/office/drawing/2014/main" xmlns:p="http://schemas.openxmlformats.org/presentationml/2006/main" xmlns:r="http://schemas.openxmlformats.org/officeDocument/2006/relationships" xmlns:a="http://schemas.openxmlformats.org/drawingml/2006/main" xmlns="" val="2659862383"/>
                  </a:ext>
                </a:extLst>
              </a:tr>
              <a:tr h="376726">
                <a:tc>
                  <a:txBody>
                    <a:bodyPr/>
                    <a:lstStyle/>
                    <a:p>
                      <a:r>
                        <a:rPr lang="en-US" b="1" dirty="0">
                          <a:latin typeface="Times New Roman" panose="02020603050405020304" pitchFamily="18" charset="0"/>
                          <a:cs typeface="Times New Roman" panose="02020603050405020304" pitchFamily="18" charset="0"/>
                        </a:rPr>
                        <a:t>Asian</a:t>
                      </a:r>
                    </a:p>
                  </a:txBody>
                  <a:tcPr/>
                </a:tc>
                <a:tc>
                  <a:txBody>
                    <a:bodyPr/>
                    <a:lstStyle/>
                    <a:p>
                      <a:r>
                        <a:rPr lang="en-US" b="1" dirty="0">
                          <a:latin typeface="Times New Roman" panose="02020603050405020304" pitchFamily="18" charset="0"/>
                          <a:cs typeface="Times New Roman" panose="02020603050405020304" pitchFamily="18" charset="0"/>
                        </a:rPr>
                        <a:t>18748</a:t>
                      </a:r>
                    </a:p>
                  </a:txBody>
                  <a:tcPr/>
                </a:tc>
                <a:tc>
                  <a:txBody>
                    <a:bodyPr/>
                    <a:lstStyle/>
                    <a:p>
                      <a:r>
                        <a:rPr lang="en-US" b="1" dirty="0">
                          <a:latin typeface="Times New Roman" panose="02020603050405020304" pitchFamily="18" charset="0"/>
                          <a:cs typeface="Times New Roman" panose="02020603050405020304" pitchFamily="18" charset="0"/>
                        </a:rPr>
                        <a:t>14407</a:t>
                      </a:r>
                    </a:p>
                  </a:txBody>
                  <a:tcPr/>
                </a:tc>
                <a:tc>
                  <a:txBody>
                    <a:bodyPr/>
                    <a:lstStyle/>
                    <a:p>
                      <a:r>
                        <a:rPr lang="en-US" b="1" dirty="0">
                          <a:latin typeface="Times New Roman" panose="02020603050405020304" pitchFamily="18" charset="0"/>
                          <a:cs typeface="Times New Roman" panose="02020603050405020304" pitchFamily="18" charset="0"/>
                        </a:rPr>
                        <a:t>40.20%</a:t>
                      </a:r>
                    </a:p>
                  </a:txBody>
                  <a:tcPr/>
                </a:tc>
                <a:tc>
                  <a:txBody>
                    <a:bodyPr/>
                    <a:lstStyle/>
                    <a:p>
                      <a:r>
                        <a:rPr lang="en-US" b="1" dirty="0">
                          <a:latin typeface="Times New Roman" panose="02020603050405020304" pitchFamily="18" charset="0"/>
                          <a:cs typeface="Times New Roman" panose="02020603050405020304" pitchFamily="18" charset="0"/>
                        </a:rPr>
                        <a:t>43.45%</a:t>
                      </a:r>
                    </a:p>
                  </a:txBody>
                  <a:tcPr/>
                </a:tc>
                <a:tc>
                  <a:txBody>
                    <a:bodyPr/>
                    <a:lstStyle/>
                    <a:p>
                      <a:r>
                        <a:rPr lang="en-US" b="1" dirty="0">
                          <a:latin typeface="Times New Roman" panose="02020603050405020304" pitchFamily="18" charset="0"/>
                          <a:cs typeface="Times New Roman" panose="02020603050405020304" pitchFamily="18" charset="0"/>
                        </a:rPr>
                        <a:t>1.08</a:t>
                      </a:r>
                    </a:p>
                  </a:txBody>
                  <a:tcPr/>
                </a:tc>
                <a:extLst>
                  <a:ext uri="{0D108BD9-81ED-4DB2-BD59-A6C34878D82A}">
                    <a16:rowId xmlns:a16="http://schemas.microsoft.com/office/drawing/2014/main" xmlns:p="http://schemas.openxmlformats.org/presentationml/2006/main" xmlns:r="http://schemas.openxmlformats.org/officeDocument/2006/relationships" xmlns:a="http://schemas.openxmlformats.org/drawingml/2006/main" xmlns="" val="582287775"/>
                  </a:ext>
                </a:extLst>
              </a:tr>
              <a:tr h="376726">
                <a:tc>
                  <a:txBody>
                    <a:bodyPr/>
                    <a:lstStyle/>
                    <a:p>
                      <a:r>
                        <a:rPr lang="en-US" b="1" dirty="0">
                          <a:solidFill>
                            <a:schemeClr val="tx2"/>
                          </a:solidFill>
                          <a:latin typeface="Times New Roman" panose="02020603050405020304" pitchFamily="18" charset="0"/>
                          <a:cs typeface="Times New Roman" panose="02020603050405020304" pitchFamily="18" charset="0"/>
                        </a:rPr>
                        <a:t>Black or African American </a:t>
                      </a:r>
                    </a:p>
                  </a:txBody>
                  <a:tcPr/>
                </a:tc>
                <a:tc>
                  <a:txBody>
                    <a:bodyPr/>
                    <a:lstStyle/>
                    <a:p>
                      <a:r>
                        <a:rPr lang="en-US" b="1" dirty="0">
                          <a:solidFill>
                            <a:schemeClr val="tx2"/>
                          </a:solidFill>
                          <a:latin typeface="Times New Roman" panose="02020603050405020304" pitchFamily="18" charset="0"/>
                          <a:cs typeface="Times New Roman" panose="02020603050405020304" pitchFamily="18" charset="0"/>
                        </a:rPr>
                        <a:t>1201</a:t>
                      </a:r>
                    </a:p>
                  </a:txBody>
                  <a:tcPr/>
                </a:tc>
                <a:tc>
                  <a:txBody>
                    <a:bodyPr/>
                    <a:lstStyle/>
                    <a:p>
                      <a:r>
                        <a:rPr lang="en-US" b="1" dirty="0">
                          <a:solidFill>
                            <a:schemeClr val="tx2"/>
                          </a:solidFill>
                          <a:latin typeface="Times New Roman" panose="02020603050405020304" pitchFamily="18" charset="0"/>
                          <a:cs typeface="Times New Roman" panose="02020603050405020304" pitchFamily="18" charset="0"/>
                        </a:rPr>
                        <a:t>779</a:t>
                      </a:r>
                    </a:p>
                  </a:txBody>
                  <a:tcPr/>
                </a:tc>
                <a:tc>
                  <a:txBody>
                    <a:bodyPr/>
                    <a:lstStyle/>
                    <a:p>
                      <a:r>
                        <a:rPr lang="en-US" b="1" dirty="0">
                          <a:solidFill>
                            <a:schemeClr val="tx2"/>
                          </a:solidFill>
                          <a:latin typeface="Times New Roman" panose="02020603050405020304" pitchFamily="18" charset="0"/>
                          <a:cs typeface="Times New Roman" panose="02020603050405020304" pitchFamily="18" charset="0"/>
                        </a:rPr>
                        <a:t>2.57%</a:t>
                      </a:r>
                    </a:p>
                  </a:txBody>
                  <a:tcPr/>
                </a:tc>
                <a:tc>
                  <a:txBody>
                    <a:bodyPr/>
                    <a:lstStyle/>
                    <a:p>
                      <a:r>
                        <a:rPr lang="en-US" b="1" dirty="0">
                          <a:solidFill>
                            <a:schemeClr val="tx2"/>
                          </a:solidFill>
                          <a:latin typeface="Times New Roman" panose="02020603050405020304" pitchFamily="18" charset="0"/>
                          <a:cs typeface="Times New Roman" panose="02020603050405020304" pitchFamily="18" charset="0"/>
                        </a:rPr>
                        <a:t>2.34%</a:t>
                      </a:r>
                    </a:p>
                  </a:txBody>
                  <a:tcPr/>
                </a:tc>
                <a:tc>
                  <a:txBody>
                    <a:bodyPr/>
                    <a:lstStyle/>
                    <a:p>
                      <a:r>
                        <a:rPr lang="en-US" b="1" dirty="0">
                          <a:solidFill>
                            <a:schemeClr val="tx2"/>
                          </a:solidFill>
                          <a:latin typeface="Times New Roman" panose="02020603050405020304" pitchFamily="18" charset="0"/>
                          <a:cs typeface="Times New Roman" panose="02020603050405020304" pitchFamily="18" charset="0"/>
                        </a:rPr>
                        <a:t>0.91</a:t>
                      </a:r>
                    </a:p>
                  </a:txBody>
                  <a:tcPr/>
                </a:tc>
                <a:extLst>
                  <a:ext uri="{0D108BD9-81ED-4DB2-BD59-A6C34878D82A}">
                    <a16:rowId xmlns:a16="http://schemas.microsoft.com/office/drawing/2014/main" xmlns:p="http://schemas.openxmlformats.org/presentationml/2006/main" xmlns:r="http://schemas.openxmlformats.org/officeDocument/2006/relationships" xmlns:a="http://schemas.openxmlformats.org/drawingml/2006/main" xmlns="" val="508069198"/>
                  </a:ext>
                </a:extLst>
              </a:tr>
              <a:tr h="376726">
                <a:tc>
                  <a:txBody>
                    <a:bodyPr/>
                    <a:lstStyle/>
                    <a:p>
                      <a:r>
                        <a:rPr lang="en-US" b="1" dirty="0">
                          <a:latin typeface="Times New Roman" panose="02020603050405020304" pitchFamily="18" charset="0"/>
                          <a:cs typeface="Times New Roman" panose="02020603050405020304" pitchFamily="18" charset="0"/>
                        </a:rPr>
                        <a:t>Hispanic</a:t>
                      </a:r>
                      <a:r>
                        <a:rPr lang="en-US" b="1" baseline="0" dirty="0">
                          <a:latin typeface="Times New Roman" panose="02020603050405020304" pitchFamily="18" charset="0"/>
                          <a:cs typeface="Times New Roman" panose="02020603050405020304" pitchFamily="18" charset="0"/>
                        </a:rPr>
                        <a:t> or Latino</a:t>
                      </a:r>
                      <a:endParaRPr lang="en-US" b="1" dirty="0">
                        <a:latin typeface="Times New Roman" panose="02020603050405020304" pitchFamily="18" charset="0"/>
                        <a:cs typeface="Times New Roman" panose="02020603050405020304" pitchFamily="18" charset="0"/>
                      </a:endParaRPr>
                    </a:p>
                  </a:txBody>
                  <a:tcPr/>
                </a:tc>
                <a:tc>
                  <a:txBody>
                    <a:bodyPr/>
                    <a:lstStyle/>
                    <a:p>
                      <a:r>
                        <a:rPr lang="en-US" b="1" dirty="0">
                          <a:latin typeface="Times New Roman" panose="02020603050405020304" pitchFamily="18" charset="0"/>
                          <a:cs typeface="Times New Roman" panose="02020603050405020304" pitchFamily="18" charset="0"/>
                        </a:rPr>
                        <a:t>18454</a:t>
                      </a:r>
                    </a:p>
                  </a:txBody>
                  <a:tcPr/>
                </a:tc>
                <a:tc>
                  <a:txBody>
                    <a:bodyPr/>
                    <a:lstStyle/>
                    <a:p>
                      <a:r>
                        <a:rPr lang="en-US" b="1" dirty="0">
                          <a:latin typeface="Times New Roman" panose="02020603050405020304" pitchFamily="18" charset="0"/>
                          <a:cs typeface="Times New Roman" panose="02020603050405020304" pitchFamily="18" charset="0"/>
                        </a:rPr>
                        <a:t>11966</a:t>
                      </a:r>
                    </a:p>
                  </a:txBody>
                  <a:tcPr/>
                </a:tc>
                <a:tc>
                  <a:txBody>
                    <a:bodyPr/>
                    <a:lstStyle/>
                    <a:p>
                      <a:r>
                        <a:rPr lang="en-US" b="1" dirty="0">
                          <a:latin typeface="Times New Roman" panose="02020603050405020304" pitchFamily="18" charset="0"/>
                          <a:cs typeface="Times New Roman" panose="02020603050405020304" pitchFamily="18" charset="0"/>
                        </a:rPr>
                        <a:t>39.57%</a:t>
                      </a:r>
                    </a:p>
                  </a:txBody>
                  <a:tcPr/>
                </a:tc>
                <a:tc>
                  <a:txBody>
                    <a:bodyPr/>
                    <a:lstStyle/>
                    <a:p>
                      <a:r>
                        <a:rPr lang="en-US" b="1" dirty="0">
                          <a:latin typeface="Times New Roman" panose="02020603050405020304" pitchFamily="18" charset="0"/>
                          <a:cs typeface="Times New Roman" panose="02020603050405020304" pitchFamily="18" charset="0"/>
                        </a:rPr>
                        <a:t>36.00%</a:t>
                      </a:r>
                    </a:p>
                  </a:txBody>
                  <a:tcPr/>
                </a:tc>
                <a:tc>
                  <a:txBody>
                    <a:bodyPr/>
                    <a:lstStyle/>
                    <a:p>
                      <a:r>
                        <a:rPr lang="en-US" b="1" dirty="0">
                          <a:latin typeface="Times New Roman" panose="02020603050405020304" pitchFamily="18" charset="0"/>
                          <a:cs typeface="Times New Roman" panose="02020603050405020304" pitchFamily="18" charset="0"/>
                        </a:rPr>
                        <a:t>0.92</a:t>
                      </a:r>
                    </a:p>
                  </a:txBody>
                  <a:tcPr/>
                </a:tc>
                <a:extLst>
                  <a:ext uri="{0D108BD9-81ED-4DB2-BD59-A6C34878D82A}">
                    <a16:rowId xmlns:a16="http://schemas.microsoft.com/office/drawing/2014/main" xmlns:p="http://schemas.openxmlformats.org/presentationml/2006/main" xmlns:r="http://schemas.openxmlformats.org/officeDocument/2006/relationships" xmlns:a="http://schemas.openxmlformats.org/drawingml/2006/main" xmlns="" val="4118372016"/>
                  </a:ext>
                </a:extLst>
              </a:tr>
              <a:tr h="376726">
                <a:tc>
                  <a:txBody>
                    <a:bodyPr/>
                    <a:lstStyle/>
                    <a:p>
                      <a:r>
                        <a:rPr lang="en-US" b="1" dirty="0">
                          <a:latin typeface="Times New Roman" panose="02020603050405020304" pitchFamily="18" charset="0"/>
                          <a:cs typeface="Times New Roman" panose="02020603050405020304" pitchFamily="18" charset="0"/>
                        </a:rPr>
                        <a:t>Hawaiian/</a:t>
                      </a:r>
                      <a:r>
                        <a:rPr lang="en-US" b="1" baseline="0" dirty="0">
                          <a:latin typeface="Times New Roman" panose="02020603050405020304" pitchFamily="18" charset="0"/>
                          <a:cs typeface="Times New Roman" panose="02020603050405020304" pitchFamily="18" charset="0"/>
                        </a:rPr>
                        <a:t>Pac.</a:t>
                      </a:r>
                    </a:p>
                    <a:p>
                      <a:r>
                        <a:rPr lang="en-US" b="1" baseline="0" dirty="0">
                          <a:latin typeface="Times New Roman" panose="02020603050405020304" pitchFamily="18" charset="0"/>
                          <a:cs typeface="Times New Roman" panose="02020603050405020304" pitchFamily="18" charset="0"/>
                        </a:rPr>
                        <a:t>Islander</a:t>
                      </a:r>
                      <a:endParaRPr lang="en-US" b="1" dirty="0">
                        <a:latin typeface="Times New Roman" panose="02020603050405020304" pitchFamily="18" charset="0"/>
                        <a:cs typeface="Times New Roman" panose="02020603050405020304" pitchFamily="18" charset="0"/>
                      </a:endParaRPr>
                    </a:p>
                  </a:txBody>
                  <a:tcPr/>
                </a:tc>
                <a:tc>
                  <a:txBody>
                    <a:bodyPr/>
                    <a:lstStyle/>
                    <a:p>
                      <a:r>
                        <a:rPr lang="en-US" b="1" dirty="0">
                          <a:latin typeface="Times New Roman" panose="02020603050405020304" pitchFamily="18" charset="0"/>
                          <a:cs typeface="Times New Roman" panose="02020603050405020304" pitchFamily="18" charset="0"/>
                        </a:rPr>
                        <a:t>222</a:t>
                      </a:r>
                    </a:p>
                  </a:txBody>
                  <a:tcPr/>
                </a:tc>
                <a:tc>
                  <a:txBody>
                    <a:bodyPr/>
                    <a:lstStyle/>
                    <a:p>
                      <a:r>
                        <a:rPr lang="en-US" b="1" dirty="0">
                          <a:latin typeface="Times New Roman" panose="02020603050405020304" pitchFamily="18" charset="0"/>
                          <a:cs typeface="Times New Roman" panose="02020603050405020304" pitchFamily="18" charset="0"/>
                        </a:rPr>
                        <a:t>145</a:t>
                      </a:r>
                    </a:p>
                  </a:txBody>
                  <a:tcPr/>
                </a:tc>
                <a:tc>
                  <a:txBody>
                    <a:bodyPr/>
                    <a:lstStyle/>
                    <a:p>
                      <a:r>
                        <a:rPr lang="en-US" b="1" dirty="0">
                          <a:latin typeface="Times New Roman" panose="02020603050405020304" pitchFamily="18" charset="0"/>
                          <a:cs typeface="Times New Roman" panose="02020603050405020304" pitchFamily="18" charset="0"/>
                        </a:rPr>
                        <a:t>0.48%</a:t>
                      </a:r>
                    </a:p>
                  </a:txBody>
                  <a:tcPr/>
                </a:tc>
                <a:tc>
                  <a:txBody>
                    <a:bodyPr/>
                    <a:lstStyle/>
                    <a:p>
                      <a:r>
                        <a:rPr lang="en-US" b="1" dirty="0">
                          <a:latin typeface="Times New Roman" panose="02020603050405020304" pitchFamily="18" charset="0"/>
                          <a:cs typeface="Times New Roman" panose="02020603050405020304" pitchFamily="18" charset="0"/>
                        </a:rPr>
                        <a:t>0.44%</a:t>
                      </a:r>
                    </a:p>
                  </a:txBody>
                  <a:tcPr/>
                </a:tc>
                <a:tc>
                  <a:txBody>
                    <a:bodyPr/>
                    <a:lstStyle/>
                    <a:p>
                      <a:r>
                        <a:rPr lang="en-US" b="1" dirty="0">
                          <a:latin typeface="Times New Roman" panose="02020603050405020304" pitchFamily="18" charset="0"/>
                          <a:cs typeface="Times New Roman" panose="02020603050405020304" pitchFamily="18" charset="0"/>
                        </a:rPr>
                        <a:t>0.92 </a:t>
                      </a:r>
                    </a:p>
                  </a:txBody>
                  <a:tcPr/>
                </a:tc>
                <a:extLst>
                  <a:ext uri="{0D108BD9-81ED-4DB2-BD59-A6C34878D82A}">
                    <a16:rowId xmlns:a16="http://schemas.microsoft.com/office/drawing/2014/main" xmlns:p="http://schemas.openxmlformats.org/presentationml/2006/main" xmlns:r="http://schemas.openxmlformats.org/officeDocument/2006/relationships" xmlns:a="http://schemas.openxmlformats.org/drawingml/2006/main" xmlns="" val="2912237561"/>
                  </a:ext>
                </a:extLst>
              </a:tr>
              <a:tr h="148688">
                <a:tc>
                  <a:txBody>
                    <a:bodyPr/>
                    <a:lstStyle/>
                    <a:p>
                      <a:r>
                        <a:rPr lang="en-US" b="1" dirty="0">
                          <a:latin typeface="Times New Roman" panose="02020603050405020304" pitchFamily="18" charset="0"/>
                          <a:cs typeface="Times New Roman" panose="02020603050405020304" pitchFamily="18" charset="0"/>
                        </a:rPr>
                        <a:t>White </a:t>
                      </a:r>
                    </a:p>
                  </a:txBody>
                  <a:tcPr/>
                </a:tc>
                <a:tc>
                  <a:txBody>
                    <a:bodyPr/>
                    <a:lstStyle/>
                    <a:p>
                      <a:r>
                        <a:rPr lang="en-US" b="1" dirty="0">
                          <a:latin typeface="Times New Roman" panose="02020603050405020304" pitchFamily="18" charset="0"/>
                          <a:cs typeface="Times New Roman" panose="02020603050405020304" pitchFamily="18" charset="0"/>
                        </a:rPr>
                        <a:t>3165</a:t>
                      </a:r>
                    </a:p>
                  </a:txBody>
                  <a:tcPr/>
                </a:tc>
                <a:tc>
                  <a:txBody>
                    <a:bodyPr/>
                    <a:lstStyle/>
                    <a:p>
                      <a:r>
                        <a:rPr lang="en-US" b="1" dirty="0">
                          <a:latin typeface="Times New Roman" panose="02020603050405020304" pitchFamily="18" charset="0"/>
                          <a:cs typeface="Times New Roman" panose="02020603050405020304" pitchFamily="18" charset="0"/>
                        </a:rPr>
                        <a:t>2369</a:t>
                      </a:r>
                    </a:p>
                  </a:txBody>
                  <a:tcPr/>
                </a:tc>
                <a:tc>
                  <a:txBody>
                    <a:bodyPr/>
                    <a:lstStyle/>
                    <a:p>
                      <a:r>
                        <a:rPr lang="en-US" b="1" dirty="0">
                          <a:latin typeface="Times New Roman" panose="02020603050405020304" pitchFamily="18" charset="0"/>
                          <a:cs typeface="Times New Roman" panose="02020603050405020304" pitchFamily="18" charset="0"/>
                        </a:rPr>
                        <a:t>6.79%</a:t>
                      </a:r>
                    </a:p>
                  </a:txBody>
                  <a:tcPr/>
                </a:tc>
                <a:tc>
                  <a:txBody>
                    <a:bodyPr/>
                    <a:lstStyle/>
                    <a:p>
                      <a:r>
                        <a:rPr lang="en-US" b="1" dirty="0">
                          <a:latin typeface="Times New Roman" panose="02020603050405020304" pitchFamily="18" charset="0"/>
                          <a:cs typeface="Times New Roman" panose="02020603050405020304" pitchFamily="18" charset="0"/>
                        </a:rPr>
                        <a:t>7.13%</a:t>
                      </a:r>
                    </a:p>
                  </a:txBody>
                  <a:tcPr/>
                </a:tc>
                <a:tc>
                  <a:txBody>
                    <a:bodyPr/>
                    <a:lstStyle/>
                    <a:p>
                      <a:r>
                        <a:rPr lang="en-US" b="1" dirty="0">
                          <a:latin typeface="Times New Roman" panose="02020603050405020304" pitchFamily="18" charset="0"/>
                          <a:cs typeface="Times New Roman" panose="02020603050405020304" pitchFamily="18" charset="0"/>
                        </a:rPr>
                        <a:t>1.05</a:t>
                      </a:r>
                    </a:p>
                  </a:txBody>
                  <a:tcPr/>
                </a:tc>
                <a:extLst>
                  <a:ext uri="{0D108BD9-81ED-4DB2-BD59-A6C34878D82A}">
                    <a16:rowId xmlns:a16="http://schemas.microsoft.com/office/drawing/2014/main" xmlns:p="http://schemas.openxmlformats.org/presentationml/2006/main" xmlns:r="http://schemas.openxmlformats.org/officeDocument/2006/relationships" xmlns:a="http://schemas.openxmlformats.org/drawingml/2006/main" xmlns="" val="2098203624"/>
                  </a:ext>
                </a:extLst>
              </a:tr>
            </a:tbl>
          </a:graphicData>
        </a:graphic>
      </p:graphicFrame>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073946060"/>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med" p14:dur="700">
        <p:fade/>
      </p:transition>
    </mc:Choice>
    <mc:Fallback>
      <p:transition spd="med">
        <p:fade/>
      </p:transition>
    </mc:Fallback>
  </mc:AlternateContent>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Title 6"/>
          <p:cNvSpPr>
            <a:spLocks noGrp="1"/>
          </p:cNvSpPr>
          <p:nvPr>
            <p:ph type="title"/>
          </p:nvPr>
        </p:nvSpPr>
        <p:spPr>
          <a:xfrm>
            <a:off x="455612" y="5105400"/>
            <a:ext cx="10971372" cy="1066800"/>
          </a:xfrm>
        </p:spPr>
        <p:txBody>
          <a:bodyPr/>
          <a:lstStyle/>
          <a:p>
            <a:pPr algn="ctr"/>
            <a:r>
              <a:rPr lang="en-US" b="1" dirty="0">
                <a:latin typeface="Times New Roman" panose="02020603050405020304" pitchFamily="18" charset="0"/>
                <a:cs typeface="Times New Roman" panose="02020603050405020304" pitchFamily="18" charset="0"/>
              </a:rPr>
              <a:t>Course Completion Data from the SEP, continued.  </a:t>
            </a:r>
          </a:p>
        </p:txBody>
      </p:sp>
      <p:graphicFrame>
        <p:nvGraphicFramePr>
          <p:cNvPr id="10" name="Content Placeholder 9"/>
          <p:cNvGraphicFramePr>
            <a:graphicFrameLocks noGrp="1"/>
          </p:cNvGraphicFramePr>
          <p:nvPr>
            <p:ph idx="1"/>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3625546957"/>
              </p:ext>
            </p:extLst>
          </p:nvPr>
        </p:nvGraphicFramePr>
        <p:xfrm>
          <a:off x="938583" y="374770"/>
          <a:ext cx="10287000" cy="5074354"/>
        </p:xfrm>
        <a:graphic>
          <a:graphicData uri="http://schemas.openxmlformats.org/drawingml/2006/table">
            <a:tbl>
              <a:tblPr firstRow="1" bandRow="1">
                <a:tableStyleId>{5C22544A-7EE6-4342-B048-85BDC9FD1C3A}</a:tableStyleId>
              </a:tblPr>
              <a:tblGrid>
                <a:gridCol w="1714500">
                  <a:extLst>
                    <a:ext uri="{9D8B030D-6E8A-4147-A177-3AD203B41FA5}">
                      <a16:colId xmlns:a16="http://schemas.microsoft.com/office/drawing/2014/main" xmlns:p="http://schemas.openxmlformats.org/presentationml/2006/main" xmlns:r="http://schemas.openxmlformats.org/officeDocument/2006/relationships" xmlns:a="http://schemas.openxmlformats.org/drawingml/2006/main" xmlns="" val="3030698908"/>
                    </a:ext>
                  </a:extLst>
                </a:gridCol>
                <a:gridCol w="1714500">
                  <a:extLst>
                    <a:ext uri="{9D8B030D-6E8A-4147-A177-3AD203B41FA5}">
                      <a16:colId xmlns:a16="http://schemas.microsoft.com/office/drawing/2014/main" xmlns:p="http://schemas.openxmlformats.org/presentationml/2006/main" xmlns:r="http://schemas.openxmlformats.org/officeDocument/2006/relationships" xmlns:a="http://schemas.openxmlformats.org/drawingml/2006/main" xmlns="" val="4176318868"/>
                    </a:ext>
                  </a:extLst>
                </a:gridCol>
                <a:gridCol w="1714500">
                  <a:extLst>
                    <a:ext uri="{9D8B030D-6E8A-4147-A177-3AD203B41FA5}">
                      <a16:colId xmlns:a16="http://schemas.microsoft.com/office/drawing/2014/main" xmlns:p="http://schemas.openxmlformats.org/presentationml/2006/main" xmlns:r="http://schemas.openxmlformats.org/officeDocument/2006/relationships" xmlns:a="http://schemas.openxmlformats.org/drawingml/2006/main" xmlns="" val="494034884"/>
                    </a:ext>
                  </a:extLst>
                </a:gridCol>
                <a:gridCol w="1714500">
                  <a:extLst>
                    <a:ext uri="{9D8B030D-6E8A-4147-A177-3AD203B41FA5}">
                      <a16:colId xmlns:a16="http://schemas.microsoft.com/office/drawing/2014/main" xmlns:p="http://schemas.openxmlformats.org/presentationml/2006/main" xmlns:r="http://schemas.openxmlformats.org/officeDocument/2006/relationships" xmlns:a="http://schemas.openxmlformats.org/drawingml/2006/main" xmlns="" val="1204297272"/>
                    </a:ext>
                  </a:extLst>
                </a:gridCol>
                <a:gridCol w="1714500">
                  <a:extLst>
                    <a:ext uri="{9D8B030D-6E8A-4147-A177-3AD203B41FA5}">
                      <a16:colId xmlns:a16="http://schemas.microsoft.com/office/drawing/2014/main" xmlns:p="http://schemas.openxmlformats.org/presentationml/2006/main" xmlns:r="http://schemas.openxmlformats.org/officeDocument/2006/relationships" xmlns:a="http://schemas.openxmlformats.org/drawingml/2006/main" xmlns="" val="1082022323"/>
                    </a:ext>
                  </a:extLst>
                </a:gridCol>
                <a:gridCol w="1714500">
                  <a:extLst>
                    <a:ext uri="{9D8B030D-6E8A-4147-A177-3AD203B41FA5}">
                      <a16:colId xmlns:a16="http://schemas.microsoft.com/office/drawing/2014/main" xmlns:p="http://schemas.openxmlformats.org/presentationml/2006/main" xmlns:r="http://schemas.openxmlformats.org/officeDocument/2006/relationships" xmlns:a="http://schemas.openxmlformats.org/drawingml/2006/main" xmlns="" val="3112544736"/>
                    </a:ext>
                  </a:extLst>
                </a:gridCol>
              </a:tblGrid>
              <a:tr h="1486263">
                <a:tc>
                  <a:txBody>
                    <a:bodyPr/>
                    <a:lstStyle/>
                    <a:p>
                      <a:r>
                        <a:rPr lang="en-US" dirty="0">
                          <a:latin typeface="Times New Roman" panose="02020603050405020304" pitchFamily="18" charset="0"/>
                          <a:cs typeface="Times New Roman" panose="02020603050405020304" pitchFamily="18" charset="0"/>
                        </a:rPr>
                        <a:t>Target</a:t>
                      </a:r>
                      <a:r>
                        <a:rPr lang="en-US" baseline="0" dirty="0">
                          <a:latin typeface="Times New Roman" panose="02020603050405020304" pitchFamily="18" charset="0"/>
                          <a:cs typeface="Times New Roman" panose="02020603050405020304" pitchFamily="18" charset="0"/>
                        </a:rPr>
                        <a:t> Population</a:t>
                      </a:r>
                      <a:endParaRPr lang="en-US" dirty="0">
                        <a:latin typeface="Times New Roman" panose="02020603050405020304" pitchFamily="18" charset="0"/>
                        <a:cs typeface="Times New Roman" panose="02020603050405020304" pitchFamily="18" charset="0"/>
                      </a:endParaRPr>
                    </a:p>
                  </a:txBody>
                  <a:tcPr/>
                </a:tc>
                <a:tc>
                  <a:txBody>
                    <a:bodyPr/>
                    <a:lstStyle/>
                    <a:p>
                      <a:r>
                        <a:rPr lang="en-US" dirty="0">
                          <a:latin typeface="Times New Roman" panose="02020603050405020304" pitchFamily="18" charset="0"/>
                          <a:cs typeface="Times New Roman" panose="02020603050405020304" pitchFamily="18" charset="0"/>
                        </a:rPr>
                        <a:t># of Courses Students</a:t>
                      </a:r>
                      <a:r>
                        <a:rPr lang="en-US" baseline="0" dirty="0">
                          <a:latin typeface="Times New Roman" panose="02020603050405020304" pitchFamily="18" charset="0"/>
                          <a:cs typeface="Times New Roman" panose="02020603050405020304" pitchFamily="18" charset="0"/>
                        </a:rPr>
                        <a:t> Enrolled In</a:t>
                      </a:r>
                      <a:endParaRPr lang="en-US" dirty="0">
                        <a:latin typeface="Times New Roman" panose="02020603050405020304" pitchFamily="18" charset="0"/>
                        <a:cs typeface="Times New Roman" panose="02020603050405020304" pitchFamily="18" charset="0"/>
                      </a:endParaRPr>
                    </a:p>
                  </a:txBody>
                  <a:tcPr/>
                </a:tc>
                <a:tc>
                  <a:txBody>
                    <a:bodyPr/>
                    <a:lstStyle/>
                    <a:p>
                      <a:r>
                        <a:rPr lang="en-US" dirty="0">
                          <a:latin typeface="Times New Roman" panose="02020603050405020304" pitchFamily="18" charset="0"/>
                          <a:cs typeface="Times New Roman" panose="02020603050405020304" pitchFamily="18" charset="0"/>
                        </a:rPr>
                        <a:t># of Courses</a:t>
                      </a:r>
                      <a:r>
                        <a:rPr lang="en-US" baseline="0" dirty="0">
                          <a:latin typeface="Times New Roman" panose="02020603050405020304" pitchFamily="18" charset="0"/>
                          <a:cs typeface="Times New Roman" panose="02020603050405020304" pitchFamily="18" charset="0"/>
                        </a:rPr>
                        <a:t> Students Earned A, B, C, or Credit</a:t>
                      </a:r>
                      <a:endParaRPr lang="en-US" dirty="0">
                        <a:latin typeface="Times New Roman" panose="02020603050405020304" pitchFamily="18" charset="0"/>
                        <a:cs typeface="Times New Roman" panose="02020603050405020304" pitchFamily="18" charset="0"/>
                      </a:endParaRPr>
                    </a:p>
                  </a:txBody>
                  <a:tcPr/>
                </a:tc>
                <a:tc>
                  <a:txBody>
                    <a:bodyPr/>
                    <a:lstStyle/>
                    <a:p>
                      <a:r>
                        <a:rPr lang="en-US" dirty="0">
                          <a:latin typeface="Times New Roman" panose="02020603050405020304" pitchFamily="18" charset="0"/>
                          <a:cs typeface="Times New Roman" panose="02020603050405020304" pitchFamily="18" charset="0"/>
                        </a:rPr>
                        <a:t>The % of Courses passed with A, B, C or</a:t>
                      </a:r>
                      <a:r>
                        <a:rPr lang="en-US" baseline="0" dirty="0">
                          <a:latin typeface="Times New Roman" panose="02020603050405020304" pitchFamily="18" charset="0"/>
                          <a:cs typeface="Times New Roman" panose="02020603050405020304" pitchFamily="18" charset="0"/>
                        </a:rPr>
                        <a:t> Credit</a:t>
                      </a:r>
                      <a:endParaRPr lang="en-US" dirty="0">
                        <a:latin typeface="Times New Roman" panose="02020603050405020304" pitchFamily="18" charset="0"/>
                        <a:cs typeface="Times New Roman" panose="02020603050405020304" pitchFamily="18" charset="0"/>
                      </a:endParaRPr>
                    </a:p>
                  </a:txBody>
                  <a:tcPr/>
                </a:tc>
                <a:tc>
                  <a:txBody>
                    <a:bodyPr/>
                    <a:lstStyle/>
                    <a:p>
                      <a:r>
                        <a:rPr lang="en-US" dirty="0">
                          <a:latin typeface="Times New Roman" panose="02020603050405020304" pitchFamily="18" charset="0"/>
                          <a:cs typeface="Times New Roman" panose="02020603050405020304" pitchFamily="18" charset="0"/>
                        </a:rPr>
                        <a:t>Total</a:t>
                      </a:r>
                      <a:r>
                        <a:rPr lang="en-US" baseline="0" dirty="0">
                          <a:latin typeface="Times New Roman" panose="02020603050405020304" pitchFamily="18" charset="0"/>
                          <a:cs typeface="Times New Roman" panose="02020603050405020304" pitchFamily="18" charset="0"/>
                        </a:rPr>
                        <a:t> (all student) pass rate</a:t>
                      </a:r>
                      <a:endParaRPr lang="en-US" dirty="0">
                        <a:latin typeface="Times New Roman" panose="02020603050405020304" pitchFamily="18" charset="0"/>
                        <a:cs typeface="Times New Roman" panose="02020603050405020304" pitchFamily="18" charset="0"/>
                      </a:endParaRPr>
                    </a:p>
                  </a:txBody>
                  <a:tcPr/>
                </a:tc>
                <a:tc>
                  <a:txBody>
                    <a:bodyPr/>
                    <a:lstStyle/>
                    <a:p>
                      <a:r>
                        <a:rPr lang="en-US" dirty="0">
                          <a:latin typeface="Times New Roman" panose="02020603050405020304" pitchFamily="18" charset="0"/>
                          <a:cs typeface="Times New Roman" panose="02020603050405020304" pitchFamily="18" charset="0"/>
                        </a:rPr>
                        <a:t>Comparison</a:t>
                      </a:r>
                      <a:r>
                        <a:rPr lang="en-US" baseline="0" dirty="0">
                          <a:latin typeface="Times New Roman" panose="02020603050405020304" pitchFamily="18" charset="0"/>
                          <a:cs typeface="Times New Roman" panose="02020603050405020304" pitchFamily="18" charset="0"/>
                        </a:rPr>
                        <a:t> to the all student average (percentage difference +/-).</a:t>
                      </a:r>
                      <a:endParaRPr lang="en-US"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xmlns:p="http://schemas.openxmlformats.org/presentationml/2006/main" xmlns:r="http://schemas.openxmlformats.org/officeDocument/2006/relationships" xmlns:a="http://schemas.openxmlformats.org/drawingml/2006/main" xmlns="" val="1679479059"/>
                  </a:ext>
                </a:extLst>
              </a:tr>
              <a:tr h="376726">
                <a:tc>
                  <a:txBody>
                    <a:bodyPr/>
                    <a:lstStyle/>
                    <a:p>
                      <a:r>
                        <a:rPr lang="en-US" b="1" dirty="0">
                          <a:latin typeface="Times New Roman" panose="02020603050405020304" pitchFamily="18" charset="0"/>
                          <a:cs typeface="Times New Roman" panose="02020603050405020304" pitchFamily="18" charset="0"/>
                        </a:rPr>
                        <a:t>More</a:t>
                      </a:r>
                      <a:r>
                        <a:rPr lang="en-US" b="1" baseline="0" dirty="0">
                          <a:latin typeface="Times New Roman" panose="02020603050405020304" pitchFamily="18" charset="0"/>
                          <a:cs typeface="Times New Roman" panose="02020603050405020304" pitchFamily="18" charset="0"/>
                        </a:rPr>
                        <a:t> than one race</a:t>
                      </a:r>
                      <a:endParaRPr lang="en-US" b="1" dirty="0">
                        <a:latin typeface="Times New Roman" panose="02020603050405020304" pitchFamily="18" charset="0"/>
                        <a:cs typeface="Times New Roman" panose="02020603050405020304" pitchFamily="18" charset="0"/>
                      </a:endParaRPr>
                    </a:p>
                  </a:txBody>
                  <a:tcPr/>
                </a:tc>
                <a:tc>
                  <a:txBody>
                    <a:bodyPr/>
                    <a:lstStyle/>
                    <a:p>
                      <a:r>
                        <a:rPr lang="en-US" b="1" dirty="0">
                          <a:latin typeface="Times New Roman" panose="02020603050405020304" pitchFamily="18" charset="0"/>
                          <a:cs typeface="Times New Roman" panose="02020603050405020304" pitchFamily="18" charset="0"/>
                        </a:rPr>
                        <a:t>1223</a:t>
                      </a:r>
                    </a:p>
                  </a:txBody>
                  <a:tcPr/>
                </a:tc>
                <a:tc>
                  <a:txBody>
                    <a:bodyPr/>
                    <a:lstStyle/>
                    <a:p>
                      <a:r>
                        <a:rPr lang="en-US" b="1" dirty="0">
                          <a:latin typeface="Times New Roman" panose="02020603050405020304" pitchFamily="18" charset="0"/>
                          <a:cs typeface="Times New Roman" panose="02020603050405020304" pitchFamily="18" charset="0"/>
                        </a:rPr>
                        <a:t>817</a:t>
                      </a:r>
                    </a:p>
                  </a:txBody>
                  <a:tcPr/>
                </a:tc>
                <a:tc>
                  <a:txBody>
                    <a:bodyPr/>
                    <a:lstStyle/>
                    <a:p>
                      <a:r>
                        <a:rPr lang="en-US" b="1" dirty="0">
                          <a:latin typeface="Times New Roman" panose="02020603050405020304" pitchFamily="18" charset="0"/>
                          <a:cs typeface="Times New Roman" panose="02020603050405020304" pitchFamily="18" charset="0"/>
                        </a:rPr>
                        <a:t>2.62%</a:t>
                      </a:r>
                    </a:p>
                  </a:txBody>
                  <a:tcPr/>
                </a:tc>
                <a:tc>
                  <a:txBody>
                    <a:bodyPr/>
                    <a:lstStyle/>
                    <a:p>
                      <a:r>
                        <a:rPr lang="en-US" b="1" dirty="0">
                          <a:latin typeface="Times New Roman" panose="02020603050405020304" pitchFamily="18" charset="0"/>
                          <a:cs typeface="Times New Roman" panose="02020603050405020304" pitchFamily="18" charset="0"/>
                        </a:rPr>
                        <a:t>2.46%</a:t>
                      </a:r>
                    </a:p>
                  </a:txBody>
                  <a:tcPr/>
                </a:tc>
                <a:tc>
                  <a:txBody>
                    <a:bodyPr/>
                    <a:lstStyle/>
                    <a:p>
                      <a:r>
                        <a:rPr lang="en-US" b="1" dirty="0">
                          <a:latin typeface="Times New Roman" panose="02020603050405020304" pitchFamily="18" charset="0"/>
                          <a:cs typeface="Times New Roman" panose="02020603050405020304" pitchFamily="18" charset="0"/>
                        </a:rPr>
                        <a:t>0.94</a:t>
                      </a:r>
                    </a:p>
                  </a:txBody>
                  <a:tcPr/>
                </a:tc>
                <a:extLst>
                  <a:ext uri="{0D108BD9-81ED-4DB2-BD59-A6C34878D82A}">
                    <a16:rowId xmlns:a16="http://schemas.microsoft.com/office/drawing/2014/main" xmlns:p="http://schemas.openxmlformats.org/presentationml/2006/main" xmlns:r="http://schemas.openxmlformats.org/officeDocument/2006/relationships" xmlns:a="http://schemas.openxmlformats.org/drawingml/2006/main" xmlns="" val="2659862383"/>
                  </a:ext>
                </a:extLst>
              </a:tr>
              <a:tr h="376726">
                <a:tc>
                  <a:txBody>
                    <a:bodyPr/>
                    <a:lstStyle/>
                    <a:p>
                      <a:r>
                        <a:rPr lang="en-US" b="1" dirty="0">
                          <a:latin typeface="Times New Roman" panose="02020603050405020304" pitchFamily="18" charset="0"/>
                          <a:cs typeface="Times New Roman" panose="02020603050405020304" pitchFamily="18" charset="0"/>
                        </a:rPr>
                        <a:t>Males</a:t>
                      </a:r>
                    </a:p>
                  </a:txBody>
                  <a:tcPr/>
                </a:tc>
                <a:tc>
                  <a:txBody>
                    <a:bodyPr/>
                    <a:lstStyle/>
                    <a:p>
                      <a:r>
                        <a:rPr lang="en-US" b="1" dirty="0">
                          <a:latin typeface="Times New Roman" panose="02020603050405020304" pitchFamily="18" charset="0"/>
                          <a:cs typeface="Times New Roman" panose="02020603050405020304" pitchFamily="18" charset="0"/>
                        </a:rPr>
                        <a:t>21,665</a:t>
                      </a:r>
                    </a:p>
                  </a:txBody>
                  <a:tcPr/>
                </a:tc>
                <a:tc>
                  <a:txBody>
                    <a:bodyPr/>
                    <a:lstStyle/>
                    <a:p>
                      <a:r>
                        <a:rPr lang="en-US" b="1" dirty="0">
                          <a:latin typeface="Times New Roman" panose="02020603050405020304" pitchFamily="18" charset="0"/>
                          <a:cs typeface="Times New Roman" panose="02020603050405020304" pitchFamily="18" charset="0"/>
                        </a:rPr>
                        <a:t>14,</a:t>
                      </a:r>
                      <a:r>
                        <a:rPr lang="en-US" b="1" baseline="0" dirty="0">
                          <a:latin typeface="Times New Roman" panose="02020603050405020304" pitchFamily="18" charset="0"/>
                          <a:cs typeface="Times New Roman" panose="02020603050405020304" pitchFamily="18" charset="0"/>
                        </a:rPr>
                        <a:t>997</a:t>
                      </a:r>
                      <a:endParaRPr lang="en-US" b="1" dirty="0">
                        <a:latin typeface="Times New Roman" panose="02020603050405020304" pitchFamily="18" charset="0"/>
                        <a:cs typeface="Times New Roman" panose="02020603050405020304" pitchFamily="18" charset="0"/>
                      </a:endParaRPr>
                    </a:p>
                  </a:txBody>
                  <a:tcPr/>
                </a:tc>
                <a:tc>
                  <a:txBody>
                    <a:bodyPr/>
                    <a:lstStyle/>
                    <a:p>
                      <a:r>
                        <a:rPr lang="en-US" b="1" dirty="0">
                          <a:latin typeface="Times New Roman" panose="02020603050405020304" pitchFamily="18" charset="0"/>
                          <a:cs typeface="Times New Roman" panose="02020603050405020304" pitchFamily="18" charset="0"/>
                        </a:rPr>
                        <a:t>46.45%</a:t>
                      </a:r>
                    </a:p>
                  </a:txBody>
                  <a:tcPr/>
                </a:tc>
                <a:tc>
                  <a:txBody>
                    <a:bodyPr/>
                    <a:lstStyle/>
                    <a:p>
                      <a:r>
                        <a:rPr lang="en-US" b="1" dirty="0">
                          <a:latin typeface="Times New Roman" panose="02020603050405020304" pitchFamily="18" charset="0"/>
                          <a:cs typeface="Times New Roman" panose="02020603050405020304" pitchFamily="18" charset="0"/>
                        </a:rPr>
                        <a:t>45.06%</a:t>
                      </a:r>
                    </a:p>
                  </a:txBody>
                  <a:tcPr/>
                </a:tc>
                <a:tc>
                  <a:txBody>
                    <a:bodyPr/>
                    <a:lstStyle/>
                    <a:p>
                      <a:r>
                        <a:rPr lang="en-US" b="1" dirty="0">
                          <a:latin typeface="Times New Roman" panose="02020603050405020304" pitchFamily="18" charset="0"/>
                          <a:cs typeface="Times New Roman" panose="02020603050405020304" pitchFamily="18" charset="0"/>
                        </a:rPr>
                        <a:t>0.97</a:t>
                      </a:r>
                    </a:p>
                  </a:txBody>
                  <a:tcPr/>
                </a:tc>
                <a:extLst>
                  <a:ext uri="{0D108BD9-81ED-4DB2-BD59-A6C34878D82A}">
                    <a16:rowId xmlns:a16="http://schemas.microsoft.com/office/drawing/2014/main" xmlns:p="http://schemas.openxmlformats.org/presentationml/2006/main" xmlns:r="http://schemas.openxmlformats.org/officeDocument/2006/relationships" xmlns:a="http://schemas.openxmlformats.org/drawingml/2006/main" xmlns="" val="582287775"/>
                  </a:ext>
                </a:extLst>
              </a:tr>
              <a:tr h="376726">
                <a:tc>
                  <a:txBody>
                    <a:bodyPr/>
                    <a:lstStyle/>
                    <a:p>
                      <a:r>
                        <a:rPr lang="en-US" b="1" dirty="0">
                          <a:latin typeface="Times New Roman" panose="02020603050405020304" pitchFamily="18" charset="0"/>
                          <a:cs typeface="Times New Roman" panose="02020603050405020304" pitchFamily="18" charset="0"/>
                        </a:rPr>
                        <a:t>Females</a:t>
                      </a:r>
                    </a:p>
                  </a:txBody>
                  <a:tcPr/>
                </a:tc>
                <a:tc>
                  <a:txBody>
                    <a:bodyPr/>
                    <a:lstStyle/>
                    <a:p>
                      <a:r>
                        <a:rPr lang="en-US" b="1" dirty="0">
                          <a:latin typeface="Times New Roman" panose="02020603050405020304" pitchFamily="18" charset="0"/>
                          <a:cs typeface="Times New Roman" panose="02020603050405020304" pitchFamily="18" charset="0"/>
                        </a:rPr>
                        <a:t>24,856</a:t>
                      </a:r>
                    </a:p>
                  </a:txBody>
                  <a:tcPr/>
                </a:tc>
                <a:tc>
                  <a:txBody>
                    <a:bodyPr/>
                    <a:lstStyle/>
                    <a:p>
                      <a:r>
                        <a:rPr lang="en-US" b="1" dirty="0">
                          <a:latin typeface="Times New Roman" panose="02020603050405020304" pitchFamily="18" charset="0"/>
                          <a:cs typeface="Times New Roman" panose="02020603050405020304" pitchFamily="18" charset="0"/>
                        </a:rPr>
                        <a:t>18, 163</a:t>
                      </a:r>
                    </a:p>
                  </a:txBody>
                  <a:tcPr/>
                </a:tc>
                <a:tc>
                  <a:txBody>
                    <a:bodyPr/>
                    <a:lstStyle/>
                    <a:p>
                      <a:r>
                        <a:rPr lang="en-US" b="1" dirty="0">
                          <a:latin typeface="Times New Roman" panose="02020603050405020304" pitchFamily="18" charset="0"/>
                          <a:cs typeface="Times New Roman" panose="02020603050405020304" pitchFamily="18" charset="0"/>
                        </a:rPr>
                        <a:t>53.29%</a:t>
                      </a:r>
                    </a:p>
                  </a:txBody>
                  <a:tcPr/>
                </a:tc>
                <a:tc>
                  <a:txBody>
                    <a:bodyPr/>
                    <a:lstStyle/>
                    <a:p>
                      <a:r>
                        <a:rPr lang="en-US" b="1" dirty="0">
                          <a:latin typeface="Times New Roman" panose="02020603050405020304" pitchFamily="18" charset="0"/>
                          <a:cs typeface="Times New Roman" panose="02020603050405020304" pitchFamily="18" charset="0"/>
                        </a:rPr>
                        <a:t>54.65%</a:t>
                      </a:r>
                    </a:p>
                  </a:txBody>
                  <a:tcPr/>
                </a:tc>
                <a:tc>
                  <a:txBody>
                    <a:bodyPr/>
                    <a:lstStyle/>
                    <a:p>
                      <a:r>
                        <a:rPr lang="en-US" b="1" dirty="0">
                          <a:latin typeface="Times New Roman" panose="02020603050405020304" pitchFamily="18" charset="0"/>
                          <a:cs typeface="Times New Roman" panose="02020603050405020304" pitchFamily="18" charset="0"/>
                        </a:rPr>
                        <a:t>1.03</a:t>
                      </a:r>
                    </a:p>
                  </a:txBody>
                  <a:tcPr/>
                </a:tc>
                <a:extLst>
                  <a:ext uri="{0D108BD9-81ED-4DB2-BD59-A6C34878D82A}">
                    <a16:rowId xmlns:a16="http://schemas.microsoft.com/office/drawing/2014/main" xmlns:p="http://schemas.openxmlformats.org/presentationml/2006/main" xmlns:r="http://schemas.openxmlformats.org/officeDocument/2006/relationships" xmlns:a="http://schemas.openxmlformats.org/drawingml/2006/main" xmlns="" val="508069198"/>
                  </a:ext>
                </a:extLst>
              </a:tr>
              <a:tr h="376726">
                <a:tc>
                  <a:txBody>
                    <a:bodyPr/>
                    <a:lstStyle/>
                    <a:p>
                      <a:r>
                        <a:rPr lang="en-US" b="1" dirty="0">
                          <a:solidFill>
                            <a:srgbClr val="FF0000"/>
                          </a:solidFill>
                          <a:latin typeface="Times New Roman" panose="02020603050405020304" pitchFamily="18" charset="0"/>
                          <a:cs typeface="Times New Roman" panose="02020603050405020304" pitchFamily="18" charset="0"/>
                        </a:rPr>
                        <a:t>Current or Former Foster</a:t>
                      </a:r>
                      <a:r>
                        <a:rPr lang="en-US" b="1" baseline="0" dirty="0">
                          <a:solidFill>
                            <a:srgbClr val="FF0000"/>
                          </a:solidFill>
                          <a:latin typeface="Times New Roman" panose="02020603050405020304" pitchFamily="18" charset="0"/>
                          <a:cs typeface="Times New Roman" panose="02020603050405020304" pitchFamily="18" charset="0"/>
                        </a:rPr>
                        <a:t> Youth</a:t>
                      </a:r>
                      <a:endParaRPr lang="en-US" b="1" dirty="0">
                        <a:solidFill>
                          <a:srgbClr val="FF0000"/>
                        </a:solidFill>
                        <a:latin typeface="Times New Roman" panose="02020603050405020304" pitchFamily="18" charset="0"/>
                        <a:cs typeface="Times New Roman" panose="02020603050405020304" pitchFamily="18" charset="0"/>
                      </a:endParaRPr>
                    </a:p>
                  </a:txBody>
                  <a:tcPr/>
                </a:tc>
                <a:tc>
                  <a:txBody>
                    <a:bodyPr/>
                    <a:lstStyle/>
                    <a:p>
                      <a:r>
                        <a:rPr lang="en-US" b="1" dirty="0">
                          <a:solidFill>
                            <a:srgbClr val="FF0000"/>
                          </a:solidFill>
                          <a:latin typeface="Times New Roman" panose="02020603050405020304" pitchFamily="18" charset="0"/>
                          <a:cs typeface="Times New Roman" panose="02020603050405020304" pitchFamily="18" charset="0"/>
                        </a:rPr>
                        <a:t>845</a:t>
                      </a:r>
                    </a:p>
                  </a:txBody>
                  <a:tcPr/>
                </a:tc>
                <a:tc>
                  <a:txBody>
                    <a:bodyPr/>
                    <a:lstStyle/>
                    <a:p>
                      <a:r>
                        <a:rPr lang="en-US" b="1" dirty="0">
                          <a:solidFill>
                            <a:srgbClr val="FF0000"/>
                          </a:solidFill>
                          <a:latin typeface="Times New Roman" panose="02020603050405020304" pitchFamily="18" charset="0"/>
                          <a:cs typeface="Times New Roman" panose="02020603050405020304" pitchFamily="18" charset="0"/>
                        </a:rPr>
                        <a:t>310</a:t>
                      </a:r>
                    </a:p>
                  </a:txBody>
                  <a:tcPr/>
                </a:tc>
                <a:tc>
                  <a:txBody>
                    <a:bodyPr/>
                    <a:lstStyle/>
                    <a:p>
                      <a:r>
                        <a:rPr lang="en-US" b="1" dirty="0">
                          <a:solidFill>
                            <a:srgbClr val="FF0000"/>
                          </a:solidFill>
                          <a:latin typeface="Times New Roman" panose="02020603050405020304" pitchFamily="18" charset="0"/>
                          <a:cs typeface="Times New Roman" panose="02020603050405020304" pitchFamily="18" charset="0"/>
                        </a:rPr>
                        <a:t>71.26%</a:t>
                      </a:r>
                    </a:p>
                  </a:txBody>
                  <a:tcPr/>
                </a:tc>
                <a:tc>
                  <a:txBody>
                    <a:bodyPr/>
                    <a:lstStyle/>
                    <a:p>
                      <a:r>
                        <a:rPr lang="en-US" b="1" dirty="0">
                          <a:solidFill>
                            <a:srgbClr val="FF0000"/>
                          </a:solidFill>
                          <a:latin typeface="Times New Roman" panose="02020603050405020304" pitchFamily="18" charset="0"/>
                          <a:cs typeface="Times New Roman" panose="02020603050405020304" pitchFamily="18" charset="0"/>
                        </a:rPr>
                        <a:t>36.69%</a:t>
                      </a:r>
                    </a:p>
                  </a:txBody>
                  <a:tcPr/>
                </a:tc>
                <a:tc>
                  <a:txBody>
                    <a:bodyPr/>
                    <a:lstStyle/>
                    <a:p>
                      <a:r>
                        <a:rPr lang="en-US" b="1" dirty="0">
                          <a:solidFill>
                            <a:srgbClr val="FF0000"/>
                          </a:solidFill>
                          <a:latin typeface="Times New Roman" panose="02020603050405020304" pitchFamily="18" charset="0"/>
                          <a:cs typeface="Times New Roman" panose="02020603050405020304" pitchFamily="18" charset="0"/>
                        </a:rPr>
                        <a:t>0.51</a:t>
                      </a:r>
                    </a:p>
                  </a:txBody>
                  <a:tcPr/>
                </a:tc>
                <a:extLst>
                  <a:ext uri="{0D108BD9-81ED-4DB2-BD59-A6C34878D82A}">
                    <a16:rowId xmlns:a16="http://schemas.microsoft.com/office/drawing/2014/main" xmlns:p="http://schemas.openxmlformats.org/presentationml/2006/main" xmlns:r="http://schemas.openxmlformats.org/officeDocument/2006/relationships" xmlns:a="http://schemas.openxmlformats.org/drawingml/2006/main" xmlns="" val="4118372016"/>
                  </a:ext>
                </a:extLst>
              </a:tr>
              <a:tr h="121920">
                <a:tc>
                  <a:txBody>
                    <a:bodyPr/>
                    <a:lstStyle/>
                    <a:p>
                      <a:r>
                        <a:rPr lang="en-US" b="1" dirty="0">
                          <a:solidFill>
                            <a:srgbClr val="FF0000"/>
                          </a:solidFill>
                          <a:latin typeface="Times New Roman" panose="02020603050405020304" pitchFamily="18" charset="0"/>
                          <a:cs typeface="Times New Roman" panose="02020603050405020304" pitchFamily="18" charset="0"/>
                        </a:rPr>
                        <a:t>Individuals</a:t>
                      </a:r>
                      <a:r>
                        <a:rPr lang="en-US" b="1" baseline="0" dirty="0">
                          <a:solidFill>
                            <a:srgbClr val="FF0000"/>
                          </a:solidFill>
                          <a:latin typeface="Times New Roman" panose="02020603050405020304" pitchFamily="18" charset="0"/>
                          <a:cs typeface="Times New Roman" panose="02020603050405020304" pitchFamily="18" charset="0"/>
                        </a:rPr>
                        <a:t> with Disabilities</a:t>
                      </a:r>
                      <a:endParaRPr lang="en-US" b="1" dirty="0">
                        <a:solidFill>
                          <a:srgbClr val="FF0000"/>
                        </a:solidFill>
                        <a:latin typeface="Times New Roman" panose="02020603050405020304" pitchFamily="18" charset="0"/>
                        <a:cs typeface="Times New Roman" panose="02020603050405020304" pitchFamily="18" charset="0"/>
                      </a:endParaRPr>
                    </a:p>
                  </a:txBody>
                  <a:tcPr/>
                </a:tc>
                <a:tc>
                  <a:txBody>
                    <a:bodyPr/>
                    <a:lstStyle/>
                    <a:p>
                      <a:r>
                        <a:rPr lang="en-US" b="1" dirty="0">
                          <a:solidFill>
                            <a:srgbClr val="FF0000"/>
                          </a:solidFill>
                          <a:latin typeface="Times New Roman" panose="02020603050405020304" pitchFamily="18" charset="0"/>
                          <a:cs typeface="Times New Roman" panose="02020603050405020304" pitchFamily="18" charset="0"/>
                        </a:rPr>
                        <a:t>1436</a:t>
                      </a:r>
                    </a:p>
                  </a:txBody>
                  <a:tcPr/>
                </a:tc>
                <a:tc>
                  <a:txBody>
                    <a:bodyPr/>
                    <a:lstStyle/>
                    <a:p>
                      <a:r>
                        <a:rPr lang="en-US" b="1" dirty="0">
                          <a:solidFill>
                            <a:srgbClr val="FF0000"/>
                          </a:solidFill>
                          <a:latin typeface="Times New Roman" panose="02020603050405020304" pitchFamily="18" charset="0"/>
                          <a:cs typeface="Times New Roman" panose="02020603050405020304" pitchFamily="18" charset="0"/>
                        </a:rPr>
                        <a:t>452</a:t>
                      </a:r>
                    </a:p>
                  </a:txBody>
                  <a:tcPr/>
                </a:tc>
                <a:tc>
                  <a:txBody>
                    <a:bodyPr/>
                    <a:lstStyle/>
                    <a:p>
                      <a:r>
                        <a:rPr lang="en-US" b="1" dirty="0">
                          <a:solidFill>
                            <a:srgbClr val="FF0000"/>
                          </a:solidFill>
                          <a:latin typeface="Times New Roman" panose="02020603050405020304" pitchFamily="18" charset="0"/>
                          <a:cs typeface="Times New Roman" panose="02020603050405020304" pitchFamily="18" charset="0"/>
                        </a:rPr>
                        <a:t>71.26%</a:t>
                      </a:r>
                    </a:p>
                  </a:txBody>
                  <a:tcPr/>
                </a:tc>
                <a:tc>
                  <a:txBody>
                    <a:bodyPr/>
                    <a:lstStyle/>
                    <a:p>
                      <a:r>
                        <a:rPr lang="en-US" b="1" dirty="0">
                          <a:solidFill>
                            <a:srgbClr val="FF0000"/>
                          </a:solidFill>
                          <a:latin typeface="Times New Roman" panose="02020603050405020304" pitchFamily="18" charset="0"/>
                          <a:cs typeface="Times New Roman" panose="02020603050405020304" pitchFamily="18" charset="0"/>
                        </a:rPr>
                        <a:t>31.48%</a:t>
                      </a:r>
                    </a:p>
                  </a:txBody>
                  <a:tcPr/>
                </a:tc>
                <a:tc>
                  <a:txBody>
                    <a:bodyPr/>
                    <a:lstStyle/>
                    <a:p>
                      <a:r>
                        <a:rPr lang="en-US" b="1" dirty="0">
                          <a:solidFill>
                            <a:srgbClr val="FF0000"/>
                          </a:solidFill>
                          <a:latin typeface="Times New Roman" panose="02020603050405020304" pitchFamily="18" charset="0"/>
                          <a:cs typeface="Times New Roman" panose="02020603050405020304" pitchFamily="18" charset="0"/>
                        </a:rPr>
                        <a:t>0.44</a:t>
                      </a:r>
                    </a:p>
                  </a:txBody>
                  <a:tcPr/>
                </a:tc>
                <a:extLst>
                  <a:ext uri="{0D108BD9-81ED-4DB2-BD59-A6C34878D82A}">
                    <a16:rowId xmlns:a16="http://schemas.microsoft.com/office/drawing/2014/main" xmlns:p="http://schemas.openxmlformats.org/presentationml/2006/main" xmlns:r="http://schemas.openxmlformats.org/officeDocument/2006/relationships" xmlns:a="http://schemas.openxmlformats.org/drawingml/2006/main" xmlns="" val="2912237561"/>
                  </a:ext>
                </a:extLst>
              </a:tr>
              <a:tr h="148688">
                <a:tc>
                  <a:txBody>
                    <a:bodyPr/>
                    <a:lstStyle/>
                    <a:p>
                      <a:r>
                        <a:rPr lang="en-US" b="1" dirty="0">
                          <a:solidFill>
                            <a:srgbClr val="FF0000"/>
                          </a:solidFill>
                          <a:latin typeface="Times New Roman" panose="02020603050405020304" pitchFamily="18" charset="0"/>
                          <a:cs typeface="Times New Roman" panose="02020603050405020304" pitchFamily="18" charset="0"/>
                        </a:rPr>
                        <a:t>Veterans</a:t>
                      </a:r>
                    </a:p>
                  </a:txBody>
                  <a:tcPr/>
                </a:tc>
                <a:tc>
                  <a:txBody>
                    <a:bodyPr/>
                    <a:lstStyle/>
                    <a:p>
                      <a:r>
                        <a:rPr lang="en-US" b="1" dirty="0">
                          <a:solidFill>
                            <a:srgbClr val="FF0000"/>
                          </a:solidFill>
                          <a:latin typeface="Times New Roman" panose="02020603050405020304" pitchFamily="18" charset="0"/>
                          <a:cs typeface="Times New Roman" panose="02020603050405020304" pitchFamily="18" charset="0"/>
                        </a:rPr>
                        <a:t>513</a:t>
                      </a:r>
                    </a:p>
                  </a:txBody>
                  <a:tcPr/>
                </a:tc>
                <a:tc>
                  <a:txBody>
                    <a:bodyPr/>
                    <a:lstStyle/>
                    <a:p>
                      <a:r>
                        <a:rPr lang="en-US" b="1" dirty="0">
                          <a:solidFill>
                            <a:srgbClr val="FF0000"/>
                          </a:solidFill>
                          <a:latin typeface="Times New Roman" panose="02020603050405020304" pitchFamily="18" charset="0"/>
                          <a:cs typeface="Times New Roman" panose="02020603050405020304" pitchFamily="18" charset="0"/>
                        </a:rPr>
                        <a:t>182</a:t>
                      </a:r>
                    </a:p>
                  </a:txBody>
                  <a:tcPr/>
                </a:tc>
                <a:tc>
                  <a:txBody>
                    <a:bodyPr/>
                    <a:lstStyle/>
                    <a:p>
                      <a:r>
                        <a:rPr lang="en-US" b="1" dirty="0">
                          <a:solidFill>
                            <a:srgbClr val="FF0000"/>
                          </a:solidFill>
                          <a:latin typeface="Times New Roman" panose="02020603050405020304" pitchFamily="18" charset="0"/>
                          <a:cs typeface="Times New Roman" panose="02020603050405020304" pitchFamily="18" charset="0"/>
                        </a:rPr>
                        <a:t>71.26%</a:t>
                      </a:r>
                    </a:p>
                  </a:txBody>
                  <a:tcPr/>
                </a:tc>
                <a:tc>
                  <a:txBody>
                    <a:bodyPr/>
                    <a:lstStyle/>
                    <a:p>
                      <a:r>
                        <a:rPr lang="en-US" b="1" dirty="0">
                          <a:solidFill>
                            <a:srgbClr val="FF0000"/>
                          </a:solidFill>
                          <a:latin typeface="Times New Roman" panose="02020603050405020304" pitchFamily="18" charset="0"/>
                          <a:cs typeface="Times New Roman" panose="02020603050405020304" pitchFamily="18" charset="0"/>
                        </a:rPr>
                        <a:t>35.48%</a:t>
                      </a:r>
                    </a:p>
                  </a:txBody>
                  <a:tcPr/>
                </a:tc>
                <a:tc>
                  <a:txBody>
                    <a:bodyPr/>
                    <a:lstStyle/>
                    <a:p>
                      <a:r>
                        <a:rPr lang="en-US" b="1" dirty="0">
                          <a:solidFill>
                            <a:srgbClr val="FF0000"/>
                          </a:solidFill>
                          <a:latin typeface="Times New Roman" panose="02020603050405020304" pitchFamily="18" charset="0"/>
                          <a:cs typeface="Times New Roman" panose="02020603050405020304" pitchFamily="18" charset="0"/>
                        </a:rPr>
                        <a:t>0.50</a:t>
                      </a:r>
                    </a:p>
                  </a:txBody>
                  <a:tcPr/>
                </a:tc>
                <a:extLst>
                  <a:ext uri="{0D108BD9-81ED-4DB2-BD59-A6C34878D82A}">
                    <a16:rowId xmlns:a16="http://schemas.microsoft.com/office/drawing/2014/main" xmlns:p="http://schemas.openxmlformats.org/presentationml/2006/main" xmlns:r="http://schemas.openxmlformats.org/officeDocument/2006/relationships" xmlns:a="http://schemas.openxmlformats.org/drawingml/2006/main" xmlns="" val="2098203624"/>
                  </a:ext>
                </a:extLst>
              </a:tr>
            </a:tbl>
          </a:graphicData>
        </a:graphic>
      </p:graphicFrame>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912628737"/>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med" p14:dur="700">
        <p:fade/>
      </p:transition>
    </mc:Choice>
    <mc:Fallback>
      <p:transition spd="med">
        <p:fade/>
      </p:transition>
    </mc:Fallback>
  </mc:AlternateContent>
</p:sld>
</file>

<file path=ppt/theme/theme1.xml><?xml version="1.0" encoding="utf-8"?>
<a:theme xmlns:a="http://schemas.openxmlformats.org/drawingml/2006/main" name="Marketing 16x9">
  <a:themeElements>
    <a:clrScheme name="Marketing_16x9">
      <a:dk1>
        <a:srgbClr val="404040"/>
      </a:dk1>
      <a:lt1>
        <a:sysClr val="window" lastClr="FFFFFF"/>
      </a:lt1>
      <a:dk2>
        <a:srgbClr val="000000"/>
      </a:dk2>
      <a:lt2>
        <a:srgbClr val="A1C1DE"/>
      </a:lt2>
      <a:accent1>
        <a:srgbClr val="39527B"/>
      </a:accent1>
      <a:accent2>
        <a:srgbClr val="528DC2"/>
      </a:accent2>
      <a:accent3>
        <a:srgbClr val="7EA939"/>
      </a:accent3>
      <a:accent4>
        <a:srgbClr val="30AEAB"/>
      </a:accent4>
      <a:accent5>
        <a:srgbClr val="31A962"/>
      </a:accent5>
      <a:accent6>
        <a:srgbClr val="78648E"/>
      </a:accent6>
      <a:hlink>
        <a:srgbClr val="7EA939"/>
      </a:hlink>
      <a:folHlink>
        <a:srgbClr val="7F7F7F"/>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flip="none" rotWithShape="1">
          <a:gsLst>
            <a:gs pos="0">
              <a:schemeClr val="phClr">
                <a:lumMod val="20000"/>
                <a:lumOff val="80000"/>
              </a:schemeClr>
            </a:gs>
            <a:gs pos="58000">
              <a:schemeClr val="phClr">
                <a:lumMod val="40000"/>
                <a:lumOff val="60000"/>
              </a:schemeClr>
            </a:gs>
            <a:gs pos="100000">
              <a:schemeClr val="phClr"/>
            </a:gs>
          </a:gsLst>
          <a:lin ang="14400000" scaled="0"/>
          <a:tileRect/>
        </a:gradFill>
        <a:gradFill flip="none" rotWithShape="1">
          <a:gsLst>
            <a:gs pos="0">
              <a:schemeClr val="phClr">
                <a:lumMod val="20000"/>
                <a:lumOff val="80000"/>
              </a:schemeClr>
            </a:gs>
            <a:gs pos="58000">
              <a:schemeClr val="phClr">
                <a:lumMod val="40000"/>
                <a:lumOff val="60000"/>
              </a:schemeClr>
            </a:gs>
            <a:gs pos="100000">
              <a:schemeClr val="phClr"/>
            </a:gs>
          </a:gsLst>
          <a:lin ang="17400000" scaled="0"/>
          <a:tileRect/>
        </a:gradFill>
      </a:bgFillStyleLst>
    </a:fmtScheme>
  </a:themeElements>
  <a:objectDefaults/>
  <a:extraClrSchemeLst/>
</a:theme>
</file>

<file path=ppt/theme/theme2.xml><?xml version="1.0" encoding="utf-8"?>
<a:theme xmlns:a="http://schemas.openxmlformats.org/drawingml/2006/main" name="Office Theme">
  <a:themeElements>
    <a:clrScheme name="Marketing_16x9">
      <a:dk1>
        <a:srgbClr val="404040"/>
      </a:dk1>
      <a:lt1>
        <a:sysClr val="window" lastClr="FFFFFF"/>
      </a:lt1>
      <a:dk2>
        <a:srgbClr val="000000"/>
      </a:dk2>
      <a:lt2>
        <a:srgbClr val="A1C1DE"/>
      </a:lt2>
      <a:accent1>
        <a:srgbClr val="39527B"/>
      </a:accent1>
      <a:accent2>
        <a:srgbClr val="528DC2"/>
      </a:accent2>
      <a:accent3>
        <a:srgbClr val="7EA939"/>
      </a:accent3>
      <a:accent4>
        <a:srgbClr val="30AEAB"/>
      </a:accent4>
      <a:accent5>
        <a:srgbClr val="31A962"/>
      </a:accent5>
      <a:accent6>
        <a:srgbClr val="78648E"/>
      </a:accent6>
      <a:hlink>
        <a:srgbClr val="7EA939"/>
      </a:hlink>
      <a:folHlink>
        <a:srgbClr val="7F7F7F"/>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flip="none" rotWithShape="1">
          <a:gsLst>
            <a:gs pos="0">
              <a:schemeClr val="phClr">
                <a:lumMod val="20000"/>
                <a:lumOff val="80000"/>
              </a:schemeClr>
            </a:gs>
            <a:gs pos="58000">
              <a:schemeClr val="phClr">
                <a:lumMod val="40000"/>
                <a:lumOff val="60000"/>
              </a:schemeClr>
            </a:gs>
            <a:gs pos="100000">
              <a:schemeClr val="phClr"/>
            </a:gs>
          </a:gsLst>
          <a:lin ang="14400000" scaled="0"/>
          <a:tileRect/>
        </a:gradFill>
        <a:gradFill flip="none" rotWithShape="1">
          <a:gsLst>
            <a:gs pos="0">
              <a:schemeClr val="phClr">
                <a:lumMod val="20000"/>
                <a:lumOff val="80000"/>
              </a:schemeClr>
            </a:gs>
            <a:gs pos="58000">
              <a:schemeClr val="phClr">
                <a:lumMod val="40000"/>
                <a:lumOff val="60000"/>
              </a:schemeClr>
            </a:gs>
            <a:gs pos="100000">
              <a:schemeClr val="phClr"/>
            </a:gs>
          </a:gsLst>
          <a:lin ang="17400000" scaled="0"/>
          <a:tileRect/>
        </a:gradFill>
      </a:bgFillStyleLst>
    </a:fmtScheme>
  </a:themeElements>
  <a:objectDefaults/>
  <a:extraClrSchemeLst/>
</a:theme>
</file>

<file path=ppt/theme/theme3.xml><?xml version="1.0" encoding="utf-8"?>
<a:theme xmlns:a="http://schemas.openxmlformats.org/drawingml/2006/main" name="Office Theme">
  <a:themeElements>
    <a:clrScheme name="Marketing_16x9">
      <a:dk1>
        <a:srgbClr val="404040"/>
      </a:dk1>
      <a:lt1>
        <a:sysClr val="window" lastClr="FFFFFF"/>
      </a:lt1>
      <a:dk2>
        <a:srgbClr val="000000"/>
      </a:dk2>
      <a:lt2>
        <a:srgbClr val="A1C1DE"/>
      </a:lt2>
      <a:accent1>
        <a:srgbClr val="39527B"/>
      </a:accent1>
      <a:accent2>
        <a:srgbClr val="528DC2"/>
      </a:accent2>
      <a:accent3>
        <a:srgbClr val="7EA939"/>
      </a:accent3>
      <a:accent4>
        <a:srgbClr val="30AEAB"/>
      </a:accent4>
      <a:accent5>
        <a:srgbClr val="31A962"/>
      </a:accent5>
      <a:accent6>
        <a:srgbClr val="78648E"/>
      </a:accent6>
      <a:hlink>
        <a:srgbClr val="7EA939"/>
      </a:hlink>
      <a:folHlink>
        <a:srgbClr val="7F7F7F"/>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flip="none" rotWithShape="1">
          <a:gsLst>
            <a:gs pos="0">
              <a:schemeClr val="phClr">
                <a:lumMod val="20000"/>
                <a:lumOff val="80000"/>
              </a:schemeClr>
            </a:gs>
            <a:gs pos="58000">
              <a:schemeClr val="phClr">
                <a:lumMod val="40000"/>
                <a:lumOff val="60000"/>
              </a:schemeClr>
            </a:gs>
            <a:gs pos="100000">
              <a:schemeClr val="phClr"/>
            </a:gs>
          </a:gsLst>
          <a:lin ang="14400000" scaled="0"/>
          <a:tileRect/>
        </a:gradFill>
        <a:gradFill flip="none" rotWithShape="1">
          <a:gsLst>
            <a:gs pos="0">
              <a:schemeClr val="phClr">
                <a:lumMod val="20000"/>
                <a:lumOff val="80000"/>
              </a:schemeClr>
            </a:gs>
            <a:gs pos="58000">
              <a:schemeClr val="phClr">
                <a:lumMod val="40000"/>
                <a:lumOff val="60000"/>
              </a:schemeClr>
            </a:gs>
            <a:gs pos="100000">
              <a:schemeClr val="phClr"/>
            </a:gs>
          </a:gsLst>
          <a:lin ang="17400000" scaled="0"/>
          <a:tileRect/>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EVC Document – Internal" ma:contentTypeID="0x0101008814C87BFF5DCA46B3CDF34E451A114D0100F9AEEBB0563ECE4E893FF35CEB558888" ma:contentTypeVersion="13" ma:contentTypeDescription="" ma:contentTypeScope="" ma:versionID="0ef63f589389619a7ab1f8e701400b9a">
  <xsd:schema xmlns:xsd="http://www.w3.org/2001/XMLSchema" xmlns:xs="http://www.w3.org/2001/XMLSchema" xmlns:p="http://schemas.microsoft.com/office/2006/metadata/properties" xmlns:ns2="59b7bdba-f2c8-45aa-809f-57bbfd2e30dd" xmlns:ns3="bd7ffac6-bcc3-4f4c-a254-f6af76117e54" targetNamespace="http://schemas.microsoft.com/office/2006/metadata/properties" ma:root="true" ma:fieldsID="98466b995aa0be664179cba7934f386b" ns2:_="" ns3:_="">
    <xsd:import namespace="59b7bdba-f2c8-45aa-809f-57bbfd2e30dd"/>
    <xsd:import namespace="bd7ffac6-bcc3-4f4c-a254-f6af76117e54"/>
    <xsd:element name="properties">
      <xsd:complexType>
        <xsd:sequence>
          <xsd:element name="documentManagement">
            <xsd:complexType>
              <xsd:all>
                <xsd:element ref="ns2:sjeccdGroup" minOccurs="0"/>
                <xsd:element ref="ns3:sjeccdOwner" minOccurs="0"/>
                <xsd:element ref="ns2:kc6110bfc9ef43d3aa85f9287f399c79" minOccurs="0"/>
                <xsd:element ref="ns2:TaxCatchAll" minOccurs="0"/>
                <xsd:element ref="ns3:k60e436164b54aa196d27635423c1081" minOccurs="0"/>
                <xsd:element ref="ns2:TaxCatchAllLabel" minOccurs="0"/>
                <xsd:element ref="ns3:sjeccdRollupDescrip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9b7bdba-f2c8-45aa-809f-57bbfd2e30dd" elementFormDefault="qualified">
    <xsd:import namespace="http://schemas.microsoft.com/office/2006/documentManagement/types"/>
    <xsd:import namespace="http://schemas.microsoft.com/office/infopath/2007/PartnerControls"/>
    <xsd:element name="sjeccdGroup" ma:index="4" nillable="true" ma:displayName="Group" ma:internalName="sjeccdGroup">
      <xsd:simpleType>
        <xsd:restriction base="dms:Text">
          <xsd:maxLength value="255"/>
        </xsd:restriction>
      </xsd:simpleType>
    </xsd:element>
    <xsd:element name="kc6110bfc9ef43d3aa85f9287f399c79" ma:index="7" ma:taxonomy="true" ma:internalName="kc6110bfc9ef43d3aa85f9287f399c79" ma:taxonomyFieldName="sjeccdShowOn" ma:displayName="Show On" ma:readOnly="false" ma:default="" ma:fieldId="{4c6110bf-c9ef-43d3-aa85-f9287f399c79}" ma:taxonomyMulti="true" ma:sspId="e0278837-e986-4e34-88a4-5576576461a7" ma:termSetId="6172037c-5aa4-4684-a242-fa1d07a24c92" ma:anchorId="00000000-0000-0000-0000-000000000000" ma:open="false" ma:isKeyword="false">
      <xsd:complexType>
        <xsd:sequence>
          <xsd:element ref="pc:Terms" minOccurs="0" maxOccurs="1"/>
        </xsd:sequence>
      </xsd:complexType>
    </xsd:element>
    <xsd:element name="TaxCatchAll" ma:index="8" nillable="true" ma:displayName="Taxonomy Catch All Column" ma:hidden="true" ma:list="{8f99aee4-a71b-4dc1-8143-ce2cbaeb954e}" ma:internalName="TaxCatchAll" ma:readOnly="false" ma:showField="CatchAllData" ma:web="59b7bdba-f2c8-45aa-809f-57bbfd2e30dd">
      <xsd:complexType>
        <xsd:complexContent>
          <xsd:extension base="dms:MultiChoiceLookup">
            <xsd:sequence>
              <xsd:element name="Value" type="dms:Lookup" maxOccurs="unbounded" minOccurs="0" nillable="true"/>
            </xsd:sequence>
          </xsd:extension>
        </xsd:complexContent>
      </xsd:complexType>
    </xsd:element>
    <xsd:element name="TaxCatchAllLabel" ma:index="11" nillable="true" ma:displayName="Taxonomy Catch All Column1" ma:hidden="true" ma:list="{8f99aee4-a71b-4dc1-8143-ce2cbaeb954e}" ma:internalName="TaxCatchAllLabel" ma:readOnly="false" ma:showField="CatchAllDataLabel" ma:web="59b7bdba-f2c8-45aa-809f-57bbfd2e30dd">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bd7ffac6-bcc3-4f4c-a254-f6af76117e54" elementFormDefault="qualified">
    <xsd:import namespace="http://schemas.microsoft.com/office/2006/documentManagement/types"/>
    <xsd:import namespace="http://schemas.microsoft.com/office/infopath/2007/PartnerControls"/>
    <xsd:element name="sjeccdOwner" ma:index="5" nillable="true" ma:displayName="Owner" ma:list="UserInfo" ma:SharePointGroup="0" ma:internalName="sjeccdOwne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k60e436164b54aa196d27635423c1081" ma:index="10" nillable="true" ma:taxonomy="true" ma:internalName="k60e436164b54aa196d27635423c1081" ma:taxonomyFieldName="sjeccdEntity" ma:displayName="Entity" ma:readOnly="false" ma:default="" ma:fieldId="{460e4361-64b5-4aa1-96d2-7635423c1081}" ma:sspId="e0278837-e986-4e34-88a4-5576576461a7" ma:termSetId="9f4feb61-58b3-49a1-9c6c-81571ec8445f" ma:anchorId="00000000-0000-0000-0000-000000000000" ma:open="false" ma:isKeyword="false">
      <xsd:complexType>
        <xsd:sequence>
          <xsd:element ref="pc:Terms" minOccurs="0" maxOccurs="1"/>
        </xsd:sequence>
      </xsd:complexType>
    </xsd:element>
    <xsd:element name="sjeccdRollupDescription" ma:index="12" nillable="true" ma:displayName="Rollup Description" ma:internalName="sjeccdRollupDescription">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3" ma:displayName="Content Type"/>
        <xsd:element ref="dc:title"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jeccdOwner xmlns="bd7ffac6-bcc3-4f4c-a254-f6af76117e54">
      <UserInfo>
        <DisplayName/>
        <AccountId xsi:nil="true"/>
        <AccountType/>
      </UserInfo>
    </sjeccdOwner>
    <TaxCatchAllLabel xmlns="59b7bdba-f2c8-45aa-809f-57bbfd2e30dd"/>
    <kc6110bfc9ef43d3aa85f9287f399c79 xmlns="59b7bdba-f2c8-45aa-809f-57bbfd2e30dd">
      <Terms xmlns="http://schemas.microsoft.com/office/infopath/2007/PartnerControls">
        <TermInfo xmlns="http://schemas.microsoft.com/office/infopath/2007/PartnerControls">
          <TermName xmlns="http://schemas.microsoft.com/office/infopath/2007/PartnerControls">Student Success Committee</TermName>
          <TermId xmlns="http://schemas.microsoft.com/office/infopath/2007/PartnerControls">6b35a85b-99ae-4d39-a77c-350ffd846b25</TermId>
        </TermInfo>
      </Terms>
    </kc6110bfc9ef43d3aa85f9287f399c79>
    <sjeccdRollupDescription xmlns="bd7ffac6-bcc3-4f4c-a254-f6af76117e54" xsi:nil="true"/>
    <TaxCatchAll xmlns="59b7bdba-f2c8-45aa-809f-57bbfd2e30dd">
      <Value>203</Value>
      <Value>1</Value>
    </TaxCatchAll>
    <k60e436164b54aa196d27635423c1081 xmlns="bd7ffac6-bcc3-4f4c-a254-f6af76117e54">
      <Terms xmlns="http://schemas.microsoft.com/office/infopath/2007/PartnerControls">
        <TermInfo xmlns="http://schemas.microsoft.com/office/infopath/2007/PartnerControls">
          <TermName xmlns="http://schemas.microsoft.com/office/infopath/2007/PartnerControls">EVC</TermName>
          <TermId xmlns="http://schemas.microsoft.com/office/infopath/2007/PartnerControls">e0724e3f-4a3d-444b-9655-a7b246ec0a0d</TermId>
        </TermInfo>
      </Terms>
    </k60e436164b54aa196d27635423c1081>
    <sjeccdGroup xmlns="59b7bdba-f2c8-45aa-809f-57bbfd2e30dd">Student Success Advisory</sjeccdGroup>
  </documentManagement>
</p:properties>
</file>

<file path=customXml/itemProps1.xml><?xml version="1.0" encoding="utf-8"?>
<ds:datastoreItem xmlns:ds="http://schemas.openxmlformats.org/officeDocument/2006/customXml" ds:itemID="{CC1C845D-432C-4CB3-B9F8-9F81ACD0496B}"/>
</file>

<file path=customXml/itemProps2.xml><?xml version="1.0" encoding="utf-8"?>
<ds:datastoreItem xmlns:ds="http://schemas.openxmlformats.org/officeDocument/2006/customXml" ds:itemID="{BA0BEA63-A4F0-4775-AB8E-053A7D5159F0}"/>
</file>

<file path=customXml/itemProps3.xml><?xml version="1.0" encoding="utf-8"?>
<ds:datastoreItem xmlns:ds="http://schemas.openxmlformats.org/officeDocument/2006/customXml" ds:itemID="{0BFF390C-23DE-4E24-B435-44C772714E05}"/>
</file>

<file path=docProps/app.xml><?xml version="1.0" encoding="utf-8"?>
<Properties xmlns="http://schemas.openxmlformats.org/officeDocument/2006/extended-properties" xmlns:vt="http://schemas.openxmlformats.org/officeDocument/2006/docPropsVTypes">
  <Template>Business marketing glass cube presentation (widescreen)</Template>
  <TotalTime>0</TotalTime>
  <Words>2557</Words>
  <Application>Microsoft Macintosh PowerPoint</Application>
  <PresentationFormat>Custom</PresentationFormat>
  <Paragraphs>720</Paragraphs>
  <Slides>30</Slides>
  <Notes>0</Notes>
  <HiddenSlides>0</HiddenSlides>
  <MMClips>0</MMClips>
  <ScaleCrop>false</ScaleCrop>
  <HeadingPairs>
    <vt:vector size="4" baseType="variant">
      <vt:variant>
        <vt:lpstr>Design Template</vt:lpstr>
      </vt:variant>
      <vt:variant>
        <vt:i4>1</vt:i4>
      </vt:variant>
      <vt:variant>
        <vt:lpstr>Slide Titles</vt:lpstr>
      </vt:variant>
      <vt:variant>
        <vt:i4>30</vt:i4>
      </vt:variant>
    </vt:vector>
  </HeadingPairs>
  <TitlesOfParts>
    <vt:vector size="31" baseType="lpstr">
      <vt:lpstr>Marketing 16x9</vt:lpstr>
      <vt:lpstr>EVC Data Packet </vt:lpstr>
      <vt:lpstr>THE SEP DATA ON STUDENT ACCESS </vt:lpstr>
      <vt:lpstr>Slide 3</vt:lpstr>
      <vt:lpstr>Slide 4</vt:lpstr>
      <vt:lpstr>Slide 5</vt:lpstr>
      <vt:lpstr>THE SEP DATA ON COURSE COMPLETION  </vt:lpstr>
      <vt:lpstr>EVC Institutional Data Student  Course Completion Trends 2013-2015 </vt:lpstr>
      <vt:lpstr>Course Completion Data from the SEP </vt:lpstr>
      <vt:lpstr>Course Completion Data from the SEP, continued.  </vt:lpstr>
      <vt:lpstr>EVC Student  Course Retention Trends 2014-2015 </vt:lpstr>
      <vt:lpstr>THE SEP DATA ON ESL, BASIC ENGLISH AND MATH SKILLS COMPLETION  </vt:lpstr>
      <vt:lpstr>EVC Student  Trends in Remedial English Courses 2014-2015 </vt:lpstr>
      <vt:lpstr>EVC Student  Trends in Remedial ESL Courses 2014-2015 </vt:lpstr>
      <vt:lpstr>ESL and Basic Skills Completion Data from the SEP </vt:lpstr>
      <vt:lpstr>ESL and Basic Skills Completion Data from the SEP,  Continued. </vt:lpstr>
      <vt:lpstr> . </vt:lpstr>
      <vt:lpstr>ESL and Basic Skills Completion (Math) from the SEP </vt:lpstr>
      <vt:lpstr>ESL and Basic Skills Completion Data for Math from the SEP, Continued </vt:lpstr>
      <vt:lpstr>THE SEP DATA ON DEGREE AND CERTIFICATE COMPLETION   </vt:lpstr>
      <vt:lpstr>EVC Student  Trends in Associate Degree Completion  2014-2015 </vt:lpstr>
      <vt:lpstr>Degree Completion Data from the SEP </vt:lpstr>
      <vt:lpstr>Degree Completion Data from the SEP, cont. </vt:lpstr>
      <vt:lpstr>EVC Student Trends  in Certificate Attainment for  2014-2015 </vt:lpstr>
      <vt:lpstr>Certificate Completion Data from the SEP </vt:lpstr>
      <vt:lpstr>Certificate Completion Data from the SEP, continued </vt:lpstr>
      <vt:lpstr>EVC Student  Trends in Transferring   2014-2015 </vt:lpstr>
      <vt:lpstr>THE SEP DATA ON TRANSFER </vt:lpstr>
      <vt:lpstr>Transfer Data from the SEP </vt:lpstr>
      <vt:lpstr>Transfer Data from the SEP, cont.  </vt:lpstr>
      <vt:lpstr>Program-Level Data for Persistence, Retention and Success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EVC DATA PACKET PRESENTATION</dc:title>
  <dc:creator/>
  <cp:keywords/>
  <cp:lastModifiedBy/>
  <cp:revision>1</cp:revision>
  <dcterms:created xsi:type="dcterms:W3CDTF">2016-06-14T03:47:05Z</dcterms:created>
  <dcterms:modified xsi:type="dcterms:W3CDTF">2016-06-14T04:07:27Z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TC028010849991</vt:lpwstr>
  </property>
  <property fmtid="{D5CDD505-2E9C-101B-9397-08002B2CF9AE}" pid="3" name="ContentTypeId">
    <vt:lpwstr>0x0101008814C87BFF5DCA46B3CDF34E451A114D0100F9AEEBB0563ECE4E893FF35CEB558888</vt:lpwstr>
  </property>
  <property fmtid="{D5CDD505-2E9C-101B-9397-08002B2CF9AE}" pid="4" name="sjeccdEntity">
    <vt:lpwstr>1;#EVC|e0724e3f-4a3d-444b-9655-a7b246ec0a0d</vt:lpwstr>
  </property>
  <property fmtid="{D5CDD505-2E9C-101B-9397-08002B2CF9AE}" pid="5" name="sjeccdShowOn">
    <vt:lpwstr>203;#Student Success Committee|6b35a85b-99ae-4d39-a77c-350ffd846b25</vt:lpwstr>
  </property>
</Properties>
</file>