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2"/>
  </p:sldMasterIdLst>
  <p:notesMasterIdLst>
    <p:notesMasterId r:id="rId30"/>
  </p:notesMasterIdLst>
  <p:handoutMasterIdLst>
    <p:handoutMasterId r:id="rId31"/>
  </p:handoutMasterIdLst>
  <p:sldIdLst>
    <p:sldId id="256" r:id="rId3"/>
    <p:sldId id="381" r:id="rId4"/>
    <p:sldId id="370" r:id="rId5"/>
    <p:sldId id="382" r:id="rId6"/>
    <p:sldId id="383" r:id="rId7"/>
    <p:sldId id="300" r:id="rId8"/>
    <p:sldId id="342" r:id="rId9"/>
    <p:sldId id="363" r:id="rId10"/>
    <p:sldId id="313" r:id="rId11"/>
    <p:sldId id="384" r:id="rId12"/>
    <p:sldId id="275" r:id="rId13"/>
    <p:sldId id="287" r:id="rId14"/>
    <p:sldId id="286" r:id="rId15"/>
    <p:sldId id="361" r:id="rId16"/>
    <p:sldId id="315" r:id="rId17"/>
    <p:sldId id="376" r:id="rId18"/>
    <p:sldId id="386" r:id="rId19"/>
    <p:sldId id="374" r:id="rId20"/>
    <p:sldId id="388" r:id="rId21"/>
    <p:sldId id="372" r:id="rId22"/>
    <p:sldId id="389" r:id="rId23"/>
    <p:sldId id="377" r:id="rId24"/>
    <p:sldId id="387" r:id="rId25"/>
    <p:sldId id="339" r:id="rId26"/>
    <p:sldId id="351" r:id="rId27"/>
    <p:sldId id="390" r:id="rId28"/>
    <p:sldId id="279" r:id="rId2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2" name="Author" initials="A" lastIdx="26"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280" autoAdjust="0"/>
  </p:normalViewPr>
  <p:slideViewPr>
    <p:cSldViewPr>
      <p:cViewPr varScale="1">
        <p:scale>
          <a:sx n="143" d="100"/>
          <a:sy n="143" d="100"/>
        </p:scale>
        <p:origin x="-128" y="-6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presProps" Target="presProps.xml"/><Relationship Id="rId25" Type="http://schemas.openxmlformats.org/officeDocument/2006/relationships/slide" Target="slides/slide23.xml"/><Relationship Id="rId7" Type="http://schemas.openxmlformats.org/officeDocument/2006/relationships/slide" Target="slides/slide5.xml"/><Relationship Id="rId33"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customXml" Target="../customXml/item2.xml"/><Relationship Id="rId20" Type="http://schemas.openxmlformats.org/officeDocument/2006/relationships/slide" Target="slides/slide18.xml"/><Relationship Id="rId29" Type="http://schemas.openxmlformats.org/officeDocument/2006/relationships/slide" Target="slides/slide27.xml"/><Relationship Id="rId2" Type="http://schemas.openxmlformats.org/officeDocument/2006/relationships/slideMaster" Target="slideMasters/slideMaster1.xml"/><Relationship Id="rId16" Type="http://schemas.openxmlformats.org/officeDocument/2006/relationships/slide" Target="slides/slide14.xml"/><Relationship Id="rId24" Type="http://schemas.openxmlformats.org/officeDocument/2006/relationships/slide" Target="slides/slide22.xml"/><Relationship Id="rId1" Type="http://schemas.openxmlformats.org/officeDocument/2006/relationships/customXml" Target="../customXml/item1.xml"/><Relationship Id="rId32" Type="http://schemas.openxmlformats.org/officeDocument/2006/relationships/printerSettings" Target="printerSettings/printerSettings1.bin"/><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tableStyles" Target="tableStyles.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theme" Target="theme/theme1.xml"/><Relationship Id="rId15" Type="http://schemas.openxmlformats.org/officeDocument/2006/relationships/slide" Target="slides/slide13.xml"/><Relationship Id="rId3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notesMaster" Target="notesMasters/notesMaster1.xml"/><Relationship Id="rId9" Type="http://schemas.openxmlformats.org/officeDocument/2006/relationships/slide" Target="slides/slide7.xml"/><Relationship Id="rId35" Type="http://schemas.openxmlformats.org/officeDocument/2006/relationships/viewProps" Target="viewProps.xml"/><Relationship Id="rId14" Type="http://schemas.openxmlformats.org/officeDocument/2006/relationships/slide" Target="slides/slide12.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3A756-D679-4A08-A6DB-370B98F112B5}" type="doc">
      <dgm:prSet loTypeId="urn:microsoft.com/office/officeart/2005/8/layout/hProcess9" loCatId="process" qsTypeId="urn:microsoft.com/office/officeart/2005/8/quickstyle/simple1" qsCatId="simple" csTypeId="urn:microsoft.com/office/officeart/2005/8/colors/accent1_2" csCatId="accent1" phldr="1"/>
      <dgm:spPr/>
    </dgm:pt>
    <dgm:pt modelId="{1060B648-BC1E-47C8-9B78-F16BC2070637}">
      <dgm:prSet phldrT="[Text]"/>
      <dgm:spPr/>
      <dgm:t>
        <a:bodyPr/>
        <a:lstStyle/>
        <a:p>
          <a:r>
            <a:rPr lang="en-US" dirty="0"/>
            <a:t>Your name and your position at Evergreen Valley College </a:t>
          </a:r>
        </a:p>
      </dgm:t>
    </dgm:pt>
    <dgm:pt modelId="{406B4778-BF3B-45F5-882E-363BCFFBFA63}" type="parTrans" cxnId="{B3BAE8EC-1449-4D5D-95CA-EBB8B376197D}">
      <dgm:prSet/>
      <dgm:spPr/>
      <dgm:t>
        <a:bodyPr/>
        <a:lstStyle/>
        <a:p>
          <a:endParaRPr lang="en-US"/>
        </a:p>
      </dgm:t>
    </dgm:pt>
    <dgm:pt modelId="{EDC2F52E-75F8-43D4-9140-71ED07BC3248}" type="sibTrans" cxnId="{B3BAE8EC-1449-4D5D-95CA-EBB8B376197D}">
      <dgm:prSet/>
      <dgm:spPr/>
      <dgm:t>
        <a:bodyPr/>
        <a:lstStyle/>
        <a:p>
          <a:endParaRPr lang="en-US"/>
        </a:p>
      </dgm:t>
    </dgm:pt>
    <dgm:pt modelId="{3E9A3892-1059-4B36-ADF5-3E446CCD6079}">
      <dgm:prSet phldrT="[Text]"/>
      <dgm:spPr/>
      <dgm:t>
        <a:bodyPr/>
        <a:lstStyle/>
        <a:p>
          <a:r>
            <a:rPr lang="en-US" dirty="0"/>
            <a:t> What educational experience led you to work in higher education?	</a:t>
          </a:r>
        </a:p>
      </dgm:t>
    </dgm:pt>
    <dgm:pt modelId="{5DD6470E-E40F-4B84-8A99-36CF10AFF5F9}" type="parTrans" cxnId="{B7D96CF2-3008-420B-B274-614013654937}">
      <dgm:prSet/>
      <dgm:spPr/>
      <dgm:t>
        <a:bodyPr/>
        <a:lstStyle/>
        <a:p>
          <a:endParaRPr lang="en-US"/>
        </a:p>
      </dgm:t>
    </dgm:pt>
    <dgm:pt modelId="{5228E47C-1CBB-4C9E-80D2-C657E4A370FA}" type="sibTrans" cxnId="{B7D96CF2-3008-420B-B274-614013654937}">
      <dgm:prSet/>
      <dgm:spPr/>
      <dgm:t>
        <a:bodyPr/>
        <a:lstStyle/>
        <a:p>
          <a:endParaRPr lang="en-US"/>
        </a:p>
      </dgm:t>
    </dgm:pt>
    <dgm:pt modelId="{D118C765-E0E3-4E7B-8039-C4D513AD5D3E}">
      <dgm:prSet phldrT="[Text]"/>
      <dgm:spPr/>
      <dgm:t>
        <a:bodyPr/>
        <a:lstStyle/>
        <a:p>
          <a:r>
            <a:rPr lang="en-US" dirty="0"/>
            <a:t>Please briefly share your experience for 1-2 minutes</a:t>
          </a:r>
        </a:p>
      </dgm:t>
    </dgm:pt>
    <dgm:pt modelId="{FA5BDBF6-75EB-445F-897A-A749878DCC12}" type="parTrans" cxnId="{7FB354AC-0C1A-4EBA-BD55-3A9B40718AD1}">
      <dgm:prSet/>
      <dgm:spPr/>
      <dgm:t>
        <a:bodyPr/>
        <a:lstStyle/>
        <a:p>
          <a:endParaRPr lang="en-US"/>
        </a:p>
      </dgm:t>
    </dgm:pt>
    <dgm:pt modelId="{AA16A294-3FC0-43F8-A86B-261C396EADD9}" type="sibTrans" cxnId="{7FB354AC-0C1A-4EBA-BD55-3A9B40718AD1}">
      <dgm:prSet/>
      <dgm:spPr/>
      <dgm:t>
        <a:bodyPr/>
        <a:lstStyle/>
        <a:p>
          <a:endParaRPr lang="en-US"/>
        </a:p>
      </dgm:t>
    </dgm:pt>
    <dgm:pt modelId="{1B3B28E9-71D4-4EE6-99F9-E31EE9D9B064}" type="pres">
      <dgm:prSet presAssocID="{EDC3A756-D679-4A08-A6DB-370B98F112B5}" presName="CompostProcess" presStyleCnt="0">
        <dgm:presLayoutVars>
          <dgm:dir/>
          <dgm:resizeHandles val="exact"/>
        </dgm:presLayoutVars>
      </dgm:prSet>
      <dgm:spPr/>
    </dgm:pt>
    <dgm:pt modelId="{13C06F11-022C-45DB-B13C-C5736500060C}" type="pres">
      <dgm:prSet presAssocID="{EDC3A756-D679-4A08-A6DB-370B98F112B5}" presName="arrow" presStyleLbl="bgShp" presStyleIdx="0" presStyleCnt="1" custLinFactNeighborX="42277" custLinFactNeighborY="-4858"/>
      <dgm:spPr/>
    </dgm:pt>
    <dgm:pt modelId="{E1BC8CAC-4FB6-401F-9114-070F3411AC0E}" type="pres">
      <dgm:prSet presAssocID="{EDC3A756-D679-4A08-A6DB-370B98F112B5}" presName="linearProcess" presStyleCnt="0"/>
      <dgm:spPr/>
    </dgm:pt>
    <dgm:pt modelId="{B8537156-0CC1-4027-8962-BE0466ECD863}" type="pres">
      <dgm:prSet presAssocID="{1060B648-BC1E-47C8-9B78-F16BC2070637}" presName="textNode" presStyleLbl="node1" presStyleIdx="0" presStyleCnt="3">
        <dgm:presLayoutVars>
          <dgm:bulletEnabled val="1"/>
        </dgm:presLayoutVars>
      </dgm:prSet>
      <dgm:spPr/>
      <dgm:t>
        <a:bodyPr/>
        <a:lstStyle/>
        <a:p>
          <a:endParaRPr lang="en-US"/>
        </a:p>
      </dgm:t>
    </dgm:pt>
    <dgm:pt modelId="{DDB21AC3-690D-4BFA-86A2-5BB1A89E1750}" type="pres">
      <dgm:prSet presAssocID="{EDC2F52E-75F8-43D4-9140-71ED07BC3248}" presName="sibTrans" presStyleCnt="0"/>
      <dgm:spPr/>
    </dgm:pt>
    <dgm:pt modelId="{004EFBED-0DE8-4007-99CC-C0734F343A69}" type="pres">
      <dgm:prSet presAssocID="{3E9A3892-1059-4B36-ADF5-3E446CCD6079}" presName="textNode" presStyleLbl="node1" presStyleIdx="1" presStyleCnt="3">
        <dgm:presLayoutVars>
          <dgm:bulletEnabled val="1"/>
        </dgm:presLayoutVars>
      </dgm:prSet>
      <dgm:spPr/>
      <dgm:t>
        <a:bodyPr/>
        <a:lstStyle/>
        <a:p>
          <a:endParaRPr lang="en-US"/>
        </a:p>
      </dgm:t>
    </dgm:pt>
    <dgm:pt modelId="{7BDFF3C9-4A09-4C31-966C-1FC9000B2176}" type="pres">
      <dgm:prSet presAssocID="{5228E47C-1CBB-4C9E-80D2-C657E4A370FA}" presName="sibTrans" presStyleCnt="0"/>
      <dgm:spPr/>
    </dgm:pt>
    <dgm:pt modelId="{9C140128-4908-4F36-AB89-CFBC34F358A3}" type="pres">
      <dgm:prSet presAssocID="{D118C765-E0E3-4E7B-8039-C4D513AD5D3E}" presName="textNode" presStyleLbl="node1" presStyleIdx="2" presStyleCnt="3">
        <dgm:presLayoutVars>
          <dgm:bulletEnabled val="1"/>
        </dgm:presLayoutVars>
      </dgm:prSet>
      <dgm:spPr/>
      <dgm:t>
        <a:bodyPr/>
        <a:lstStyle/>
        <a:p>
          <a:endParaRPr lang="en-US"/>
        </a:p>
      </dgm:t>
    </dgm:pt>
  </dgm:ptLst>
  <dgm:cxnLst>
    <dgm:cxn modelId="{2BB97968-46CD-46D1-ADCE-4814B6171806}" type="presOf" srcId="{EDC3A756-D679-4A08-A6DB-370B98F112B5}" destId="{1B3B28E9-71D4-4EE6-99F9-E31EE9D9B064}" srcOrd="0" destOrd="0" presId="urn:microsoft.com/office/officeart/2005/8/layout/hProcess9"/>
    <dgm:cxn modelId="{B7D96CF2-3008-420B-B274-614013654937}" srcId="{EDC3A756-D679-4A08-A6DB-370B98F112B5}" destId="{3E9A3892-1059-4B36-ADF5-3E446CCD6079}" srcOrd="1" destOrd="0" parTransId="{5DD6470E-E40F-4B84-8A99-36CF10AFF5F9}" sibTransId="{5228E47C-1CBB-4C9E-80D2-C657E4A370FA}"/>
    <dgm:cxn modelId="{B3BAE8EC-1449-4D5D-95CA-EBB8B376197D}" srcId="{EDC3A756-D679-4A08-A6DB-370B98F112B5}" destId="{1060B648-BC1E-47C8-9B78-F16BC2070637}" srcOrd="0" destOrd="0" parTransId="{406B4778-BF3B-45F5-882E-363BCFFBFA63}" sibTransId="{EDC2F52E-75F8-43D4-9140-71ED07BC3248}"/>
    <dgm:cxn modelId="{7FB354AC-0C1A-4EBA-BD55-3A9B40718AD1}" srcId="{EDC3A756-D679-4A08-A6DB-370B98F112B5}" destId="{D118C765-E0E3-4E7B-8039-C4D513AD5D3E}" srcOrd="2" destOrd="0" parTransId="{FA5BDBF6-75EB-445F-897A-A749878DCC12}" sibTransId="{AA16A294-3FC0-43F8-A86B-261C396EADD9}"/>
    <dgm:cxn modelId="{24D095F3-C78A-4FFC-AA37-9C351F765B2F}" type="presOf" srcId="{1060B648-BC1E-47C8-9B78-F16BC2070637}" destId="{B8537156-0CC1-4027-8962-BE0466ECD863}" srcOrd="0" destOrd="0" presId="urn:microsoft.com/office/officeart/2005/8/layout/hProcess9"/>
    <dgm:cxn modelId="{6D649F8A-4E2F-4123-B24C-2B0A86F2D7D6}" type="presOf" srcId="{D118C765-E0E3-4E7B-8039-C4D513AD5D3E}" destId="{9C140128-4908-4F36-AB89-CFBC34F358A3}" srcOrd="0" destOrd="0" presId="urn:microsoft.com/office/officeart/2005/8/layout/hProcess9"/>
    <dgm:cxn modelId="{D168DA4F-7D26-4B8E-8F8F-0030B739AD59}" type="presOf" srcId="{3E9A3892-1059-4B36-ADF5-3E446CCD6079}" destId="{004EFBED-0DE8-4007-99CC-C0734F343A69}" srcOrd="0" destOrd="0" presId="urn:microsoft.com/office/officeart/2005/8/layout/hProcess9"/>
    <dgm:cxn modelId="{1B16522E-BCDA-46DA-BE17-378EB99D73B5}" type="presParOf" srcId="{1B3B28E9-71D4-4EE6-99F9-E31EE9D9B064}" destId="{13C06F11-022C-45DB-B13C-C5736500060C}" srcOrd="0" destOrd="0" presId="urn:microsoft.com/office/officeart/2005/8/layout/hProcess9"/>
    <dgm:cxn modelId="{C99C6805-60E7-46FF-BC16-1BD616D7CD1D}" type="presParOf" srcId="{1B3B28E9-71D4-4EE6-99F9-E31EE9D9B064}" destId="{E1BC8CAC-4FB6-401F-9114-070F3411AC0E}" srcOrd="1" destOrd="0" presId="urn:microsoft.com/office/officeart/2005/8/layout/hProcess9"/>
    <dgm:cxn modelId="{97FAE9CE-47D4-488E-8666-65931A1F2763}" type="presParOf" srcId="{E1BC8CAC-4FB6-401F-9114-070F3411AC0E}" destId="{B8537156-0CC1-4027-8962-BE0466ECD863}" srcOrd="0" destOrd="0" presId="urn:microsoft.com/office/officeart/2005/8/layout/hProcess9"/>
    <dgm:cxn modelId="{23845550-2CE8-4079-9443-F7C8CC4A01EE}" type="presParOf" srcId="{E1BC8CAC-4FB6-401F-9114-070F3411AC0E}" destId="{DDB21AC3-690D-4BFA-86A2-5BB1A89E1750}" srcOrd="1" destOrd="0" presId="urn:microsoft.com/office/officeart/2005/8/layout/hProcess9"/>
    <dgm:cxn modelId="{76438DBD-EEBC-4B06-AA25-EE4ED727D1BA}" type="presParOf" srcId="{E1BC8CAC-4FB6-401F-9114-070F3411AC0E}" destId="{004EFBED-0DE8-4007-99CC-C0734F343A69}" srcOrd="2" destOrd="0" presId="urn:microsoft.com/office/officeart/2005/8/layout/hProcess9"/>
    <dgm:cxn modelId="{CC522C30-9523-4A9A-9CEB-CAD7DCE3EE87}" type="presParOf" srcId="{E1BC8CAC-4FB6-401F-9114-070F3411AC0E}" destId="{7BDFF3C9-4A09-4C31-966C-1FC9000B2176}" srcOrd="3" destOrd="0" presId="urn:microsoft.com/office/officeart/2005/8/layout/hProcess9"/>
    <dgm:cxn modelId="{B085E17B-B1EE-4A29-9ECF-A45863C36C04}" type="presParOf" srcId="{E1BC8CAC-4FB6-401F-9114-070F3411AC0E}" destId="{9C140128-4908-4F36-AB89-CFBC34F358A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2" csCatId="colorful" phldr="1"/>
      <dgm:spPr/>
      <dgm:t>
        <a:bodyPr/>
        <a:lstStyle/>
        <a:p>
          <a:endParaRPr lang="en-US"/>
        </a:p>
      </dgm:t>
    </dgm:pt>
    <dgm:pt modelId="{C111C18A-FD96-4E63-821A-54D70D8DC65F}">
      <dgm:prSet phldrT="[Text]"/>
      <dgm:spPr/>
      <dgm:t>
        <a:bodyPr/>
        <a:lstStyle/>
        <a:p>
          <a:r>
            <a:rPr lang="en-US" dirty="0"/>
            <a:t>Objective 1: Designing A Small Group Strategy For Evaluating the SEP and SSSP Plans </a:t>
          </a:r>
        </a:p>
        <a:p>
          <a:r>
            <a:rPr lang="en-US" dirty="0"/>
            <a:t>June and July, 2016  </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a:t>Identifying our Student Target Groups </a:t>
          </a:r>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dgm:spPr/>
      <dgm:t>
        <a:bodyPr/>
        <a:lstStyle/>
        <a:p>
          <a:r>
            <a:rPr lang="en-US" dirty="0"/>
            <a:t>Objective 2: Conducting SEP and SSSP Program Evaluation and Sharing Best Practices</a:t>
          </a:r>
        </a:p>
        <a:p>
          <a:r>
            <a:rPr lang="en-US" dirty="0"/>
            <a:t>August 26, 2016  </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r>
            <a:rPr lang="en-US" dirty="0"/>
            <a:t>Updating Progress on Key Student Service Areas</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Objective 3: Creating a Sustainable Blueprint for the Future, September through December 2016  </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Sharing Leadership and Management Skills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71D67D5D-013C-4885-A61E-A3F99D7C7108}">
      <dgm:prSet phldrT="[Text]"/>
      <dgm:spPr/>
      <dgm:t>
        <a:bodyPr/>
        <a:lstStyle/>
        <a:p>
          <a:r>
            <a:rPr lang="en-US" dirty="0"/>
            <a:t>Focusing on our Mission and Vision Statements </a:t>
          </a:r>
        </a:p>
      </dgm:t>
    </dgm:pt>
    <dgm:pt modelId="{13FD8B77-EC9C-4F7D-85F3-A7191A755A86}" type="parTrans" cxnId="{7CDF5A89-87DF-4CC1-8943-7A0E14869583}">
      <dgm:prSet/>
      <dgm:spPr/>
      <dgm:t>
        <a:bodyPr/>
        <a:lstStyle/>
        <a:p>
          <a:endParaRPr lang="en-US"/>
        </a:p>
      </dgm:t>
    </dgm:pt>
    <dgm:pt modelId="{BC16BF20-A847-48B0-889B-BA6389A79929}" type="sibTrans" cxnId="{7CDF5A89-87DF-4CC1-8943-7A0E14869583}">
      <dgm:prSet/>
      <dgm:spPr/>
      <dgm:t>
        <a:bodyPr/>
        <a:lstStyle/>
        <a:p>
          <a:endParaRPr lang="en-US"/>
        </a:p>
      </dgm:t>
    </dgm:pt>
    <dgm:pt modelId="{F46500C9-704D-4C1D-A6D8-12B506090314}">
      <dgm:prSet phldrT="[Text]"/>
      <dgm:spPr/>
      <dgm:t>
        <a:bodyPr/>
        <a:lstStyle/>
        <a:p>
          <a:r>
            <a:rPr lang="en-US" dirty="0"/>
            <a:t>Comparing  Institutional Data and Program Level Data against the SEP Goals </a:t>
          </a:r>
        </a:p>
      </dgm:t>
    </dgm:pt>
    <dgm:pt modelId="{A46C286A-A5C0-4F1C-A719-00FD45E4F9A7}" type="parTrans" cxnId="{64905E96-CF67-47EF-9144-9243A3DE473E}">
      <dgm:prSet/>
      <dgm:spPr/>
      <dgm:t>
        <a:bodyPr/>
        <a:lstStyle/>
        <a:p>
          <a:endParaRPr lang="en-US"/>
        </a:p>
      </dgm:t>
    </dgm:pt>
    <dgm:pt modelId="{CEB3E219-040D-4B3D-8621-3DDDE3233F9B}" type="sibTrans" cxnId="{64905E96-CF67-47EF-9144-9243A3DE473E}">
      <dgm:prSet/>
      <dgm:spPr/>
      <dgm:t>
        <a:bodyPr/>
        <a:lstStyle/>
        <a:p>
          <a:endParaRPr lang="en-US"/>
        </a:p>
      </dgm:t>
    </dgm:pt>
    <dgm:pt modelId="{80A7D1A9-FEAF-480B-9232-28FF0001011C}">
      <dgm:prSet phldrT="[Text]"/>
      <dgm:spPr/>
      <dgm:t>
        <a:bodyPr/>
        <a:lstStyle/>
        <a:p>
          <a:r>
            <a:rPr lang="en-US" dirty="0"/>
            <a:t>Conducting SEP and SSP Program Evaluation- How are We doing? </a:t>
          </a:r>
        </a:p>
      </dgm:t>
    </dgm:pt>
    <dgm:pt modelId="{CAB0CF77-9C41-41E7-8586-F764AF2E8ADC}" type="parTrans" cxnId="{EEB82BD9-A0D5-429B-9FA4-F6F7B4BF9E6E}">
      <dgm:prSet/>
      <dgm:spPr/>
      <dgm:t>
        <a:bodyPr/>
        <a:lstStyle/>
        <a:p>
          <a:endParaRPr lang="en-US"/>
        </a:p>
      </dgm:t>
    </dgm:pt>
    <dgm:pt modelId="{5D2DC6B7-B345-4CEE-9A49-C01BAE866F9C}" type="sibTrans" cxnId="{EEB82BD9-A0D5-429B-9FA4-F6F7B4BF9E6E}">
      <dgm:prSet/>
      <dgm:spPr/>
      <dgm:t>
        <a:bodyPr/>
        <a:lstStyle/>
        <a:p>
          <a:endParaRPr lang="en-US"/>
        </a:p>
      </dgm:t>
    </dgm:pt>
    <dgm:pt modelId="{A4FCD6D9-2C61-40AD-A1A4-CED0F81B2528}">
      <dgm:prSet phldrT="[Text]"/>
      <dgm:spPr/>
      <dgm:t>
        <a:bodyPr/>
        <a:lstStyle/>
        <a:p>
          <a:r>
            <a:rPr lang="en-US" dirty="0"/>
            <a:t>Reporting out to the Larger Student Services Group on August 26, 2016 </a:t>
          </a:r>
        </a:p>
      </dgm:t>
    </dgm:pt>
    <dgm:pt modelId="{8080D892-F110-4CC4-A0C9-E38B74F700DA}" type="parTrans" cxnId="{99431D77-FE11-4CD2-9225-1F3D6645ECD1}">
      <dgm:prSet/>
      <dgm:spPr/>
      <dgm:t>
        <a:bodyPr/>
        <a:lstStyle/>
        <a:p>
          <a:endParaRPr lang="en-US"/>
        </a:p>
      </dgm:t>
    </dgm:pt>
    <dgm:pt modelId="{FAD372BB-4E84-4C94-9D9A-CBE4B1E95700}" type="sibTrans" cxnId="{99431D77-FE11-4CD2-9225-1F3D6645ECD1}">
      <dgm:prSet/>
      <dgm:spPr/>
      <dgm:t>
        <a:bodyPr/>
        <a:lstStyle/>
        <a:p>
          <a:endParaRPr lang="en-US"/>
        </a:p>
      </dgm:t>
    </dgm:pt>
    <dgm:pt modelId="{E53CFC6B-6904-4D20-8CF1-D29F94EB38FC}">
      <dgm:prSet phldrT="[Text]"/>
      <dgm:spPr/>
      <dgm:t>
        <a:bodyPr/>
        <a:lstStyle/>
        <a:p>
          <a:r>
            <a:rPr lang="en-US" dirty="0"/>
            <a:t>Compiling Best Practices for Student Equity and Success </a:t>
          </a:r>
        </a:p>
      </dgm:t>
    </dgm:pt>
    <dgm:pt modelId="{A5EFD49C-BD63-460F-BF1D-E5BECCA33639}" type="parTrans" cxnId="{D299D9C0-037C-48F5-9390-6DE7A9E9BE9B}">
      <dgm:prSet/>
      <dgm:spPr/>
      <dgm:t>
        <a:bodyPr/>
        <a:lstStyle/>
        <a:p>
          <a:endParaRPr lang="en-US"/>
        </a:p>
      </dgm:t>
    </dgm:pt>
    <dgm:pt modelId="{510EE9B6-4398-41EF-84FD-CFF521363A74}" type="sibTrans" cxnId="{D299D9C0-037C-48F5-9390-6DE7A9E9BE9B}">
      <dgm:prSet/>
      <dgm:spPr/>
      <dgm:t>
        <a:bodyPr/>
        <a:lstStyle/>
        <a:p>
          <a:endParaRPr lang="en-US"/>
        </a:p>
      </dgm:t>
    </dgm:pt>
    <dgm:pt modelId="{AFA99B7A-BD95-46B4-9B03-BA1A984B9D89}">
      <dgm:prSet phldrT="[Text]"/>
      <dgm:spPr/>
      <dgm:t>
        <a:bodyPr/>
        <a:lstStyle/>
        <a:p>
          <a:r>
            <a:rPr lang="en-US" dirty="0"/>
            <a:t>Using Data to Inform Decision Making and Resource Allocation in Future Reports  </a:t>
          </a:r>
        </a:p>
      </dgm:t>
    </dgm:pt>
    <dgm:pt modelId="{3F66DF7E-194D-484F-9B06-EDDF45AFD053}" type="parTrans" cxnId="{1B8385DD-61BA-4095-84F5-310C3FBB06C9}">
      <dgm:prSet/>
      <dgm:spPr/>
      <dgm:t>
        <a:bodyPr/>
        <a:lstStyle/>
        <a:p>
          <a:endParaRPr lang="en-US"/>
        </a:p>
      </dgm:t>
    </dgm:pt>
    <dgm:pt modelId="{689BDB36-7C54-4BFC-A4DF-D4CB5821AA3A}" type="sibTrans" cxnId="{1B8385DD-61BA-4095-84F5-310C3FBB06C9}">
      <dgm:prSet/>
      <dgm:spPr/>
      <dgm:t>
        <a:bodyPr/>
        <a:lstStyle/>
        <a:p>
          <a:endParaRPr lang="en-US"/>
        </a:p>
      </dgm:t>
    </dgm:pt>
    <dgm:pt modelId="{F7B08B95-B5D1-4354-805C-1E599BF94ECF}">
      <dgm:prSet phldrT="[Text]"/>
      <dgm:spPr/>
      <dgm:t>
        <a:bodyPr/>
        <a:lstStyle/>
        <a:p>
          <a:r>
            <a:rPr lang="en-US" dirty="0"/>
            <a:t>Using Shared Best Practices as a Blueprint for the Future  </a:t>
          </a:r>
        </a:p>
      </dgm:t>
    </dgm:pt>
    <dgm:pt modelId="{684ADBE4-ADBA-4F52-B4B7-1F42EA2FE994}" type="parTrans" cxnId="{3C12E11A-60D5-4F44-82EE-B32989B8FB27}">
      <dgm:prSet/>
      <dgm:spPr/>
      <dgm:t>
        <a:bodyPr/>
        <a:lstStyle/>
        <a:p>
          <a:endParaRPr lang="en-US"/>
        </a:p>
      </dgm:t>
    </dgm:pt>
    <dgm:pt modelId="{C289FB8A-2DF9-421E-9C07-651CFCEF97E3}" type="sibTrans" cxnId="{3C12E11A-60D5-4F44-82EE-B32989B8FB27}">
      <dgm:prSet/>
      <dgm:spPr/>
      <dgm:t>
        <a:bodyPr/>
        <a:lstStyle/>
        <a:p>
          <a:endParaRPr lang="en-US"/>
        </a:p>
      </dgm:t>
    </dgm:pt>
    <dgm:pt modelId="{2377D71C-BE28-4824-BB0E-F9A584A69B73}">
      <dgm:prSet phldrT="[Text]"/>
      <dgm:spPr/>
      <dgm:t>
        <a:bodyPr/>
        <a:lstStyle/>
        <a:p>
          <a:r>
            <a:rPr lang="en-US" dirty="0"/>
            <a:t>Reporting Results to the Small Group </a:t>
          </a:r>
        </a:p>
      </dgm:t>
    </dgm:pt>
    <dgm:pt modelId="{2B6C1734-12CA-413E-8FF9-6CAB3D281969}" type="parTrans" cxnId="{1A2AA4D2-32DC-498B-B0BF-1B78CC145E6A}">
      <dgm:prSet/>
      <dgm:spPr/>
      <dgm:t>
        <a:bodyPr/>
        <a:lstStyle/>
        <a:p>
          <a:endParaRPr lang="en-US"/>
        </a:p>
      </dgm:t>
    </dgm:pt>
    <dgm:pt modelId="{88B7C082-5949-4443-B2DF-58D740EA90DC}" type="sibTrans" cxnId="{1A2AA4D2-32DC-498B-B0BF-1B78CC145E6A}">
      <dgm:prSet/>
      <dgm:spPr/>
      <dgm:t>
        <a:bodyPr/>
        <a:lstStyle/>
        <a:p>
          <a:endParaRPr lang="en-US"/>
        </a:p>
      </dgm:t>
    </dgm:pt>
    <dgm:pt modelId="{50AEEADF-7DAA-4AE6-AFBA-7966082E126A}">
      <dgm:prSet phldrT="[Text]"/>
      <dgm:spPr/>
      <dgm:t>
        <a:bodyPr/>
        <a:lstStyle/>
        <a:p>
          <a:r>
            <a:rPr lang="en-US" dirty="0"/>
            <a:t>Creating a Student Services Blueprint to present at Professional Development Day in August, 2016 </a:t>
          </a:r>
        </a:p>
      </dgm:t>
    </dgm:pt>
    <dgm:pt modelId="{95F61604-8463-4C22-95FC-850B710B2615}" type="parTrans" cxnId="{599C50E6-672A-45E1-8282-173D6ECD2E83}">
      <dgm:prSet/>
      <dgm:spPr/>
      <dgm:t>
        <a:bodyPr/>
        <a:lstStyle/>
        <a:p>
          <a:endParaRPr lang="en-US"/>
        </a:p>
      </dgm:t>
    </dgm:pt>
    <dgm:pt modelId="{AF8FD10D-0C1A-4734-938E-21801D193DB7}" type="sibTrans" cxnId="{599C50E6-672A-45E1-8282-173D6ECD2E83}">
      <dgm:prSet/>
      <dgm:spPr/>
      <dgm:t>
        <a:bodyPr/>
        <a:lstStyle/>
        <a:p>
          <a:endParaRPr lang="en-US"/>
        </a:p>
      </dgm:t>
    </dgm:pt>
    <dgm:pt modelId="{63A7AC50-FA61-4D3B-A2B2-DD3D8BD4B27D}">
      <dgm:prSet phldrT="[Text]"/>
      <dgm:spPr/>
      <dgm:t>
        <a:bodyPr/>
        <a:lstStyle/>
        <a:p>
          <a:r>
            <a:rPr lang="en-US" dirty="0"/>
            <a:t>Identifying Challenge Areas and Creating Solutions </a:t>
          </a:r>
        </a:p>
      </dgm:t>
    </dgm:pt>
    <dgm:pt modelId="{E51BEEE5-B023-4442-9078-057B4749C99C}" type="parTrans" cxnId="{5D0C92DF-2CA0-45C9-B102-A714686DA7A7}">
      <dgm:prSet/>
      <dgm:spPr/>
      <dgm:t>
        <a:bodyPr/>
        <a:lstStyle/>
        <a:p>
          <a:endParaRPr lang="en-US"/>
        </a:p>
      </dgm:t>
    </dgm:pt>
    <dgm:pt modelId="{2A273369-2EAF-4429-A071-749A97BEA9F4}" type="sibTrans" cxnId="{5D0C92DF-2CA0-45C9-B102-A714686DA7A7}">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47A942F6-847D-4AE7-9CA0-5319E5F60B4F}" type="pres">
      <dgm:prSet presAssocID="{C111C18A-FD96-4E63-821A-54D70D8DC65F}" presName="parentText" presStyleLbl="node1" presStyleIdx="0" presStyleCnt="3">
        <dgm:presLayoutVars>
          <dgm:chMax val="0"/>
          <dgm:bulletEnabled val="1"/>
        </dgm:presLayoutVars>
      </dgm:prSet>
      <dgm:spPr/>
      <dgm:t>
        <a:bodyPr/>
        <a:lstStyle/>
        <a:p>
          <a:endParaRPr lang="en-US"/>
        </a:p>
      </dgm:t>
    </dgm:pt>
    <dgm:pt modelId="{6EA3914A-CB7F-4A5E-9543-C3A39D9197C9}" type="pres">
      <dgm:prSet presAssocID="{C111C18A-FD96-4E63-821A-54D70D8DC65F}" presName="childText" presStyleLbl="revTx" presStyleIdx="0" presStyleCnt="3">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custLinFactNeighborX="-1550" custLinFactNeighborY="974">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C6E7222A-5F84-456A-9806-D51868FAF8A9}" srcId="{3C67E77D-62FA-499D-B5E6-E79A091C5267}" destId="{D6510970-8F9C-4B45-A0F3-6ACB9AA76D40}" srcOrd="0" destOrd="0" parTransId="{7A9FC291-2B6A-4475-8B09-917F9F09E3AB}" sibTransId="{4B87F32C-3630-48F2-9114-4262C0BEEA9E}"/>
    <dgm:cxn modelId="{FFD8B471-C98F-4DB5-8DE3-2AB7E896ADD5}" srcId="{90119837-5B71-4D44-BB01-DB0B084933C8}" destId="{C111C18A-FD96-4E63-821A-54D70D8DC65F}" srcOrd="0" destOrd="0" parTransId="{83BE74EF-FAB4-45A2-BBED-7CD5259AB210}" sibTransId="{B4F34DE2-2DAE-4F88-8C78-BD8892EBF4FF}"/>
    <dgm:cxn modelId="{FE77D786-7F11-44C0-92B3-BF892C59A583}" type="presOf" srcId="{A4FCD6D9-2C61-40AD-A1A4-CED0F81B2528}" destId="{782956A5-ADC8-4959-B856-589B9D9B9635}" srcOrd="0" destOrd="2" presId="urn:microsoft.com/office/officeart/2005/8/layout/vList2"/>
    <dgm:cxn modelId="{99431D77-FE11-4CD2-9225-1F3D6645ECD1}" srcId="{3C67E77D-62FA-499D-B5E6-E79A091C5267}" destId="{A4FCD6D9-2C61-40AD-A1A4-CED0F81B2528}" srcOrd="2" destOrd="0" parTransId="{8080D892-F110-4CC4-A0C9-E38B74F700DA}" sibTransId="{FAD372BB-4E84-4C94-9D9A-CBE4B1E95700}"/>
    <dgm:cxn modelId="{48C31A7E-2627-4618-BC64-9A028235BACA}" type="presOf" srcId="{63A7AC50-FA61-4D3B-A2B2-DD3D8BD4B27D}" destId="{782956A5-ADC8-4959-B856-589B9D9B9635}" srcOrd="0" destOrd="1" presId="urn:microsoft.com/office/officeart/2005/8/layout/vList2"/>
    <dgm:cxn modelId="{885D656A-9C71-4E7D-A15D-684F8E9D4E33}" type="presOf" srcId="{E53CFC6B-6904-4D20-8CF1-D29F94EB38FC}" destId="{782956A5-ADC8-4959-B856-589B9D9B9635}" srcOrd="0" destOrd="3"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5AA98BCA-1539-4DF4-ABB3-8AB98C08E64C}" type="presOf" srcId="{C111C18A-FD96-4E63-821A-54D70D8DC65F}" destId="{47A942F6-847D-4AE7-9CA0-5319E5F60B4F}" srcOrd="0" destOrd="0" presId="urn:microsoft.com/office/officeart/2005/8/layout/vList2"/>
    <dgm:cxn modelId="{88122DAC-373E-48AF-90FF-BA3EFC494D09}" type="presOf" srcId="{F46500C9-704D-4C1D-A6D8-12B506090314}" destId="{6EA3914A-CB7F-4A5E-9543-C3A39D9197C9}" srcOrd="0" destOrd="2" presId="urn:microsoft.com/office/officeart/2005/8/layout/vList2"/>
    <dgm:cxn modelId="{3792165C-1B0E-422B-BC77-D7C2146148E3}" type="presOf" srcId="{AFA99B7A-BD95-46B4-9B03-BA1A984B9D89}" destId="{08B7B17B-8600-44B0-B235-389E5D71D804}" srcOrd="0" destOrd="1" presId="urn:microsoft.com/office/officeart/2005/8/layout/vList2"/>
    <dgm:cxn modelId="{C37B6112-2040-4348-B215-46F4F5D2EE62}" type="presOf" srcId="{3C67E77D-62FA-499D-B5E6-E79A091C5267}" destId="{81203336-F3DE-4B3A-BCF4-0F68C23AC2BB}" srcOrd="0" destOrd="0" presId="urn:microsoft.com/office/officeart/2005/8/layout/vList2"/>
    <dgm:cxn modelId="{3FA68DDB-8F2D-45E8-94C3-0FD36FD3DE11}" type="presOf" srcId="{50AEEADF-7DAA-4AE6-AFBA-7966082E126A}" destId="{6EA3914A-CB7F-4A5E-9543-C3A39D9197C9}" srcOrd="0" destOrd="5" presId="urn:microsoft.com/office/officeart/2005/8/layout/vList2"/>
    <dgm:cxn modelId="{FAC3D40F-8E66-452D-9CA4-C2871F2D10EF}" srcId="{C111C18A-FD96-4E63-821A-54D70D8DC65F}" destId="{33EAD35F-38F2-4CB7-9A6D-B04FFD8A51FD}" srcOrd="1" destOrd="0" parTransId="{81FE7DB1-4BFC-4407-80A9-E5514E94C61D}" sibTransId="{4B66B839-1910-459B-92B2-14846EBA7A70}"/>
    <dgm:cxn modelId="{BBFCABA5-2E0E-4CC8-BF18-B78716329FDB}" type="presOf" srcId="{33EAD35F-38F2-4CB7-9A6D-B04FFD8A51FD}" destId="{6EA3914A-CB7F-4A5E-9543-C3A39D9197C9}" srcOrd="0" destOrd="1" presId="urn:microsoft.com/office/officeart/2005/8/layout/vList2"/>
    <dgm:cxn modelId="{CA14F952-0870-431F-8E92-BCACF05B2BB4}" type="presOf" srcId="{80A7D1A9-FEAF-480B-9232-28FF0001011C}" destId="{6EA3914A-CB7F-4A5E-9543-C3A39D9197C9}" srcOrd="0" destOrd="3" presId="urn:microsoft.com/office/officeart/2005/8/layout/vList2"/>
    <dgm:cxn modelId="{599C50E6-672A-45E1-8282-173D6ECD2E83}" srcId="{C111C18A-FD96-4E63-821A-54D70D8DC65F}" destId="{50AEEADF-7DAA-4AE6-AFBA-7966082E126A}" srcOrd="5" destOrd="0" parTransId="{95F61604-8463-4C22-95FC-850B710B2615}" sibTransId="{AF8FD10D-0C1A-4734-938E-21801D193DB7}"/>
    <dgm:cxn modelId="{A6FB3C49-AB75-4315-BB6B-886AA454F16F}" srcId="{CC6B7442-0B72-4EF2-9F13-1325B51AFF9F}" destId="{FE0A3CAE-D039-42F2-AF12-1E6F6793A633}" srcOrd="0" destOrd="0" parTransId="{7E2ED2D1-AFF4-4DED-BB53-30A310825CE2}" sibTransId="{417BDEF2-191B-4000-BDE8-D3D22A51FCF3}"/>
    <dgm:cxn modelId="{68DAE8B9-15FE-4552-91F9-C4AFCEB9594B}" type="presOf" srcId="{71D67D5D-013C-4885-A61E-A3F99D7C7108}" destId="{6EA3914A-CB7F-4A5E-9543-C3A39D9197C9}" srcOrd="0" destOrd="0" presId="urn:microsoft.com/office/officeart/2005/8/layout/vList2"/>
    <dgm:cxn modelId="{EEB82BD9-A0D5-429B-9FA4-F6F7B4BF9E6E}" srcId="{C111C18A-FD96-4E63-821A-54D70D8DC65F}" destId="{80A7D1A9-FEAF-480B-9232-28FF0001011C}" srcOrd="3" destOrd="0" parTransId="{CAB0CF77-9C41-41E7-8586-F764AF2E8ADC}" sibTransId="{5D2DC6B7-B345-4CEE-9A49-C01BAE866F9C}"/>
    <dgm:cxn modelId="{102D6D4D-90C9-40F4-A001-35DCC329B127}" srcId="{90119837-5B71-4D44-BB01-DB0B084933C8}" destId="{CC6B7442-0B72-4EF2-9F13-1325B51AFF9F}" srcOrd="2" destOrd="0" parTransId="{E3D139E0-5DC2-4F8E-9F8F-B3F0EBCD4689}" sibTransId="{FF80E1BA-0D6F-4EE8-9640-892A5897DBCD}"/>
    <dgm:cxn modelId="{7CDF5A89-87DF-4CC1-8943-7A0E14869583}" srcId="{C111C18A-FD96-4E63-821A-54D70D8DC65F}" destId="{71D67D5D-013C-4885-A61E-A3F99D7C7108}" srcOrd="0" destOrd="0" parTransId="{13FD8B77-EC9C-4F7D-85F3-A7191A755A86}" sibTransId="{BC16BF20-A847-48B0-889B-BA6389A79929}"/>
    <dgm:cxn modelId="{5D0C92DF-2CA0-45C9-B102-A714686DA7A7}" srcId="{3C67E77D-62FA-499D-B5E6-E79A091C5267}" destId="{63A7AC50-FA61-4D3B-A2B2-DD3D8BD4B27D}" srcOrd="1" destOrd="0" parTransId="{E51BEEE5-B023-4442-9078-057B4749C99C}" sibTransId="{2A273369-2EAF-4429-A071-749A97BEA9F4}"/>
    <dgm:cxn modelId="{1A2AA4D2-32DC-498B-B0BF-1B78CC145E6A}" srcId="{C111C18A-FD96-4E63-821A-54D70D8DC65F}" destId="{2377D71C-BE28-4824-BB0E-F9A584A69B73}" srcOrd="4" destOrd="0" parTransId="{2B6C1734-12CA-413E-8FF9-6CAB3D281969}" sibTransId="{88B7C082-5949-4443-B2DF-58D740EA90DC}"/>
    <dgm:cxn modelId="{1198B798-FD3F-417E-8919-BBF7F44A1F6A}" type="presOf" srcId="{90119837-5B71-4D44-BB01-DB0B084933C8}" destId="{ED5DCCC5-BCA8-4491-AA37-BAF153ECA184}" srcOrd="0" destOrd="0" presId="urn:microsoft.com/office/officeart/2005/8/layout/vList2"/>
    <dgm:cxn modelId="{D299D9C0-037C-48F5-9390-6DE7A9E9BE9B}" srcId="{3C67E77D-62FA-499D-B5E6-E79A091C5267}" destId="{E53CFC6B-6904-4D20-8CF1-D29F94EB38FC}" srcOrd="3" destOrd="0" parTransId="{A5EFD49C-BD63-460F-BF1D-E5BECCA33639}" sibTransId="{510EE9B6-4398-41EF-84FD-CFF521363A74}"/>
    <dgm:cxn modelId="{D770275A-B0DF-44CF-A384-EACC135C5342}" type="presOf" srcId="{FE0A3CAE-D039-42F2-AF12-1E6F6793A633}" destId="{08B7B17B-8600-44B0-B235-389E5D71D804}" srcOrd="0" destOrd="0" presId="urn:microsoft.com/office/officeart/2005/8/layout/vList2"/>
    <dgm:cxn modelId="{EE896344-E4D4-4152-8316-FFF14EFE4CC2}" type="presOf" srcId="{CC6B7442-0B72-4EF2-9F13-1325B51AFF9F}" destId="{D64CB5D5-837D-47FC-9E42-A26D800BC695}" srcOrd="0" destOrd="0" presId="urn:microsoft.com/office/officeart/2005/8/layout/vList2"/>
    <dgm:cxn modelId="{64905E96-CF67-47EF-9144-9243A3DE473E}" srcId="{C111C18A-FD96-4E63-821A-54D70D8DC65F}" destId="{F46500C9-704D-4C1D-A6D8-12B506090314}" srcOrd="2" destOrd="0" parTransId="{A46C286A-A5C0-4F1C-A719-00FD45E4F9A7}" sibTransId="{CEB3E219-040D-4B3D-8621-3DDDE3233F9B}"/>
    <dgm:cxn modelId="{3C12E11A-60D5-4F44-82EE-B32989B8FB27}" srcId="{CC6B7442-0B72-4EF2-9F13-1325B51AFF9F}" destId="{F7B08B95-B5D1-4354-805C-1E599BF94ECF}" srcOrd="2" destOrd="0" parTransId="{684ADBE4-ADBA-4F52-B4B7-1F42EA2FE994}" sibTransId="{C289FB8A-2DF9-421E-9C07-651CFCEF97E3}"/>
    <dgm:cxn modelId="{3383924B-E3C1-4E0D-93DC-3D353B87B99D}" type="presOf" srcId="{D6510970-8F9C-4B45-A0F3-6ACB9AA76D40}" destId="{782956A5-ADC8-4959-B856-589B9D9B9635}" srcOrd="0" destOrd="0" presId="urn:microsoft.com/office/officeart/2005/8/layout/vList2"/>
    <dgm:cxn modelId="{A0F66A40-93A7-423D-9DF5-39194BBF0330}" type="presOf" srcId="{2377D71C-BE28-4824-BB0E-F9A584A69B73}" destId="{6EA3914A-CB7F-4A5E-9543-C3A39D9197C9}" srcOrd="0" destOrd="4" presId="urn:microsoft.com/office/officeart/2005/8/layout/vList2"/>
    <dgm:cxn modelId="{1B8385DD-61BA-4095-84F5-310C3FBB06C9}" srcId="{CC6B7442-0B72-4EF2-9F13-1325B51AFF9F}" destId="{AFA99B7A-BD95-46B4-9B03-BA1A984B9D89}" srcOrd="1" destOrd="0" parTransId="{3F66DF7E-194D-484F-9B06-EDDF45AFD053}" sibTransId="{689BDB36-7C54-4BFC-A4DF-D4CB5821AA3A}"/>
    <dgm:cxn modelId="{FD5AAFF7-61E0-4DC5-9B18-F2379CD6263F}" type="presOf" srcId="{F7B08B95-B5D1-4354-805C-1E599BF94ECF}" destId="{08B7B17B-8600-44B0-B235-389E5D71D804}" srcOrd="0" destOrd="2" presId="urn:microsoft.com/office/officeart/2005/8/layout/vList2"/>
    <dgm:cxn modelId="{23BC3725-9E25-4B83-8F30-3577C7EDEACD}" type="presParOf" srcId="{ED5DCCC5-BCA8-4491-AA37-BAF153ECA184}" destId="{47A942F6-847D-4AE7-9CA0-5319E5F60B4F}" srcOrd="0" destOrd="0" presId="urn:microsoft.com/office/officeart/2005/8/layout/vList2"/>
    <dgm:cxn modelId="{35B0010D-5A50-4E3A-AB5E-4FDE822FA34F}" type="presParOf" srcId="{ED5DCCC5-BCA8-4491-AA37-BAF153ECA184}" destId="{6EA3914A-CB7F-4A5E-9543-C3A39D9197C9}" srcOrd="1" destOrd="0" presId="urn:microsoft.com/office/officeart/2005/8/layout/vList2"/>
    <dgm:cxn modelId="{011AEFB0-29A6-47C9-8097-E09A7ABEC44A}" type="presParOf" srcId="{ED5DCCC5-BCA8-4491-AA37-BAF153ECA184}" destId="{81203336-F3DE-4B3A-BCF4-0F68C23AC2BB}" srcOrd="2" destOrd="0" presId="urn:microsoft.com/office/officeart/2005/8/layout/vList2"/>
    <dgm:cxn modelId="{29E6835C-59D1-4D0E-B1D8-60041EEEBE9D}" type="presParOf" srcId="{ED5DCCC5-BCA8-4491-AA37-BAF153ECA184}" destId="{782956A5-ADC8-4959-B856-589B9D9B9635}" srcOrd="3" destOrd="0" presId="urn:microsoft.com/office/officeart/2005/8/layout/vList2"/>
    <dgm:cxn modelId="{4BA81705-493D-436D-8F5C-8A0A23209AB6}" type="presParOf" srcId="{ED5DCCC5-BCA8-4491-AA37-BAF153ECA184}" destId="{D64CB5D5-837D-47FC-9E42-A26D800BC695}" srcOrd="4" destOrd="0" presId="urn:microsoft.com/office/officeart/2005/8/layout/vList2"/>
    <dgm:cxn modelId="{B77E010D-C406-4330-9F1F-348370565A84}"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06F11-022C-45DB-B13C-C5736500060C}">
      <dsp:nvSpPr>
        <dsp:cNvPr id="0" name=""/>
        <dsp:cNvSpPr/>
      </dsp:nvSpPr>
      <dsp:spPr>
        <a:xfrm>
          <a:off x="1218882" y="0"/>
          <a:ext cx="6907000" cy="54172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37156-0CC1-4027-8962-BE0466ECD863}">
      <dsp:nvSpPr>
        <dsp:cNvPr id="0" name=""/>
        <dsp:cNvSpPr/>
      </dsp:nvSpPr>
      <dsp:spPr>
        <a:xfrm>
          <a:off x="8728" y="1625176"/>
          <a:ext cx="2615518" cy="2166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Your name and your position at Evergreen Valley College </a:t>
          </a:r>
        </a:p>
      </dsp:txBody>
      <dsp:txXfrm>
        <a:off x="8728" y="1625176"/>
        <a:ext cx="2615518" cy="2166902"/>
      </dsp:txXfrm>
    </dsp:sp>
    <dsp:sp modelId="{004EFBED-0DE8-4007-99CC-C0734F343A69}">
      <dsp:nvSpPr>
        <dsp:cNvPr id="0" name=""/>
        <dsp:cNvSpPr/>
      </dsp:nvSpPr>
      <dsp:spPr>
        <a:xfrm>
          <a:off x="2755182" y="1625176"/>
          <a:ext cx="2615518" cy="2166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 What educational experience led you to work in higher education?	</a:t>
          </a:r>
        </a:p>
      </dsp:txBody>
      <dsp:txXfrm>
        <a:off x="2755182" y="1625176"/>
        <a:ext cx="2615518" cy="2166902"/>
      </dsp:txXfrm>
    </dsp:sp>
    <dsp:sp modelId="{9C140128-4908-4F36-AB89-CFBC34F358A3}">
      <dsp:nvSpPr>
        <dsp:cNvPr id="0" name=""/>
        <dsp:cNvSpPr/>
      </dsp:nvSpPr>
      <dsp:spPr>
        <a:xfrm>
          <a:off x="5501635" y="1625176"/>
          <a:ext cx="2615518" cy="2166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Please briefly share your experience for 1-2 minutes</a:t>
          </a:r>
        </a:p>
      </dsp:txBody>
      <dsp:txXfrm>
        <a:off x="5501635" y="1625176"/>
        <a:ext cx="2615518" cy="21669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942F6-847D-4AE7-9CA0-5319E5F60B4F}">
      <dsp:nvSpPr>
        <dsp:cNvPr id="0" name=""/>
        <dsp:cNvSpPr/>
      </dsp:nvSpPr>
      <dsp:spPr>
        <a:xfrm>
          <a:off x="0" y="133185"/>
          <a:ext cx="9829799" cy="9582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Objective 1: Designing A Small Group Strategy For Evaluating the SEP and SSSP Plans </a:t>
          </a:r>
        </a:p>
        <a:p>
          <a:pPr lvl="0" algn="l" defTabSz="933450">
            <a:lnSpc>
              <a:spcPct val="90000"/>
            </a:lnSpc>
            <a:spcBef>
              <a:spcPct val="0"/>
            </a:spcBef>
            <a:spcAft>
              <a:spcPct val="35000"/>
            </a:spcAft>
          </a:pPr>
          <a:r>
            <a:rPr lang="en-US" sz="2100" kern="1200" dirty="0"/>
            <a:t>June and July, 2016  </a:t>
          </a:r>
        </a:p>
      </dsp:txBody>
      <dsp:txXfrm>
        <a:off x="0" y="133185"/>
        <a:ext cx="9829799" cy="958229"/>
      </dsp:txXfrm>
    </dsp:sp>
    <dsp:sp modelId="{6EA3914A-CB7F-4A5E-9543-C3A39D9197C9}">
      <dsp:nvSpPr>
        <dsp:cNvPr id="0" name=""/>
        <dsp:cNvSpPr/>
      </dsp:nvSpPr>
      <dsp:spPr>
        <a:xfrm>
          <a:off x="0" y="1091415"/>
          <a:ext cx="9829799"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Focusing on our Mission and Vision Statements </a:t>
          </a:r>
        </a:p>
        <a:p>
          <a:pPr marL="171450" lvl="1" indent="-171450" algn="l" defTabSz="711200">
            <a:lnSpc>
              <a:spcPct val="90000"/>
            </a:lnSpc>
            <a:spcBef>
              <a:spcPct val="0"/>
            </a:spcBef>
            <a:spcAft>
              <a:spcPct val="20000"/>
            </a:spcAft>
            <a:buChar char="••"/>
          </a:pPr>
          <a:r>
            <a:rPr lang="en-US" sz="1600" kern="1200" dirty="0"/>
            <a:t>Identifying our Student Target Groups </a:t>
          </a:r>
        </a:p>
        <a:p>
          <a:pPr marL="171450" lvl="1" indent="-171450" algn="l" defTabSz="711200">
            <a:lnSpc>
              <a:spcPct val="90000"/>
            </a:lnSpc>
            <a:spcBef>
              <a:spcPct val="0"/>
            </a:spcBef>
            <a:spcAft>
              <a:spcPct val="20000"/>
            </a:spcAft>
            <a:buChar char="••"/>
          </a:pPr>
          <a:r>
            <a:rPr lang="en-US" sz="1600" kern="1200" dirty="0"/>
            <a:t>Comparing  Institutional Data and Program Level Data against the SEP Goals </a:t>
          </a:r>
        </a:p>
        <a:p>
          <a:pPr marL="171450" lvl="1" indent="-171450" algn="l" defTabSz="711200">
            <a:lnSpc>
              <a:spcPct val="90000"/>
            </a:lnSpc>
            <a:spcBef>
              <a:spcPct val="0"/>
            </a:spcBef>
            <a:spcAft>
              <a:spcPct val="20000"/>
            </a:spcAft>
            <a:buChar char="••"/>
          </a:pPr>
          <a:r>
            <a:rPr lang="en-US" sz="1600" kern="1200" dirty="0"/>
            <a:t>Conducting SEP and SSP Program Evaluation- How are We doing? </a:t>
          </a:r>
        </a:p>
        <a:p>
          <a:pPr marL="171450" lvl="1" indent="-171450" algn="l" defTabSz="711200">
            <a:lnSpc>
              <a:spcPct val="90000"/>
            </a:lnSpc>
            <a:spcBef>
              <a:spcPct val="0"/>
            </a:spcBef>
            <a:spcAft>
              <a:spcPct val="20000"/>
            </a:spcAft>
            <a:buChar char="••"/>
          </a:pPr>
          <a:r>
            <a:rPr lang="en-US" sz="1600" kern="1200" dirty="0"/>
            <a:t>Reporting Results to the Small Group </a:t>
          </a:r>
        </a:p>
        <a:p>
          <a:pPr marL="171450" lvl="1" indent="-171450" algn="l" defTabSz="711200">
            <a:lnSpc>
              <a:spcPct val="90000"/>
            </a:lnSpc>
            <a:spcBef>
              <a:spcPct val="0"/>
            </a:spcBef>
            <a:spcAft>
              <a:spcPct val="20000"/>
            </a:spcAft>
            <a:buChar char="••"/>
          </a:pPr>
          <a:r>
            <a:rPr lang="en-US" sz="1600" kern="1200" dirty="0"/>
            <a:t>Creating a Student Services Blueprint to present at Professional Development Day in August, 2016 </a:t>
          </a:r>
        </a:p>
      </dsp:txBody>
      <dsp:txXfrm>
        <a:off x="0" y="1091415"/>
        <a:ext cx="9829799" cy="1651860"/>
      </dsp:txXfrm>
    </dsp:sp>
    <dsp:sp modelId="{81203336-F3DE-4B3A-BCF4-0F68C23AC2BB}">
      <dsp:nvSpPr>
        <dsp:cNvPr id="0" name=""/>
        <dsp:cNvSpPr/>
      </dsp:nvSpPr>
      <dsp:spPr>
        <a:xfrm>
          <a:off x="0" y="2753859"/>
          <a:ext cx="9829799" cy="95822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Objective 2: Conducting SEP and SSSP Program Evaluation and Sharing Best Practices</a:t>
          </a:r>
        </a:p>
        <a:p>
          <a:pPr lvl="0" algn="l" defTabSz="933450">
            <a:lnSpc>
              <a:spcPct val="90000"/>
            </a:lnSpc>
            <a:spcBef>
              <a:spcPct val="0"/>
            </a:spcBef>
            <a:spcAft>
              <a:spcPct val="35000"/>
            </a:spcAft>
          </a:pPr>
          <a:r>
            <a:rPr lang="en-US" sz="2100" kern="1200" dirty="0"/>
            <a:t>August 26, 2016  </a:t>
          </a:r>
        </a:p>
      </dsp:txBody>
      <dsp:txXfrm>
        <a:off x="0" y="2753859"/>
        <a:ext cx="9829799" cy="958229"/>
      </dsp:txXfrm>
    </dsp:sp>
    <dsp:sp modelId="{782956A5-ADC8-4959-B856-589B9D9B9635}">
      <dsp:nvSpPr>
        <dsp:cNvPr id="0" name=""/>
        <dsp:cNvSpPr/>
      </dsp:nvSpPr>
      <dsp:spPr>
        <a:xfrm>
          <a:off x="0" y="3701505"/>
          <a:ext cx="9829799"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Updating Progress on Key Student Service Areas</a:t>
          </a:r>
        </a:p>
        <a:p>
          <a:pPr marL="171450" lvl="1" indent="-171450" algn="l" defTabSz="711200">
            <a:lnSpc>
              <a:spcPct val="90000"/>
            </a:lnSpc>
            <a:spcBef>
              <a:spcPct val="0"/>
            </a:spcBef>
            <a:spcAft>
              <a:spcPct val="20000"/>
            </a:spcAft>
            <a:buChar char="••"/>
          </a:pPr>
          <a:r>
            <a:rPr lang="en-US" sz="1600" kern="1200" dirty="0"/>
            <a:t>Identifying Challenge Areas and Creating Solutions </a:t>
          </a:r>
        </a:p>
        <a:p>
          <a:pPr marL="171450" lvl="1" indent="-171450" algn="l" defTabSz="711200">
            <a:lnSpc>
              <a:spcPct val="90000"/>
            </a:lnSpc>
            <a:spcBef>
              <a:spcPct val="0"/>
            </a:spcBef>
            <a:spcAft>
              <a:spcPct val="20000"/>
            </a:spcAft>
            <a:buChar char="••"/>
          </a:pPr>
          <a:r>
            <a:rPr lang="en-US" sz="1600" kern="1200" dirty="0"/>
            <a:t>Reporting out to the Larger Student Services Group on August 26, 2016 </a:t>
          </a:r>
        </a:p>
        <a:p>
          <a:pPr marL="171450" lvl="1" indent="-171450" algn="l" defTabSz="711200">
            <a:lnSpc>
              <a:spcPct val="90000"/>
            </a:lnSpc>
            <a:spcBef>
              <a:spcPct val="0"/>
            </a:spcBef>
            <a:spcAft>
              <a:spcPct val="20000"/>
            </a:spcAft>
            <a:buChar char="••"/>
          </a:pPr>
          <a:r>
            <a:rPr lang="en-US" sz="1600" kern="1200" dirty="0"/>
            <a:t>Compiling Best Practices for Student Equity and Success </a:t>
          </a:r>
        </a:p>
      </dsp:txBody>
      <dsp:txXfrm>
        <a:off x="0" y="3701505"/>
        <a:ext cx="9829799" cy="1086750"/>
      </dsp:txXfrm>
    </dsp:sp>
    <dsp:sp modelId="{D64CB5D5-837D-47FC-9E42-A26D800BC695}">
      <dsp:nvSpPr>
        <dsp:cNvPr id="0" name=""/>
        <dsp:cNvSpPr/>
      </dsp:nvSpPr>
      <dsp:spPr>
        <a:xfrm>
          <a:off x="0" y="4788255"/>
          <a:ext cx="9829799" cy="95822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Objective 3: Creating a Sustainable Blueprint for the Future, September through December 2016  </a:t>
          </a:r>
        </a:p>
      </dsp:txBody>
      <dsp:txXfrm>
        <a:off x="0" y="4788255"/>
        <a:ext cx="9829799" cy="958229"/>
      </dsp:txXfrm>
    </dsp:sp>
    <dsp:sp modelId="{08B7B17B-8600-44B0-B235-389E5D71D804}">
      <dsp:nvSpPr>
        <dsp:cNvPr id="0" name=""/>
        <dsp:cNvSpPr/>
      </dsp:nvSpPr>
      <dsp:spPr>
        <a:xfrm>
          <a:off x="0" y="5746485"/>
          <a:ext cx="982979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Sharing Leadership and Management Skills</a:t>
          </a:r>
        </a:p>
        <a:p>
          <a:pPr marL="171450" lvl="1" indent="-171450" algn="l" defTabSz="711200">
            <a:lnSpc>
              <a:spcPct val="90000"/>
            </a:lnSpc>
            <a:spcBef>
              <a:spcPct val="0"/>
            </a:spcBef>
            <a:spcAft>
              <a:spcPct val="20000"/>
            </a:spcAft>
            <a:buChar char="••"/>
          </a:pPr>
          <a:r>
            <a:rPr lang="en-US" sz="1600" kern="1200" dirty="0"/>
            <a:t>Using Data to Inform Decision Making and Resource Allocation in Future Reports  </a:t>
          </a:r>
        </a:p>
        <a:p>
          <a:pPr marL="171450" lvl="1" indent="-171450" algn="l" defTabSz="711200">
            <a:lnSpc>
              <a:spcPct val="90000"/>
            </a:lnSpc>
            <a:spcBef>
              <a:spcPct val="0"/>
            </a:spcBef>
            <a:spcAft>
              <a:spcPct val="20000"/>
            </a:spcAft>
            <a:buChar char="••"/>
          </a:pPr>
          <a:r>
            <a:rPr lang="en-US" sz="1600" kern="1200" dirty="0"/>
            <a:t>Using Shared Best Practices as a Blueprint for the Future  </a:t>
          </a:r>
        </a:p>
      </dsp:txBody>
      <dsp:txXfrm>
        <a:off x="0" y="5746485"/>
        <a:ext cx="9829799" cy="825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8CEC3D-96F7-401F-9673-3EE7F75C9C5B}" type="datetimeFigureOut">
              <a:rPr lang="en-US"/>
              <a:pPr/>
              <a:t>6/13/16</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8ED8CD-4E4C-49AC-BDC6-2963BA49E54F}"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32BCF4-D26D-4DAF-9F57-FE1E61FE7935}" type="datetimeFigureOut">
              <a:rPr lang="en-US"/>
              <a:pPr/>
              <a:t>6/13/16</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B91549-43BF-425A-AF25-75262019208C}"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805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6/13/16</a:t>
            </a:fld>
            <a:endParaRPr dirty="0"/>
          </a:p>
        </p:txBody>
      </p:sp>
      <p:sp>
        <p:nvSpPr>
          <p:cNvPr id="9" name="Footer Placeholder 8"/>
          <p:cNvSpPr>
            <a:spLocks noGrp="1"/>
          </p:cNvSpPr>
          <p:nvPr>
            <p:ph type="ftr" sz="quarter" idx="11"/>
          </p:nvPr>
        </p:nvSpPr>
        <p:spPr/>
        <p:txBody>
          <a:bodyPr/>
          <a:lstStyle/>
          <a:p>
            <a:endParaRPr dirty="0"/>
          </a:p>
        </p:txBody>
      </p:sp>
      <p:sp>
        <p:nvSpPr>
          <p:cNvPr id="10" name="Slide Number Placeholder 9"/>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4839559"/>
      </p:ext>
    </p:extLst>
  </p:cSld>
  <p:clrMapOvr>
    <a:overrideClrMapping bg1="lt1" tx1="dk1" bg2="lt2" tx2="dk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62946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00524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78625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6/13/16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5113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70135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pPr/>
              <a:t>6/13/16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0968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pPr/>
              <a:t>6/13/16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4281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pPr/>
              <a:t>6/13/16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03118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7262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20414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6/13/16</a:t>
            </a:fld>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alvetwrites@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Creating a Blueprint For Student Equity and Student Success, Part 1 </a:t>
            </a:r>
          </a:p>
        </p:txBody>
      </p:sp>
      <p:pic>
        <p:nvPicPr>
          <p:cNvPr id="6" name="Picture 5" descr="Macintosh HD:Users:alex:Dropbox:Megan.Crossfield@evc.edu:Logos:FINAL TO BE USED:EVC SS:evc_logo_student-success-center.jpg"/>
          <p:cNvPicPr/>
          <p:nvPr/>
        </p:nvPicPr>
        <p:blipFill>
          <a:blip r:embed="rId2">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455612" y="1676400"/>
            <a:ext cx="3611810" cy="1217257"/>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801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r>
              <a:rPr lang="en-US" dirty="0"/>
              <a:t>Revisiting our Student Equity Plan Goals </a:t>
            </a:r>
          </a:p>
        </p:txBody>
      </p:sp>
      <p:sp>
        <p:nvSpPr>
          <p:cNvPr id="3" name="Subtitle 2"/>
          <p:cNvSpPr>
            <a:spLocks noGrp="1"/>
          </p:cNvSpPr>
          <p:nvPr>
            <p:ph type="subTitle" idx="1"/>
          </p:nvPr>
        </p:nvSpPr>
        <p:spPr/>
        <p:txBody>
          <a:bodyPr>
            <a:normAutofit fontScale="85000" lnSpcReduction="10000"/>
          </a:bodyPr>
          <a:lstStyle/>
          <a:p>
            <a:r>
              <a:rPr lang="en-US" b="1" i="1" dirty="0"/>
              <a:t>Using Them to  Guide Our Blueprint for Student Equity and Success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4169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Objective 1:</a:t>
            </a:r>
            <a:br>
              <a:rPr lang="en-US" b="1" dirty="0"/>
            </a:br>
            <a:r>
              <a:rPr lang="en-US" b="1" dirty="0"/>
              <a:t>Designing a Small Group Strategy </a:t>
            </a:r>
            <a:br>
              <a:rPr lang="en-US" b="1" dirty="0"/>
            </a:br>
            <a:r>
              <a:rPr lang="en-US" b="1" dirty="0"/>
              <a:t>for Evaluating the SEP</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03128403"/>
              </p:ext>
            </p:extLst>
          </p:nvPr>
        </p:nvGraphicFramePr>
        <p:xfrm>
          <a:off x="4265611" y="152400"/>
          <a:ext cx="7923214" cy="6705600"/>
        </p:xfrm>
        <a:graphic>
          <a:graphicData uri="http://schemas.openxmlformats.org/drawingml/2006/table">
            <a:tbl>
              <a:tblPr firstRow="1" bandRow="1">
                <a:tableStyleId>{5C22544A-7EE6-4342-B048-85BDC9FD1C3A}</a:tableStyleId>
              </a:tblPr>
              <a:tblGrid>
                <a:gridCol w="201809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4714086"/>
                    </a:ext>
                  </a:extLst>
                </a:gridCol>
                <a:gridCol w="186810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567643599"/>
                    </a:ext>
                  </a:extLst>
                </a:gridCol>
                <a:gridCol w="20574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90017733"/>
                    </a:ext>
                  </a:extLst>
                </a:gridCol>
                <a:gridCol w="1979613">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114022918"/>
                    </a:ext>
                  </a:extLst>
                </a:gridCol>
              </a:tblGrid>
              <a:tr h="2888393">
                <a:tc>
                  <a:txBody>
                    <a:bodyPr/>
                    <a:lstStyle/>
                    <a:p>
                      <a:r>
                        <a:rPr lang="en-US" sz="1800" dirty="0"/>
                        <a:t>Focus</a:t>
                      </a:r>
                      <a:r>
                        <a:rPr lang="en-US" sz="1800" baseline="0" dirty="0"/>
                        <a:t> on the Evergreen Valley College Mission Statement as our Compass </a:t>
                      </a:r>
                      <a:endParaRPr lang="en-US" sz="1800" dirty="0"/>
                    </a:p>
                  </a:txBody>
                  <a:tcPr/>
                </a:tc>
                <a:tc>
                  <a:txBody>
                    <a:bodyPr/>
                    <a:lstStyle/>
                    <a:p>
                      <a:r>
                        <a:rPr lang="en-US" sz="1800" dirty="0"/>
                        <a:t>Identify</a:t>
                      </a:r>
                      <a:r>
                        <a:rPr lang="en-US" sz="1800" baseline="0" dirty="0"/>
                        <a:t> our </a:t>
                      </a:r>
                    </a:p>
                    <a:p>
                      <a:r>
                        <a:rPr lang="en-US" sz="1800" baseline="0" dirty="0"/>
                        <a:t>Student Target Groups from the SEP  Plan and Goals – These are the students that we need to pay more attention to…</a:t>
                      </a:r>
                      <a:endParaRPr lang="en-US" sz="1800" dirty="0"/>
                    </a:p>
                  </a:txBody>
                  <a:tcPr/>
                </a:tc>
                <a:tc>
                  <a:txBody>
                    <a:bodyPr/>
                    <a:lstStyle/>
                    <a:p>
                      <a:r>
                        <a:rPr lang="en-US" sz="1800" dirty="0"/>
                        <a:t>Revisit</a:t>
                      </a:r>
                      <a:r>
                        <a:rPr lang="en-US" sz="1800" baseline="0" dirty="0"/>
                        <a:t> </a:t>
                      </a:r>
                      <a:r>
                        <a:rPr lang="en-US" sz="1800" dirty="0"/>
                        <a:t> Student Goals Addressed in the Student Equity</a:t>
                      </a:r>
                      <a:r>
                        <a:rPr lang="en-US" sz="1800" baseline="0" dirty="0"/>
                        <a:t> Plan (SEP)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Compare Institutional Data and Some Program Level Data and Discuss How they Reflect</a:t>
                      </a:r>
                      <a:r>
                        <a:rPr lang="en-US" baseline="0" dirty="0"/>
                        <a:t> Our Progress with the SEP</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891936421"/>
                  </a:ext>
                </a:extLst>
              </a:tr>
              <a:tr h="3817207">
                <a:tc>
                  <a:txBody>
                    <a:bodyPr/>
                    <a:lstStyle/>
                    <a:p>
                      <a:r>
                        <a:rPr lang="en-US" sz="1400" b="1" dirty="0"/>
                        <a:t>EVC’s Mission Statement is:</a:t>
                      </a:r>
                      <a:r>
                        <a:rPr lang="en-US" sz="1400" b="1" baseline="0" dirty="0"/>
                        <a:t> </a:t>
                      </a:r>
                    </a:p>
                    <a:p>
                      <a:endParaRPr lang="en-US" sz="1400" b="1" baseline="0" dirty="0"/>
                    </a:p>
                    <a:p>
                      <a:r>
                        <a:rPr lang="en-US" sz="1400" b="1" baseline="0" dirty="0"/>
                        <a:t>“With Equity, opportunity and social justice, as our guiding principles, our mission is to empower and prepare students from diverse backgrounds to succeed academically and to be civically good citizens.” </a:t>
                      </a:r>
                      <a:endParaRPr lang="en-US" sz="1400" b="1" dirty="0"/>
                    </a:p>
                  </a:txBody>
                  <a:tcPr/>
                </a:tc>
                <a:tc>
                  <a:txBody>
                    <a:bodyPr/>
                    <a:lstStyle/>
                    <a:p>
                      <a:r>
                        <a:rPr lang="en-US" sz="1400" b="1" dirty="0"/>
                        <a:t>Our Student Target</a:t>
                      </a:r>
                      <a:r>
                        <a:rPr lang="en-US" sz="1400" b="1" baseline="0" dirty="0"/>
                        <a:t> Groups are:</a:t>
                      </a:r>
                    </a:p>
                    <a:p>
                      <a:endParaRPr lang="en-US" sz="1400" b="1" baseline="0" dirty="0"/>
                    </a:p>
                    <a:p>
                      <a:pPr marL="285750" indent="-285750">
                        <a:buFont typeface="Arial" panose="020B0604020202020204" pitchFamily="34" charset="0"/>
                        <a:buChar char="•"/>
                      </a:pPr>
                      <a:r>
                        <a:rPr lang="en-US" sz="1400" b="1" baseline="0" dirty="0"/>
                        <a:t>African</a:t>
                      </a:r>
                    </a:p>
                    <a:p>
                      <a:pPr marL="0" indent="0">
                        <a:buFont typeface="Arial" panose="020B0604020202020204" pitchFamily="34" charset="0"/>
                        <a:buNone/>
                      </a:pPr>
                      <a:r>
                        <a:rPr lang="en-US" sz="1400" b="1" baseline="0" dirty="0"/>
                        <a:t>        American/</a:t>
                      </a:r>
                    </a:p>
                    <a:p>
                      <a:pPr marL="0" indent="0">
                        <a:buFont typeface="Arial" panose="020B0604020202020204" pitchFamily="34" charset="0"/>
                        <a:buNone/>
                      </a:pPr>
                      <a:r>
                        <a:rPr lang="en-US" sz="1400" b="1" baseline="0" dirty="0"/>
                        <a:t>        Blacks;</a:t>
                      </a:r>
                    </a:p>
                    <a:p>
                      <a:pPr marL="285750" indent="-285750">
                        <a:buFont typeface="Arial" panose="020B0604020202020204" pitchFamily="34" charset="0"/>
                        <a:buChar char="•"/>
                      </a:pPr>
                      <a:r>
                        <a:rPr lang="en-US" sz="1400" b="1" baseline="0" dirty="0"/>
                        <a:t>Native Hawaiian/</a:t>
                      </a:r>
                    </a:p>
                    <a:p>
                      <a:pPr marL="0" indent="0">
                        <a:buFont typeface="Arial" panose="020B0604020202020204" pitchFamily="34" charset="0"/>
                        <a:buNone/>
                      </a:pPr>
                      <a:r>
                        <a:rPr lang="en-US" sz="1400" b="1" baseline="0" dirty="0"/>
                        <a:t>        Pacific </a:t>
                      </a:r>
                    </a:p>
                    <a:p>
                      <a:pPr marL="0" indent="0">
                        <a:buFont typeface="Arial" panose="020B0604020202020204" pitchFamily="34" charset="0"/>
                        <a:buNone/>
                      </a:pPr>
                      <a:r>
                        <a:rPr lang="en-US" sz="1400" b="1" baseline="0" dirty="0"/>
                        <a:t>        Islander;</a:t>
                      </a:r>
                    </a:p>
                    <a:p>
                      <a:pPr marL="285750" indent="-285750">
                        <a:buFont typeface="Arial" panose="020B0604020202020204" pitchFamily="34" charset="0"/>
                        <a:buChar char="•"/>
                      </a:pPr>
                      <a:r>
                        <a:rPr lang="en-US" sz="1400" b="1" baseline="0" dirty="0"/>
                        <a:t>Latinos</a:t>
                      </a:r>
                    </a:p>
                    <a:p>
                      <a:pPr marL="285750" indent="-285750">
                        <a:buFont typeface="Arial" panose="020B0604020202020204" pitchFamily="34" charset="0"/>
                        <a:buChar char="•"/>
                      </a:pPr>
                      <a:r>
                        <a:rPr lang="en-US" sz="1400" b="1" baseline="0" dirty="0"/>
                        <a:t>Whites</a:t>
                      </a:r>
                    </a:p>
                    <a:p>
                      <a:pPr marL="285750" indent="-285750">
                        <a:buFont typeface="Arial" panose="020B0604020202020204" pitchFamily="34" charset="0"/>
                        <a:buChar char="•"/>
                      </a:pPr>
                      <a:r>
                        <a:rPr lang="en-US" sz="1400" b="1" baseline="0" dirty="0"/>
                        <a:t>Males;</a:t>
                      </a:r>
                    </a:p>
                    <a:p>
                      <a:pPr marL="285750" indent="-285750">
                        <a:buFont typeface="Arial" panose="020B0604020202020204" pitchFamily="34" charset="0"/>
                        <a:buChar char="•"/>
                      </a:pPr>
                      <a:r>
                        <a:rPr lang="en-US" sz="1400" b="1" baseline="0" dirty="0"/>
                        <a:t>Students with Disabilities</a:t>
                      </a:r>
                    </a:p>
                    <a:p>
                      <a:pPr marL="285750" indent="-285750">
                        <a:buFont typeface="Arial" panose="020B0604020202020204" pitchFamily="34" charset="0"/>
                        <a:buChar char="•"/>
                      </a:pPr>
                      <a:r>
                        <a:rPr lang="en-US" sz="1400" b="1" baseline="0" dirty="0"/>
                        <a:t>Veterans</a:t>
                      </a:r>
                      <a:endParaRPr lang="en-US" sz="1400" b="1" dirty="0"/>
                    </a:p>
                  </a:txBody>
                  <a:tcPr/>
                </a:tc>
                <a:tc>
                  <a:txBody>
                    <a:bodyPr/>
                    <a:lstStyle/>
                    <a:p>
                      <a:pPr marL="0" indent="0">
                        <a:buFont typeface="Arial" panose="020B0604020202020204" pitchFamily="34" charset="0"/>
                        <a:buNone/>
                      </a:pPr>
                      <a:r>
                        <a:rPr lang="en-US" sz="1400" b="1" baseline="0" dirty="0"/>
                        <a:t>To increase the following areas by five percent (5%) within 3 years:</a:t>
                      </a:r>
                    </a:p>
                    <a:p>
                      <a:pPr marL="0" indent="0">
                        <a:buFont typeface="Arial" panose="020B0604020202020204" pitchFamily="34" charset="0"/>
                        <a:buNone/>
                      </a:pPr>
                      <a:endParaRPr lang="en-US" sz="1400" b="1" baseline="0" dirty="0"/>
                    </a:p>
                    <a:p>
                      <a:pPr marL="285750" indent="-285750">
                        <a:buFont typeface="Arial" panose="020B0604020202020204" pitchFamily="34" charset="0"/>
                        <a:buChar char="•"/>
                      </a:pPr>
                      <a:r>
                        <a:rPr lang="en-US" sz="1400" b="1" baseline="0" dirty="0"/>
                        <a:t>Student Access </a:t>
                      </a:r>
                    </a:p>
                    <a:p>
                      <a:pPr marL="285750" indent="-285750">
                        <a:buFont typeface="Arial" panose="020B0604020202020204" pitchFamily="34" charset="0"/>
                        <a:buChar char="•"/>
                      </a:pPr>
                      <a:r>
                        <a:rPr lang="en-US" sz="1400" b="1" baseline="0" dirty="0"/>
                        <a:t>Course Completion </a:t>
                      </a:r>
                    </a:p>
                    <a:p>
                      <a:pPr marL="285750" indent="-285750">
                        <a:buFont typeface="Arial" panose="020B0604020202020204" pitchFamily="34" charset="0"/>
                        <a:buChar char="•"/>
                      </a:pPr>
                      <a:r>
                        <a:rPr lang="en-US" sz="1400" b="1" baseline="0" dirty="0"/>
                        <a:t>Basic Pathway Skills </a:t>
                      </a:r>
                    </a:p>
                    <a:p>
                      <a:pPr marL="285750" indent="-285750">
                        <a:buFont typeface="Arial" panose="020B0604020202020204" pitchFamily="34" charset="0"/>
                        <a:buChar char="•"/>
                      </a:pPr>
                      <a:r>
                        <a:rPr lang="en-US" sz="1400" b="1" baseline="0" dirty="0"/>
                        <a:t>Degree and </a:t>
                      </a:r>
                    </a:p>
                    <a:p>
                      <a:pPr marL="0" indent="0">
                        <a:buFont typeface="Arial" panose="020B0604020202020204" pitchFamily="34" charset="0"/>
                        <a:buNone/>
                      </a:pPr>
                      <a:r>
                        <a:rPr lang="en-US" sz="1400" b="1" baseline="0" dirty="0"/>
                        <a:t>        Certificate     </a:t>
                      </a:r>
                    </a:p>
                    <a:p>
                      <a:pPr marL="0" indent="0">
                        <a:buFont typeface="Arial" panose="020B0604020202020204" pitchFamily="34" charset="0"/>
                        <a:buNone/>
                      </a:pPr>
                      <a:r>
                        <a:rPr lang="en-US" sz="1400" b="1" baseline="0" dirty="0"/>
                        <a:t>        Completion </a:t>
                      </a:r>
                    </a:p>
                    <a:p>
                      <a:pPr marL="285750" indent="-285750">
                        <a:buFont typeface="Arial" panose="020B0604020202020204" pitchFamily="34" charset="0"/>
                        <a:buChar char="•"/>
                      </a:pPr>
                      <a:r>
                        <a:rPr lang="en-US" sz="1400" b="1" baseline="0" dirty="0"/>
                        <a:t>Transfer Rates</a:t>
                      </a:r>
                    </a:p>
                    <a:p>
                      <a:pPr marL="0" indent="0">
                        <a:buFont typeface="Arial" panose="020B0604020202020204" pitchFamily="34" charset="0"/>
                        <a:buNone/>
                      </a:pPr>
                      <a:endParaRPr lang="en-US" sz="1400" b="1" dirty="0"/>
                    </a:p>
                  </a:txBody>
                  <a:tcPr/>
                </a:tc>
                <a:tc>
                  <a:txBody>
                    <a:bodyPr/>
                    <a:lstStyle/>
                    <a:p>
                      <a:r>
                        <a:rPr lang="en-US" sz="1400" b="1" dirty="0"/>
                        <a:t>These</a:t>
                      </a:r>
                      <a:r>
                        <a:rPr lang="en-US" sz="1400" b="1" baseline="0" dirty="0"/>
                        <a:t> numbers and the rubric will be provided in this workshop. </a:t>
                      </a:r>
                      <a:endParaRPr lang="en-US" sz="1400" b="1"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39081063"/>
                  </a:ext>
                </a:extLst>
              </a:tr>
            </a:tbl>
          </a:graphicData>
        </a:graphic>
      </p:graphicFrame>
      <p:sp>
        <p:nvSpPr>
          <p:cNvPr id="13" name="Text Placeholder 12"/>
          <p:cNvSpPr>
            <a:spLocks noGrp="1"/>
          </p:cNvSpPr>
          <p:nvPr>
            <p:ph type="body" sz="half" idx="2"/>
          </p:nvPr>
        </p:nvSpPr>
        <p:spPr/>
        <p:txBody>
          <a:bodyPr>
            <a:normAutofit/>
          </a:bodyPr>
          <a:lstStyle/>
          <a:p>
            <a:r>
              <a:rPr lang="en-US" dirty="0"/>
              <a:t>June 2016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485336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7612" y="762000"/>
            <a:ext cx="10287000" cy="4190999"/>
          </a:xfrm>
        </p:spPr>
        <p:txBody>
          <a:bodyPr>
            <a:normAutofit/>
          </a:bodyPr>
          <a:lstStyle/>
          <a:p>
            <a:pPr marL="0" indent="0" algn="ctr">
              <a:buNone/>
            </a:pPr>
            <a:r>
              <a:rPr lang="en-US" sz="4400" b="1" dirty="0"/>
              <a:t>I HAD FORGOTTEN ABOUT THAT SEP…</a:t>
            </a:r>
          </a:p>
        </p:txBody>
      </p:sp>
      <p:pic>
        <p:nvPicPr>
          <p:cNvPr id="2" name="Picture 1" descr="Images Animes Danimaux Droles | HD Walls | Find Wallpaper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06813" y="1600200"/>
            <a:ext cx="4259750" cy="3581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99348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Objective 2:</a:t>
            </a:r>
            <a:br>
              <a:rPr lang="en-US" b="1" dirty="0"/>
            </a:br>
            <a:r>
              <a:rPr lang="en-US" b="1" dirty="0"/>
              <a:t>Conducting SEP  Program Evaluation and Sharing Best Practices </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385593"/>
              </p:ext>
            </p:extLst>
          </p:nvPr>
        </p:nvGraphicFramePr>
        <p:xfrm>
          <a:off x="4265611" y="-11008"/>
          <a:ext cx="7923214" cy="6857693"/>
        </p:xfrm>
        <a:graphic>
          <a:graphicData uri="http://schemas.openxmlformats.org/drawingml/2006/table">
            <a:tbl>
              <a:tblPr firstRow="1" bandRow="1">
                <a:tableStyleId>{5C22544A-7EE6-4342-B048-85BDC9FD1C3A}</a:tableStyleId>
              </a:tblPr>
              <a:tblGrid>
                <a:gridCol w="201809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4714086"/>
                    </a:ext>
                  </a:extLst>
                </a:gridCol>
                <a:gridCol w="186810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567643599"/>
                    </a:ext>
                  </a:extLst>
                </a:gridCol>
                <a:gridCol w="19812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90017733"/>
                    </a:ext>
                  </a:extLst>
                </a:gridCol>
                <a:gridCol w="2055813">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114022918"/>
                    </a:ext>
                  </a:extLst>
                </a:gridCol>
              </a:tblGrid>
              <a:tr h="2274992">
                <a:tc>
                  <a:txBody>
                    <a:bodyPr/>
                    <a:lstStyle/>
                    <a:p>
                      <a:r>
                        <a:rPr lang="en-US" sz="1800" baseline="0" dirty="0"/>
                        <a:t>Update Progress on Key Student Service Areas  </a:t>
                      </a:r>
                      <a:endParaRPr lang="en-US" sz="1800" dirty="0"/>
                    </a:p>
                  </a:txBody>
                  <a:tcPr/>
                </a:tc>
                <a:tc>
                  <a:txBody>
                    <a:bodyPr/>
                    <a:lstStyle/>
                    <a:p>
                      <a:r>
                        <a:rPr lang="en-US" sz="1800" dirty="0"/>
                        <a:t>Identify</a:t>
                      </a:r>
                      <a:r>
                        <a:rPr lang="en-US" sz="1800" baseline="0" dirty="0"/>
                        <a:t> Challenging Areas and Providing Creative, Sustainable Solutions </a:t>
                      </a:r>
                      <a:endParaRPr lang="en-US" sz="1800" dirty="0"/>
                    </a:p>
                  </a:txBody>
                  <a:tcPr/>
                </a:tc>
                <a:tc>
                  <a:txBody>
                    <a:bodyPr/>
                    <a:lstStyle/>
                    <a:p>
                      <a:r>
                        <a:rPr lang="en-US" sz="1800" baseline="0" dirty="0"/>
                        <a:t>Report Out Results to the Larger Student Services Community  </a:t>
                      </a:r>
                      <a:endParaRPr lang="en-US" sz="1800" dirty="0"/>
                    </a:p>
                  </a:txBody>
                  <a:tcPr/>
                </a:tc>
                <a:tc>
                  <a:txBody>
                    <a:bodyPr/>
                    <a:lstStyle/>
                    <a:p>
                      <a:r>
                        <a:rPr lang="en-US" dirty="0"/>
                        <a:t>Create</a:t>
                      </a:r>
                      <a:r>
                        <a:rPr lang="en-US" baseline="0" dirty="0"/>
                        <a:t> </a:t>
                      </a:r>
                      <a:r>
                        <a:rPr lang="en-US" dirty="0"/>
                        <a:t>a Sustainable</a:t>
                      </a:r>
                      <a:r>
                        <a:rPr lang="en-US" baseline="0" dirty="0"/>
                        <a:t> Blueprint for Student Equity and Success for EVC Student Services for the Future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891936421"/>
                  </a:ext>
                </a:extLst>
              </a:tr>
              <a:tr h="4571693">
                <a:tc>
                  <a:txBody>
                    <a:bodyPr/>
                    <a:lstStyle/>
                    <a:p>
                      <a:r>
                        <a:rPr lang="en-US" sz="1600" b="1" dirty="0"/>
                        <a:t>We will do this together today in small groups.</a:t>
                      </a:r>
                    </a:p>
                  </a:txBody>
                  <a:tcPr/>
                </a:tc>
                <a:tc>
                  <a:txBody>
                    <a:bodyPr/>
                    <a:lstStyle/>
                    <a:p>
                      <a:r>
                        <a:rPr lang="en-US" sz="1600" b="1" dirty="0"/>
                        <a:t>We will also identify these today</a:t>
                      </a:r>
                      <a:r>
                        <a:rPr lang="en-US" sz="1600" b="1" baseline="0" dirty="0"/>
                        <a:t> and for the remainder of the year. </a:t>
                      </a:r>
                      <a:endParaRPr lang="en-US" sz="1600" b="1" dirty="0"/>
                    </a:p>
                  </a:txBody>
                  <a:tcPr/>
                </a:tc>
                <a:tc>
                  <a:txBody>
                    <a:bodyPr/>
                    <a:lstStyle/>
                    <a:p>
                      <a:pPr marL="0" indent="0">
                        <a:buFont typeface="Arial" panose="020B0604020202020204" pitchFamily="34" charset="0"/>
                        <a:buNone/>
                      </a:pPr>
                      <a:r>
                        <a:rPr lang="en-US" sz="1600" b="1" dirty="0"/>
                        <a:t>Under Dean Duarte’s leadership,</a:t>
                      </a:r>
                      <a:r>
                        <a:rPr lang="en-US" sz="1600" b="1" baseline="0" dirty="0"/>
                        <a:t> t</a:t>
                      </a:r>
                      <a:r>
                        <a:rPr lang="en-US" sz="1600" b="1" dirty="0"/>
                        <a:t>his will occur at the August 26, 2016 Professional  Development Day at Evergreen Valley College with</a:t>
                      </a:r>
                      <a:r>
                        <a:rPr lang="en-US" sz="1600" b="1" baseline="0" dirty="0"/>
                        <a:t> a presentation by our small strategy student success group. </a:t>
                      </a:r>
                      <a:endParaRPr lang="en-US" sz="1600" b="1" dirty="0"/>
                    </a:p>
                  </a:txBody>
                  <a:tcPr/>
                </a:tc>
                <a:tc>
                  <a:txBody>
                    <a:bodyPr/>
                    <a:lstStyle/>
                    <a:p>
                      <a:r>
                        <a:rPr lang="en-US" sz="1600" b="1" dirty="0"/>
                        <a:t>Dr.</a:t>
                      </a:r>
                      <a:r>
                        <a:rPr lang="en-US" sz="1600" b="1" baseline="0" dirty="0"/>
                        <a:t> Calvet will work with this group to compile new data, aggregate and analyze it for reporting to the California Community College Chancellor’s Office.  </a:t>
                      </a:r>
                    </a:p>
                    <a:p>
                      <a:endParaRPr lang="en-US" sz="1600" b="1" baseline="0" dirty="0"/>
                    </a:p>
                    <a:p>
                      <a:r>
                        <a:rPr lang="en-US" sz="1600" b="1" baseline="0" dirty="0"/>
                        <a:t>Our team  will create a “Best Practices” Blueprint for Student Equity and Success to be used across the Evergreen Valley College campus.</a:t>
                      </a:r>
                      <a:endParaRPr lang="en-US" sz="1600" b="1"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39081063"/>
                  </a:ext>
                </a:extLst>
              </a:tr>
            </a:tbl>
          </a:graphicData>
        </a:graphic>
      </p:graphicFrame>
      <p:sp>
        <p:nvSpPr>
          <p:cNvPr id="13" name="Text Placeholder 12"/>
          <p:cNvSpPr>
            <a:spLocks noGrp="1"/>
          </p:cNvSpPr>
          <p:nvPr>
            <p:ph type="body" sz="half" idx="2"/>
          </p:nvPr>
        </p:nvSpPr>
        <p:spPr/>
        <p:txBody>
          <a:bodyPr>
            <a:normAutofit/>
          </a:bodyPr>
          <a:lstStyle/>
          <a:p>
            <a:r>
              <a:rPr lang="en-US" dirty="0"/>
              <a:t>June 2016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5431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Objective 3:</a:t>
            </a:r>
            <a:br>
              <a:rPr lang="en-US" b="1" dirty="0"/>
            </a:br>
            <a:r>
              <a:rPr lang="en-US" b="1" dirty="0"/>
              <a:t>Creating a Sustainable Blueprint for the Future of Student Services at EVC </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50563536"/>
              </p:ext>
            </p:extLst>
          </p:nvPr>
        </p:nvGraphicFramePr>
        <p:xfrm>
          <a:off x="4265611" y="-11008"/>
          <a:ext cx="7923214" cy="6857693"/>
        </p:xfrm>
        <a:graphic>
          <a:graphicData uri="http://schemas.openxmlformats.org/drawingml/2006/table">
            <a:tbl>
              <a:tblPr firstRow="1" bandRow="1">
                <a:tableStyleId>{5C22544A-7EE6-4342-B048-85BDC9FD1C3A}</a:tableStyleId>
              </a:tblPr>
              <a:tblGrid>
                <a:gridCol w="201809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4714086"/>
                    </a:ext>
                  </a:extLst>
                </a:gridCol>
                <a:gridCol w="186810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567643599"/>
                    </a:ext>
                  </a:extLst>
                </a:gridCol>
                <a:gridCol w="19050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90017733"/>
                    </a:ext>
                  </a:extLst>
                </a:gridCol>
                <a:gridCol w="2132013">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114022918"/>
                    </a:ext>
                  </a:extLst>
                </a:gridCol>
              </a:tblGrid>
              <a:tr h="2274992">
                <a:tc>
                  <a:txBody>
                    <a:bodyPr/>
                    <a:lstStyle/>
                    <a:p>
                      <a:r>
                        <a:rPr lang="en-US" sz="1800" baseline="0" dirty="0"/>
                        <a:t>Share Leadership and Management Skills</a:t>
                      </a:r>
                      <a:endParaRPr lang="en-US" sz="1800" dirty="0"/>
                    </a:p>
                  </a:txBody>
                  <a:tcPr/>
                </a:tc>
                <a:tc>
                  <a:txBody>
                    <a:bodyPr/>
                    <a:lstStyle/>
                    <a:p>
                      <a:r>
                        <a:rPr lang="en-US" sz="1800" dirty="0"/>
                        <a:t>Use</a:t>
                      </a:r>
                      <a:r>
                        <a:rPr lang="en-US" sz="1800" baseline="0" dirty="0"/>
                        <a:t> Data to Inform Decision Making and Resource Allocation </a:t>
                      </a:r>
                      <a:endParaRPr lang="en-US" sz="1800" dirty="0"/>
                    </a:p>
                  </a:txBody>
                  <a:tcPr/>
                </a:tc>
                <a:tc>
                  <a:txBody>
                    <a:bodyPr/>
                    <a:lstStyle/>
                    <a:p>
                      <a:r>
                        <a:rPr lang="en-US" sz="1800" dirty="0"/>
                        <a:t>Have</a:t>
                      </a:r>
                      <a:r>
                        <a:rPr lang="en-US" sz="1800" baseline="0" dirty="0"/>
                        <a:t> Program Evaluation Results Serve as a Foundation of Improvement in Student Services</a:t>
                      </a:r>
                    </a:p>
                  </a:txBody>
                  <a:tcPr/>
                </a:tc>
                <a:tc>
                  <a:txBody>
                    <a:bodyPr/>
                    <a:lstStyle/>
                    <a:p>
                      <a:r>
                        <a:rPr lang="en-US" dirty="0"/>
                        <a:t>Creating a Sustainable</a:t>
                      </a:r>
                      <a:r>
                        <a:rPr lang="en-US" baseline="0" dirty="0"/>
                        <a:t> Blueprint for Student Equity and Success for EVC Student Services to Use Moving Forward</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891936421"/>
                  </a:ext>
                </a:extLst>
              </a:tr>
              <a:tr h="4571693">
                <a:tc>
                  <a:txBody>
                    <a:bodyPr/>
                    <a:lstStyle/>
                    <a:p>
                      <a:r>
                        <a:rPr lang="en-US" sz="1600" b="1" dirty="0"/>
                        <a:t>This will happen along the process of developing best</a:t>
                      </a:r>
                      <a:r>
                        <a:rPr lang="en-US" sz="1600" b="1" baseline="0" dirty="0"/>
                        <a:t> practices. </a:t>
                      </a:r>
                      <a:endParaRPr lang="en-US" sz="1600" b="1" dirty="0"/>
                    </a:p>
                  </a:txBody>
                  <a:tcPr/>
                </a:tc>
                <a:tc>
                  <a:txBody>
                    <a:bodyPr/>
                    <a:lstStyle/>
                    <a:p>
                      <a:r>
                        <a:rPr lang="en-US" sz="1600" b="1" dirty="0"/>
                        <a:t>We will let our data drive</a:t>
                      </a:r>
                      <a:r>
                        <a:rPr lang="en-US" sz="1600" b="1" baseline="0" dirty="0"/>
                        <a:t> our decision making processes, including fund allocation. This is called </a:t>
                      </a:r>
                      <a:r>
                        <a:rPr lang="en-US" sz="1600" b="1" i="1" baseline="0" dirty="0"/>
                        <a:t>strategic, data- driven, decision making. </a:t>
                      </a:r>
                      <a:endParaRPr lang="en-US" sz="1600" b="1" baseline="0" dirty="0"/>
                    </a:p>
                    <a:p>
                      <a:endParaRPr lang="en-US" sz="1600" b="1" baseline="0" dirty="0"/>
                    </a:p>
                    <a:p>
                      <a:r>
                        <a:rPr lang="en-US" sz="1600" b="1" baseline="0" dirty="0"/>
                        <a:t>In this process, we want you to </a:t>
                      </a:r>
                      <a:r>
                        <a:rPr lang="en-US" sz="1600" b="1" i="1" baseline="0" dirty="0"/>
                        <a:t>engage and reflect in a meaningful  way.   </a:t>
                      </a:r>
                      <a:endParaRPr lang="en-US" sz="1600" b="1" i="1" dirty="0"/>
                    </a:p>
                  </a:txBody>
                  <a:tcPr/>
                </a:tc>
                <a:tc>
                  <a:txBody>
                    <a:bodyPr/>
                    <a:lstStyle/>
                    <a:p>
                      <a:pPr marL="0" indent="0">
                        <a:buFont typeface="Arial" panose="020B0604020202020204" pitchFamily="34" charset="0"/>
                        <a:buNone/>
                      </a:pPr>
                      <a:r>
                        <a:rPr lang="en-US" sz="1600" b="1" dirty="0"/>
                        <a:t>Under Dean Duarte’s leadership,</a:t>
                      </a:r>
                      <a:r>
                        <a:rPr lang="en-US" sz="1600" b="1" baseline="0" dirty="0"/>
                        <a:t> t</a:t>
                      </a:r>
                      <a:r>
                        <a:rPr lang="en-US" sz="1600" b="1" dirty="0"/>
                        <a:t>hese</a:t>
                      </a:r>
                      <a:r>
                        <a:rPr lang="en-US" sz="1600" b="1" baseline="0" dirty="0"/>
                        <a:t> results will be used to drive institutional processes now and into the future.</a:t>
                      </a:r>
                      <a:endParaRPr lang="en-US" sz="1600" b="1" dirty="0"/>
                    </a:p>
                  </a:txBody>
                  <a:tcPr/>
                </a:tc>
                <a:tc>
                  <a:txBody>
                    <a:bodyPr/>
                    <a:lstStyle/>
                    <a:p>
                      <a:r>
                        <a:rPr lang="en-US" sz="1600" b="1" baseline="0" dirty="0"/>
                        <a:t>The work of this strategic group will inform the development of an organic and sustainable blueprint for equity and student success. </a:t>
                      </a:r>
                    </a:p>
                    <a:p>
                      <a:endParaRPr lang="en-US" sz="1600" b="1" baseline="0" dirty="0"/>
                    </a:p>
                    <a:p>
                      <a:r>
                        <a:rPr lang="en-US" sz="1600" b="1" baseline="0" dirty="0"/>
                        <a:t>The goal is for this blueprint to influence the way in which we work with students across the campus. </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39081063"/>
                  </a:ext>
                </a:extLst>
              </a:tr>
            </a:tbl>
          </a:graphicData>
        </a:graphic>
      </p:graphicFrame>
      <p:sp>
        <p:nvSpPr>
          <p:cNvPr id="13" name="Text Placeholder 12"/>
          <p:cNvSpPr>
            <a:spLocks noGrp="1"/>
          </p:cNvSpPr>
          <p:nvPr>
            <p:ph type="body" sz="half" idx="2"/>
          </p:nvPr>
        </p:nvSpPr>
        <p:spPr/>
        <p:txBody>
          <a:bodyPr>
            <a:normAutofit/>
          </a:bodyPr>
          <a:lstStyle/>
          <a:p>
            <a:r>
              <a:rPr lang="en-US" dirty="0"/>
              <a:t>August of 2016 – December 2016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2716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7612" y="762000"/>
            <a:ext cx="10287000" cy="4190999"/>
          </a:xfrm>
        </p:spPr>
        <p:txBody>
          <a:bodyPr>
            <a:normAutofit lnSpcReduction="10000"/>
          </a:bodyPr>
          <a:lstStyle/>
          <a:p>
            <a:pPr marL="0" indent="0">
              <a:buNone/>
            </a:pPr>
            <a:r>
              <a:rPr lang="en-US" sz="5400" b="1" dirty="0"/>
              <a:t>DON’T WORRY…</a:t>
            </a:r>
          </a:p>
          <a:p>
            <a:pPr marL="0" indent="0">
              <a:buNone/>
            </a:pPr>
            <a:r>
              <a:rPr lang="en-US" sz="5400" b="1" dirty="0"/>
              <a:t>					 	</a:t>
            </a:r>
          </a:p>
          <a:p>
            <a:pPr marL="0" indent="0">
              <a:buNone/>
            </a:pPr>
            <a:r>
              <a:rPr lang="en-US" sz="5400" b="1" dirty="0"/>
              <a:t>						We will figure 						       it out together.</a:t>
            </a:r>
            <a:endParaRPr lang="en-US" sz="3600" b="1" dirty="0"/>
          </a:p>
        </p:txBody>
      </p:sp>
      <p:pic>
        <p:nvPicPr>
          <p:cNvPr id="4" name="Picture 3" descr="en a qui ont des idées... - Les Délires de N@n'"/>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0012" y="1752600"/>
            <a:ext cx="5105400" cy="38264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22946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3" y="685800"/>
            <a:ext cx="10287000" cy="5638800"/>
          </a:xfrm>
        </p:spPr>
        <p:txBody>
          <a:bodyPr>
            <a:noAutofit/>
          </a:bodyPr>
          <a:lstStyle/>
          <a:p>
            <a:pPr marL="0" indent="0" algn="ctr">
              <a:buNone/>
            </a:pPr>
            <a:r>
              <a:rPr lang="en-US" sz="2000" b="1" u="sng" dirty="0"/>
              <a:t>REVISITING THE GOALS WE SET IN THE 2015 EVERGREEN VALLEY COLLEGE </a:t>
            </a:r>
          </a:p>
          <a:p>
            <a:pPr marL="0" indent="0" algn="ctr">
              <a:buNone/>
            </a:pPr>
            <a:r>
              <a:rPr lang="en-US" sz="2000" b="1" u="sng" dirty="0"/>
              <a:t>STUDENT EQUITY PLAN: </a:t>
            </a:r>
          </a:p>
          <a:p>
            <a:pPr marL="457200" indent="-457200">
              <a:buFont typeface="+mj-lt"/>
              <a:buAutoNum type="arabicParenR"/>
            </a:pPr>
            <a:r>
              <a:rPr lang="en-US" sz="2000" dirty="0"/>
              <a:t>To </a:t>
            </a:r>
            <a:r>
              <a:rPr lang="en-US" sz="2000" b="1" dirty="0"/>
              <a:t>increase access by 5%, </a:t>
            </a:r>
            <a:r>
              <a:rPr lang="en-US" sz="2000" dirty="0"/>
              <a:t>within the first three years of this plan for students who identify as White, Native Americans, and Students with Disabilities, Foster Youth and Veterans.</a:t>
            </a:r>
          </a:p>
          <a:p>
            <a:pPr marL="457200" indent="-457200">
              <a:buFont typeface="+mj-lt"/>
              <a:buAutoNum type="arabicParenR"/>
            </a:pPr>
            <a:r>
              <a:rPr lang="en-US" sz="2000" dirty="0"/>
              <a:t>To </a:t>
            </a:r>
            <a:r>
              <a:rPr lang="en-US" sz="2000" b="1" dirty="0"/>
              <a:t>increase course completion by 5% </a:t>
            </a:r>
            <a:r>
              <a:rPr lang="en-US" sz="2000" dirty="0"/>
              <a:t>within the first three years of this plan for students who identify as Foster Youth, individuals with disabilities and Veterans.</a:t>
            </a:r>
          </a:p>
          <a:p>
            <a:pPr marL="457200" indent="-457200">
              <a:buFont typeface="+mj-lt"/>
              <a:buAutoNum type="arabicParenR"/>
            </a:pPr>
            <a:r>
              <a:rPr lang="en-US" sz="2000" dirty="0"/>
              <a:t>To </a:t>
            </a:r>
            <a:r>
              <a:rPr lang="en-US" sz="2000" b="1" dirty="0"/>
              <a:t>increase basic skills pathway completion by 5% </a:t>
            </a:r>
            <a:r>
              <a:rPr lang="en-US" sz="2000" dirty="0"/>
              <a:t>within the first three years of this plan for students who are Latino, individuals with disabilities, males in English and African American/Black, individuals with Disabilities and Hispanic/Latino in math. </a:t>
            </a:r>
          </a:p>
          <a:p>
            <a:pPr marL="457200" indent="-457200">
              <a:buFont typeface="+mj-lt"/>
              <a:buAutoNum type="arabicParenR"/>
            </a:pPr>
            <a:r>
              <a:rPr lang="en-US" sz="2000" dirty="0"/>
              <a:t>To </a:t>
            </a:r>
            <a:r>
              <a:rPr lang="en-US" sz="2000" b="1" dirty="0"/>
              <a:t>increase degree and certificate completion by 5% </a:t>
            </a:r>
            <a:r>
              <a:rPr lang="en-US" sz="2000" dirty="0"/>
              <a:t>within the first three years of this plan for students who are male and for those who are African American/Black, White, males, individuals with disabilities, Pacific Islanders, Foster Youth and Veterans. </a:t>
            </a:r>
          </a:p>
          <a:p>
            <a:pPr marL="457200" indent="-457200">
              <a:buFont typeface="+mj-lt"/>
              <a:buAutoNum type="arabicParenR"/>
            </a:pPr>
            <a:r>
              <a:rPr lang="en-US" sz="2000" dirty="0"/>
              <a:t>To </a:t>
            </a:r>
            <a:r>
              <a:rPr lang="en-US" sz="2000" b="1" dirty="0"/>
              <a:t>increase transfer rates by 5% </a:t>
            </a:r>
            <a:r>
              <a:rPr lang="en-US" sz="2000" dirty="0"/>
              <a:t>within the first three years of this plan for students who are African American/Black, Latino, White, Foster Youth, Veterans and students who have a documented disability.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88110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Now, A Short Break</a:t>
            </a:r>
          </a:p>
        </p:txBody>
      </p:sp>
      <p:pic>
        <p:nvPicPr>
          <p:cNvPr id="4" name="Content Placeholder 3" descr="Des pubs d'Asie super-créatives | RED INTERACTIV BLOG | le Red Blo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7938" y="685800"/>
            <a:ext cx="523875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56713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
            </a:r>
            <a:br>
              <a:rPr lang="en-US" sz="4000" dirty="0"/>
            </a:br>
            <a:r>
              <a:rPr lang="en-US" sz="4000" dirty="0"/>
              <a:t>Reviewing EVC Institutional Data and Program Level Data  </a:t>
            </a:r>
          </a:p>
        </p:txBody>
      </p:sp>
      <p:sp>
        <p:nvSpPr>
          <p:cNvPr id="4" name="Subtitle 3"/>
          <p:cNvSpPr>
            <a:spLocks noGrp="1"/>
          </p:cNvSpPr>
          <p:nvPr>
            <p:ph type="subTitle" idx="1"/>
          </p:nvPr>
        </p:nvSpPr>
        <p:spPr/>
        <p:txBody>
          <a:bodyPr>
            <a:normAutofit fontScale="92500"/>
          </a:bodyPr>
          <a:lstStyle/>
          <a:p>
            <a:r>
              <a:rPr lang="en-US" b="1" i="1" dirty="0"/>
              <a:t>Looking at How our Programs Data Measures Up to SEP Goals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33230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Let’s Review the Institutional Data Together </a:t>
            </a:r>
          </a:p>
        </p:txBody>
      </p:sp>
      <p:pic>
        <p:nvPicPr>
          <p:cNvPr id="4" name="Content Placeholder 3" descr="Creativity and Innovation: Funny Animal Pictures - Funny Dog Photo"/>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43313" y="685800"/>
            <a:ext cx="558800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09706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7612" y="762000"/>
            <a:ext cx="10287000" cy="5638800"/>
          </a:xfrm>
        </p:spPr>
        <p:txBody>
          <a:bodyPr>
            <a:normAutofit/>
          </a:bodyPr>
          <a:lstStyle/>
          <a:p>
            <a:pPr marL="0" indent="0" algn="ctr">
              <a:buNone/>
            </a:pPr>
            <a:r>
              <a:rPr lang="en-US" sz="4000" b="1" dirty="0" smtClean="0"/>
              <a:t>Why </a:t>
            </a:r>
            <a:r>
              <a:rPr lang="en-US" sz="4000" b="1" dirty="0"/>
              <a:t>Are We </a:t>
            </a:r>
            <a:r>
              <a:rPr lang="en-US" sz="4000" b="1" dirty="0" smtClean="0"/>
              <a:t>Here?</a:t>
            </a:r>
          </a:p>
          <a:p>
            <a:pPr marL="0" indent="0">
              <a:buNone/>
            </a:pPr>
            <a:r>
              <a:rPr lang="en-US" sz="5400" b="1" dirty="0"/>
              <a:t>					 	</a:t>
            </a:r>
            <a:endParaRPr lang="en-US" sz="3600" b="1" dirty="0"/>
          </a:p>
        </p:txBody>
      </p:sp>
      <p:pic>
        <p:nvPicPr>
          <p:cNvPr id="4" name="Picture 3" descr="There are so many different kinds of animals, but what is an animal?"/>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98812" y="1524000"/>
            <a:ext cx="5715000" cy="4038600"/>
          </a:xfrm>
          <a:prstGeom prst="rect">
            <a:avLst/>
          </a:prstGeom>
        </p:spPr>
      </p:pic>
      <p:sp>
        <p:nvSpPr>
          <p:cNvPr id="5" name="TextBox 4"/>
          <p:cNvSpPr txBox="1"/>
          <p:nvPr/>
        </p:nvSpPr>
        <p:spPr>
          <a:xfrm>
            <a:off x="4875212" y="5562600"/>
            <a:ext cx="2610773" cy="369332"/>
          </a:xfrm>
          <a:prstGeom prst="rect">
            <a:avLst/>
          </a:prstGeom>
          <a:noFill/>
        </p:spPr>
        <p:txBody>
          <a:bodyPr wrap="none" rtlCol="0">
            <a:spAutoFit/>
          </a:bodyPr>
          <a:lstStyle/>
          <a:p>
            <a:r>
              <a:rPr lang="en-US" dirty="0" smtClean="0"/>
              <a:t>LAZY DAYS OF SUMMER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29547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Please Work Together to Answer These Three Questions…  </a:t>
            </a:r>
          </a:p>
        </p:txBody>
      </p:sp>
      <p:sp>
        <p:nvSpPr>
          <p:cNvPr id="3" name="Content Placeholder 2"/>
          <p:cNvSpPr>
            <a:spLocks noGrp="1"/>
          </p:cNvSpPr>
          <p:nvPr>
            <p:ph idx="1"/>
          </p:nvPr>
        </p:nvSpPr>
        <p:spPr/>
        <p:txBody>
          <a:bodyPr>
            <a:normAutofit lnSpcReduction="10000"/>
          </a:bodyPr>
          <a:lstStyle/>
          <a:p>
            <a:pPr marL="0" indent="0">
              <a:buNone/>
            </a:pPr>
            <a:r>
              <a:rPr lang="en-US" b="1" dirty="0"/>
              <a:t>Please pair up and consult the EVC Institutional Data (see data packet provided). Discuss the following three questions for 30 minutes, then please be prepared to report out to the larger group:</a:t>
            </a:r>
          </a:p>
          <a:p>
            <a:pPr marL="514350" indent="-514350">
              <a:buFont typeface="+mj-lt"/>
              <a:buAutoNum type="arabicParenR"/>
            </a:pPr>
            <a:r>
              <a:rPr lang="en-US" b="1" dirty="0"/>
              <a:t>What does this data mean in relation to your program?</a:t>
            </a:r>
          </a:p>
          <a:p>
            <a:pPr marL="514350" indent="-514350">
              <a:buFont typeface="+mj-lt"/>
              <a:buAutoNum type="arabicParenR"/>
            </a:pPr>
            <a:r>
              <a:rPr lang="en-US" b="1" dirty="0"/>
              <a:t>As an equity based program, that is receiving additional resources, how can you help the institution meet those goals?</a:t>
            </a:r>
          </a:p>
          <a:p>
            <a:pPr marL="514350" indent="-514350">
              <a:buFont typeface="+mj-lt"/>
              <a:buAutoNum type="arabicParenR"/>
            </a:pPr>
            <a:r>
              <a:rPr lang="en-US" b="1" dirty="0"/>
              <a:t>What kind of data do you need to assess your progress in meeting those goals?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4932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Now, Let’s Look at the Program-Level Data Together </a:t>
            </a:r>
          </a:p>
        </p:txBody>
      </p:sp>
      <p:pic>
        <p:nvPicPr>
          <p:cNvPr id="5" name="Picture 4" descr="Dog with glasses by Danihee on DeviantArt"/>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94727" y="304800"/>
            <a:ext cx="6400800" cy="4800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7305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Last, Please Pair Up and Answer this Question about Program Level Data    </a:t>
            </a:r>
          </a:p>
        </p:txBody>
      </p:sp>
      <p:sp>
        <p:nvSpPr>
          <p:cNvPr id="3" name="Content Placeholder 2"/>
          <p:cNvSpPr>
            <a:spLocks noGrp="1"/>
          </p:cNvSpPr>
          <p:nvPr>
            <p:ph idx="1"/>
          </p:nvPr>
        </p:nvSpPr>
        <p:spPr/>
        <p:txBody>
          <a:bodyPr>
            <a:normAutofit/>
          </a:bodyPr>
          <a:lstStyle/>
          <a:p>
            <a:pPr marL="0" indent="0">
              <a:buNone/>
            </a:pPr>
            <a:r>
              <a:rPr lang="en-US" b="1" dirty="0"/>
              <a:t>Please review your Program Level Data Slide in the data packet provided, discuss the question below for 15 minutes then be prepared to report out to the larger group:</a:t>
            </a:r>
          </a:p>
          <a:p>
            <a:pPr marL="0" indent="0">
              <a:buNone/>
            </a:pPr>
            <a:r>
              <a:rPr lang="en-US" b="1" dirty="0"/>
              <a:t>1)   This is the only program level data we have received so far. What else do you need to be more effective in helping the institution to meet its goals?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05334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Now, a 30-Minute Lunch Break!</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descr="변온동물의 대표적인 예인 거북."/>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4412" y="885825"/>
            <a:ext cx="7620000" cy="42195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75503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800600"/>
            <a:ext cx="10971372" cy="1447800"/>
          </a:xfrm>
        </p:spPr>
        <p:txBody>
          <a:bodyPr>
            <a:normAutofit/>
          </a:bodyPr>
          <a:lstStyle/>
          <a:p>
            <a:r>
              <a:rPr lang="en-US" b="1" dirty="0"/>
              <a:t>It was a breeze!  </a:t>
            </a:r>
            <a:br>
              <a:rPr lang="en-US" b="1" dirty="0"/>
            </a:br>
            <a:r>
              <a:rPr lang="en-US" b="1" dirty="0"/>
              <a:t>Next Steps and Workshop Evaluation </a:t>
            </a:r>
            <a:br>
              <a:rPr lang="en-US" b="1" dirty="0"/>
            </a:br>
            <a:r>
              <a:rPr lang="en-US" b="1" dirty="0"/>
              <a:t>12:30-1:00 </a:t>
            </a:r>
          </a:p>
        </p:txBody>
      </p:sp>
      <p:pic>
        <p:nvPicPr>
          <p:cNvPr id="7" name="Picture 6" descr="Evidence of Things Unseen: October 200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13213" y="0"/>
            <a:ext cx="7086600" cy="441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30496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235904" y="609600"/>
            <a:ext cx="10287000" cy="5715000"/>
          </a:xfrm>
        </p:spPr>
        <p:txBody>
          <a:bodyPr>
            <a:normAutofit fontScale="85000" lnSpcReduction="20000"/>
          </a:bodyPr>
          <a:lstStyle/>
          <a:p>
            <a:pPr marL="0" indent="0">
              <a:buNone/>
            </a:pPr>
            <a:r>
              <a:rPr lang="en-US" sz="3300" b="1" u="sng" dirty="0">
                <a:latin typeface="+mj-lt"/>
                <a:cs typeface="Times New Roman" panose="02020603050405020304" pitchFamily="18" charset="0"/>
              </a:rPr>
              <a:t>Next Steps:</a:t>
            </a:r>
          </a:p>
          <a:p>
            <a:pPr marL="0" indent="0">
              <a:buNone/>
            </a:pPr>
            <a:endParaRPr lang="en-US" sz="3000" u="sng" dirty="0">
              <a:latin typeface="+mj-lt"/>
              <a:cs typeface="Times New Roman" panose="02020603050405020304" pitchFamily="18" charset="0"/>
            </a:endParaRP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Your ideas from today will be made into the Blueprint for </a:t>
            </a:r>
            <a:r>
              <a:rPr lang="en-US" sz="3000" b="1" dirty="0">
                <a:latin typeface="Times New Roman" panose="02020603050405020304" pitchFamily="18" charset="0"/>
                <a:cs typeface="Times New Roman" panose="02020603050405020304" pitchFamily="18" charset="0"/>
              </a:rPr>
              <a:t>a formal presentation to be shared at Professional Development Day on August 26, 2016. </a:t>
            </a:r>
            <a:endParaRPr lang="en-US" sz="3000" dirty="0">
              <a:latin typeface="Times New Roman" panose="02020603050405020304" pitchFamily="18" charset="0"/>
              <a:cs typeface="Times New Roman" panose="02020603050405020304" pitchFamily="18" charset="0"/>
            </a:endParaRP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These presentations (1-3 power point slides) will be due back to Dean Duarte and Dr. Calvet no later than </a:t>
            </a:r>
            <a:r>
              <a:rPr lang="en-US" sz="3000" b="1" u="sng" dirty="0">
                <a:latin typeface="Times New Roman" panose="02020603050405020304" pitchFamily="18" charset="0"/>
                <a:cs typeface="Times New Roman" panose="02020603050405020304" pitchFamily="18" charset="0"/>
              </a:rPr>
              <a:t>June 30, 2016</a:t>
            </a:r>
            <a:r>
              <a:rPr lang="en-US" sz="3000" dirty="0">
                <a:latin typeface="Times New Roman" panose="02020603050405020304" pitchFamily="18" charset="0"/>
                <a:cs typeface="Times New Roman" panose="02020603050405020304" pitchFamily="18" charset="0"/>
              </a:rPr>
              <a:t>, to be put into a master power point.</a:t>
            </a: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On July 19</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we will do the same process for the Student Support Services Plan (SSSP).</a:t>
            </a: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Both of these processes will inform how we write the plan next year. </a:t>
            </a: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A final power point presentation will be made and returned to you with all of the areas’ presentations no later than </a:t>
            </a:r>
            <a:r>
              <a:rPr lang="en-US" sz="3000" b="1" u="sng" dirty="0">
                <a:latin typeface="Times New Roman" panose="02020603050405020304" pitchFamily="18" charset="0"/>
                <a:cs typeface="Times New Roman" panose="02020603050405020304" pitchFamily="18" charset="0"/>
              </a:rPr>
              <a:t>August 20, 2016</a:t>
            </a:r>
            <a:r>
              <a:rPr lang="en-US" sz="3000" u="sng"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to confirm that all the content is correct. </a:t>
            </a:r>
          </a:p>
          <a:p>
            <a:pPr marL="787400" lvl="1" indent="-457200">
              <a:buFont typeface="+mj-lt"/>
              <a:buAutoNum type="arabicParenR"/>
            </a:pPr>
            <a:r>
              <a:rPr lang="en-US" sz="3000" dirty="0">
                <a:latin typeface="Times New Roman" panose="02020603050405020304" pitchFamily="18" charset="0"/>
                <a:cs typeface="Times New Roman" panose="02020603050405020304" pitchFamily="18" charset="0"/>
              </a:rPr>
              <a:t>Data will be used to continually update our SEP progress going </a:t>
            </a:r>
            <a:r>
              <a:rPr lang="en-US" sz="3000" b="1" dirty="0">
                <a:latin typeface="Times New Roman" panose="02020603050405020304" pitchFamily="18" charset="0"/>
                <a:cs typeface="Times New Roman" panose="02020603050405020304" pitchFamily="18" charset="0"/>
              </a:rPr>
              <a:t>forward and our year-end report for SEP funding.</a:t>
            </a:r>
          </a:p>
          <a:p>
            <a:pPr marL="787400" lvl="1" indent="-457200">
              <a:buFont typeface="+mj-lt"/>
              <a:buAutoNum type="arabicParenR"/>
            </a:pP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59796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Together, We Can Do Anything!  A Workshop Evaluation</a:t>
            </a:r>
          </a:p>
        </p:txBody>
      </p:sp>
      <p:pic>
        <p:nvPicPr>
          <p:cNvPr id="6" name="Content Placeholder 5" descr="Wallpaper Cow And Dolphin Fake Comedy Funny Animal Wallpaper Gallery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43313" y="685800"/>
            <a:ext cx="558800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67703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3" y="381000"/>
            <a:ext cx="3962400" cy="5029200"/>
          </a:xfrm>
        </p:spPr>
        <p:txBody>
          <a:bodyPr>
            <a:normAutofit/>
          </a:bodyPr>
          <a:lstStyle/>
          <a:p>
            <a:r>
              <a:rPr lang="en-US" dirty="0"/>
              <a:t>THANK YOU!</a:t>
            </a:r>
            <a:br>
              <a:rPr lang="en-US" dirty="0"/>
            </a:br>
            <a:endParaRPr lang="en-US" dirty="0"/>
          </a:p>
        </p:txBody>
      </p:sp>
      <p:sp>
        <p:nvSpPr>
          <p:cNvPr id="3" name="Subtitle 2"/>
          <p:cNvSpPr>
            <a:spLocks noGrp="1"/>
          </p:cNvSpPr>
          <p:nvPr>
            <p:ph type="subTitle" idx="1"/>
          </p:nvPr>
        </p:nvSpPr>
        <p:spPr>
          <a:xfrm>
            <a:off x="608013" y="5410200"/>
            <a:ext cx="3962400" cy="1295400"/>
          </a:xfrm>
        </p:spPr>
        <p:txBody>
          <a:bodyPr>
            <a:noAutofit/>
          </a:bodyPr>
          <a:lstStyle/>
          <a:p>
            <a:r>
              <a:rPr lang="en-US" sz="2000" b="1" dirty="0"/>
              <a:t>Questions?  Please reach out to:</a:t>
            </a:r>
          </a:p>
          <a:p>
            <a:r>
              <a:rPr lang="en-US" sz="2000" b="1" dirty="0"/>
              <a:t>Dr. Darla Calvet</a:t>
            </a:r>
          </a:p>
          <a:p>
            <a:r>
              <a:rPr lang="en-US" sz="2000" b="1" dirty="0"/>
              <a:t>(619) 318-0605</a:t>
            </a:r>
          </a:p>
          <a:p>
            <a:r>
              <a:rPr lang="en-US" sz="2000" b="1" dirty="0">
                <a:hlinkClick r:id="rId2"/>
              </a:rPr>
              <a:t>calvetwrites@gmail.com</a:t>
            </a:r>
            <a:endParaRPr lang="en-US" sz="2000" b="1" dirty="0"/>
          </a:p>
          <a:p>
            <a:endParaRPr lang="en-US" sz="1800" b="1" dirty="0"/>
          </a:p>
          <a:p>
            <a:endParaRPr lang="en-US" sz="1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05790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Workshop Schedule: Creating a Blueprint for Equity and Student Success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5393618"/>
              </p:ext>
            </p:extLst>
          </p:nvPr>
        </p:nvGraphicFramePr>
        <p:xfrm>
          <a:off x="1065212" y="533400"/>
          <a:ext cx="9067801" cy="391731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713996606"/>
                    </a:ext>
                  </a:extLst>
                </a:gridCol>
                <a:gridCol w="60960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880027506"/>
                    </a:ext>
                  </a:extLst>
                </a:gridCol>
              </a:tblGrid>
              <a:tr h="451158">
                <a:tc>
                  <a:txBody>
                    <a:bodyPr/>
                    <a:lstStyle/>
                    <a:p>
                      <a:pPr algn="ctr"/>
                      <a:r>
                        <a:rPr lang="en-US" dirty="0"/>
                        <a:t>Time</a:t>
                      </a:r>
                    </a:p>
                  </a:txBody>
                  <a:tcPr/>
                </a:tc>
                <a:tc>
                  <a:txBody>
                    <a:bodyPr/>
                    <a:lstStyle/>
                    <a:p>
                      <a:pPr algn="ctr"/>
                      <a:r>
                        <a:rPr lang="en-US" dirty="0"/>
                        <a:t>Activity</a:t>
                      </a:r>
                      <a:r>
                        <a:rPr lang="en-US" baseline="0" dirty="0"/>
                        <a:t>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167449608"/>
                  </a:ext>
                </a:extLst>
              </a:tr>
              <a:tr h="451158">
                <a:tc>
                  <a:txBody>
                    <a:bodyPr/>
                    <a:lstStyle/>
                    <a:p>
                      <a:pPr algn="ctr"/>
                      <a:r>
                        <a:rPr lang="en-US" dirty="0"/>
                        <a:t>8:30</a:t>
                      </a:r>
                      <a:r>
                        <a:rPr lang="en-US" baseline="0" dirty="0"/>
                        <a:t> to 9:00</a:t>
                      </a:r>
                      <a:endParaRPr lang="en-US" dirty="0"/>
                    </a:p>
                  </a:txBody>
                  <a:tcPr/>
                </a:tc>
                <a:tc>
                  <a:txBody>
                    <a:bodyPr/>
                    <a:lstStyle/>
                    <a:p>
                      <a:pPr algn="ctr"/>
                      <a:r>
                        <a:rPr lang="en-US" dirty="0"/>
                        <a:t>Coffee and Goodies and an</a:t>
                      </a:r>
                      <a:r>
                        <a:rPr lang="en-US" baseline="0" dirty="0"/>
                        <a:t> </a:t>
                      </a:r>
                      <a:r>
                        <a:rPr lang="en-US" dirty="0"/>
                        <a:t>Ice</a:t>
                      </a:r>
                      <a:r>
                        <a:rPr lang="en-US" baseline="0" dirty="0"/>
                        <a:t> Plunge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78338284"/>
                  </a:ext>
                </a:extLst>
              </a:tr>
              <a:tr h="451158">
                <a:tc>
                  <a:txBody>
                    <a:bodyPr/>
                    <a:lstStyle/>
                    <a:p>
                      <a:pPr algn="ctr"/>
                      <a:r>
                        <a:rPr lang="en-US" dirty="0"/>
                        <a:t>9:00 to 9:30</a:t>
                      </a:r>
                    </a:p>
                  </a:txBody>
                  <a:tcPr/>
                </a:tc>
                <a:tc>
                  <a:txBody>
                    <a:bodyPr/>
                    <a:lstStyle/>
                    <a:p>
                      <a:pPr algn="ctr"/>
                      <a:r>
                        <a:rPr lang="en-US" dirty="0"/>
                        <a:t>An</a:t>
                      </a:r>
                      <a:r>
                        <a:rPr lang="en-US" baseline="0" dirty="0"/>
                        <a:t> </a:t>
                      </a:r>
                      <a:r>
                        <a:rPr lang="en-US" dirty="0"/>
                        <a:t>Introduction</a:t>
                      </a:r>
                      <a:r>
                        <a:rPr lang="en-US" baseline="0" dirty="0"/>
                        <a:t> to Our Work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87948631"/>
                  </a:ext>
                </a:extLst>
              </a:tr>
              <a:tr h="451158">
                <a:tc>
                  <a:txBody>
                    <a:bodyPr/>
                    <a:lstStyle/>
                    <a:p>
                      <a:pPr algn="ctr"/>
                      <a:r>
                        <a:rPr lang="en-US" dirty="0"/>
                        <a:t>9:30 to 10:00</a:t>
                      </a:r>
                    </a:p>
                  </a:txBody>
                  <a:tcPr/>
                </a:tc>
                <a:tc>
                  <a:txBody>
                    <a:bodyPr/>
                    <a:lstStyle/>
                    <a:p>
                      <a:pPr algn="ctr"/>
                      <a:r>
                        <a:rPr lang="en-US" dirty="0"/>
                        <a:t>Revisiting</a:t>
                      </a:r>
                      <a:r>
                        <a:rPr lang="en-US" baseline="0" dirty="0"/>
                        <a:t> our Student Equity Plan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90185355"/>
                  </a:ext>
                </a:extLst>
              </a:tr>
              <a:tr h="451158">
                <a:tc>
                  <a:txBody>
                    <a:bodyPr/>
                    <a:lstStyle/>
                    <a:p>
                      <a:pPr algn="ctr"/>
                      <a:r>
                        <a:rPr lang="en-US" dirty="0"/>
                        <a:t>10:00 to 10:15</a:t>
                      </a:r>
                    </a:p>
                  </a:txBody>
                  <a:tcPr/>
                </a:tc>
                <a:tc>
                  <a:txBody>
                    <a:bodyPr/>
                    <a:lstStyle/>
                    <a:p>
                      <a:pPr algn="ctr"/>
                      <a:r>
                        <a:rPr lang="en-US" dirty="0"/>
                        <a:t>A Short </a:t>
                      </a:r>
                      <a:r>
                        <a:rPr lang="en-US" baseline="0" dirty="0"/>
                        <a:t>Break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23930251"/>
                  </a:ext>
                </a:extLst>
              </a:tr>
              <a:tr h="759210">
                <a:tc>
                  <a:txBody>
                    <a:bodyPr/>
                    <a:lstStyle/>
                    <a:p>
                      <a:pPr algn="ctr"/>
                      <a:r>
                        <a:rPr lang="en-US" dirty="0"/>
                        <a:t>10:15 to 12:00</a:t>
                      </a:r>
                    </a:p>
                  </a:txBody>
                  <a:tcPr/>
                </a:tc>
                <a:tc>
                  <a:txBody>
                    <a:bodyPr/>
                    <a:lstStyle/>
                    <a:p>
                      <a:pPr algn="ctr"/>
                      <a:r>
                        <a:rPr lang="en-US" dirty="0"/>
                        <a:t>Reviewing EVC Institutional</a:t>
                      </a:r>
                      <a:r>
                        <a:rPr lang="en-US" baseline="0" dirty="0"/>
                        <a:t> Data and Program Level Data</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846671860"/>
                  </a:ext>
                </a:extLst>
              </a:tr>
              <a:tr h="451158">
                <a:tc>
                  <a:txBody>
                    <a:bodyPr/>
                    <a:lstStyle/>
                    <a:p>
                      <a:pPr algn="ctr"/>
                      <a:r>
                        <a:rPr lang="en-US" dirty="0"/>
                        <a:t>12:00 to 12:30 </a:t>
                      </a:r>
                    </a:p>
                  </a:txBody>
                  <a:tcPr/>
                </a:tc>
                <a:tc>
                  <a:txBody>
                    <a:bodyPr/>
                    <a:lstStyle/>
                    <a:p>
                      <a:pPr algn="ctr"/>
                      <a:r>
                        <a:rPr lang="en-US" dirty="0"/>
                        <a:t>Lunch Break </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915450905"/>
                  </a:ext>
                </a:extLst>
              </a:tr>
              <a:tr h="451158">
                <a:tc>
                  <a:txBody>
                    <a:bodyPr/>
                    <a:lstStyle/>
                    <a:p>
                      <a:pPr algn="ctr"/>
                      <a:r>
                        <a:rPr lang="en-US" dirty="0"/>
                        <a:t>12:30</a:t>
                      </a:r>
                      <a:r>
                        <a:rPr lang="en-US" baseline="0" dirty="0"/>
                        <a:t> to 1:00</a:t>
                      </a:r>
                      <a:endParaRPr lang="en-US" dirty="0"/>
                    </a:p>
                  </a:txBody>
                  <a:tcPr/>
                </a:tc>
                <a:tc>
                  <a:txBody>
                    <a:bodyPr/>
                    <a:lstStyle/>
                    <a:p>
                      <a:pPr algn="ctr"/>
                      <a:r>
                        <a:rPr lang="en-US" dirty="0"/>
                        <a:t>Next</a:t>
                      </a:r>
                      <a:r>
                        <a:rPr lang="en-US" baseline="0" dirty="0"/>
                        <a:t> Steps and Workshop Evaluation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0721915"/>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142418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now, an ice breaker called, </a:t>
            </a:r>
            <a:br>
              <a:rPr lang="en-US" dirty="0"/>
            </a:br>
            <a:r>
              <a:rPr lang="en-US" i="1" dirty="0"/>
              <a:t>Taking the Plunge</a:t>
            </a:r>
          </a:p>
        </p:txBody>
      </p:sp>
      <p:pic>
        <p:nvPicPr>
          <p:cNvPr id="5" name="Content Placeholder 4" descr="Chinstrap penguins take a plunge back into the water after attemptin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93469" y="1204912"/>
            <a:ext cx="6667500" cy="4448175"/>
          </a:xfrm>
        </p:spPr>
      </p:pic>
      <p:sp>
        <p:nvSpPr>
          <p:cNvPr id="4" name="Text Placeholder 3"/>
          <p:cNvSpPr>
            <a:spLocks noGrp="1"/>
          </p:cNvSpPr>
          <p:nvPr>
            <p:ph type="body" sz="half" idx="2"/>
          </p:nvPr>
        </p:nvSpPr>
        <p:spPr/>
        <p:txBody>
          <a:bodyPr/>
          <a:lstStyle/>
          <a:p>
            <a:r>
              <a:rPr lang="en-US" dirty="0"/>
              <a:t>Getting to Know You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8952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75637519"/>
              </p:ext>
            </p:extLst>
          </p:nvPr>
        </p:nvGraphicFramePr>
        <p:xfrm>
          <a:off x="2031471" y="720372"/>
          <a:ext cx="8125883" cy="541725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b="1" dirty="0"/>
              <a:t>Take the plunge!  Please tell us…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698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r>
              <a:rPr lang="en-US" dirty="0"/>
              <a:t>An  Introduction to Our Work </a:t>
            </a:r>
          </a:p>
        </p:txBody>
      </p:sp>
      <p:sp>
        <p:nvSpPr>
          <p:cNvPr id="3" name="Subtitle 2"/>
          <p:cNvSpPr>
            <a:spLocks noGrp="1"/>
          </p:cNvSpPr>
          <p:nvPr>
            <p:ph type="subTitle" idx="1"/>
          </p:nvPr>
        </p:nvSpPr>
        <p:spPr/>
        <p:txBody>
          <a:bodyPr>
            <a:normAutofit/>
          </a:bodyPr>
          <a:lstStyle/>
          <a:p>
            <a:r>
              <a:rPr lang="en-US" b="1" i="1" dirty="0"/>
              <a:t>Creating A Blueprint for Student Equity and Success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384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742950" indent="-742950">
              <a:buFont typeface="+mj-lt"/>
              <a:buAutoNum type="arabicPeriod"/>
            </a:pPr>
            <a:endParaRPr lang="en-US" sz="3600" dirty="0"/>
          </a:p>
          <a:p>
            <a:pPr marL="0" indent="0">
              <a:buNone/>
            </a:pPr>
            <a:r>
              <a:rPr lang="en-US" sz="3600" dirty="0"/>
              <a:t>WHAT IS OUR PURPOSE?</a:t>
            </a:r>
          </a:p>
          <a:p>
            <a:pPr marL="742950" indent="-742950">
              <a:buFont typeface="+mj-lt"/>
              <a:buAutoNum type="arabicParenR"/>
            </a:pPr>
            <a:r>
              <a:rPr lang="en-US" sz="3600" dirty="0"/>
              <a:t>To create a Blueprint for Student Equity and Success.</a:t>
            </a:r>
          </a:p>
          <a:p>
            <a:pPr marL="742950" indent="-742950">
              <a:buFont typeface="+mj-lt"/>
              <a:buAutoNum type="arabicParenR"/>
            </a:pPr>
            <a:r>
              <a:rPr lang="en-US" sz="3600" dirty="0"/>
              <a:t>To use institutional data and some program-level data to drive this process. </a:t>
            </a:r>
          </a:p>
          <a:p>
            <a:pPr marL="742950" indent="-742950">
              <a:buFont typeface="+mj-lt"/>
              <a:buAutoNum type="arabicParenR"/>
            </a:pPr>
            <a:r>
              <a:rPr lang="en-US" sz="3600" dirty="0"/>
              <a:t>To share this Blueprint for Student Equity and Success with the larger campus community.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92491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descr="Vertical Bullet List"/>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2960584"/>
              </p:ext>
            </p:extLst>
          </p:nvPr>
        </p:nvGraphicFramePr>
        <p:xfrm>
          <a:off x="1293812" y="152400"/>
          <a:ext cx="9829799" cy="6705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1473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7612" y="762000"/>
            <a:ext cx="10287000" cy="4190999"/>
          </a:xfrm>
        </p:spPr>
        <p:txBody>
          <a:bodyPr>
            <a:normAutofit/>
          </a:bodyPr>
          <a:lstStyle/>
          <a:p>
            <a:pPr marL="0" indent="0">
              <a:buNone/>
            </a:pPr>
            <a:r>
              <a:rPr lang="en-US" sz="5400" b="1" dirty="0"/>
              <a:t>HOW WILL WE DO THIS?...</a:t>
            </a:r>
          </a:p>
          <a:p>
            <a:pPr marL="0" indent="0">
              <a:buNone/>
            </a:pPr>
            <a:r>
              <a:rPr lang="en-US" sz="5400" b="1" dirty="0"/>
              <a:t>Together!</a:t>
            </a:r>
            <a:r>
              <a:rPr lang="en-US" sz="4400" b="1" dirty="0"/>
              <a:t>  </a:t>
            </a:r>
          </a:p>
        </p:txBody>
      </p:sp>
      <p:pic>
        <p:nvPicPr>
          <p:cNvPr id="3" name="Picture 2" descr="뭘봐~~!!!! 언넝 연습들 안핫고~~ 정말 징그럽게 연습 ..."/>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61012" y="1782833"/>
            <a:ext cx="5143500" cy="46941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133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VC Document – Internal" ma:contentTypeID="0x0101008814C87BFF5DCA46B3CDF34E451A114D0100F9AEEBB0563ECE4E893FF35CEB558888" ma:contentTypeVersion="13" ma:contentTypeDescription="" ma:contentTypeScope="" ma:versionID="0ef63f589389619a7ab1f8e701400b9a">
  <xsd:schema xmlns:xsd="http://www.w3.org/2001/XMLSchema" xmlns:xs="http://www.w3.org/2001/XMLSchema" xmlns:p="http://schemas.microsoft.com/office/2006/metadata/properties" xmlns:ns2="59b7bdba-f2c8-45aa-809f-57bbfd2e30dd" xmlns:ns3="bd7ffac6-bcc3-4f4c-a254-f6af76117e54" targetNamespace="http://schemas.microsoft.com/office/2006/metadata/properties" ma:root="true" ma:fieldsID="98466b995aa0be664179cba7934f386b" ns2:_="" ns3:_="">
    <xsd:import namespace="59b7bdba-f2c8-45aa-809f-57bbfd2e30dd"/>
    <xsd:import namespace="bd7ffac6-bcc3-4f4c-a254-f6af76117e54"/>
    <xsd:element name="properties">
      <xsd:complexType>
        <xsd:sequence>
          <xsd:element name="documentManagement">
            <xsd:complexType>
              <xsd:all>
                <xsd:element ref="ns2:sjeccdGroup" minOccurs="0"/>
                <xsd:element ref="ns3:sjeccdOwner" minOccurs="0"/>
                <xsd:element ref="ns2:kc6110bfc9ef43d3aa85f9287f399c79" minOccurs="0"/>
                <xsd:element ref="ns2:TaxCatchAll" minOccurs="0"/>
                <xsd:element ref="ns3:k60e436164b54aa196d27635423c1081" minOccurs="0"/>
                <xsd:element ref="ns2:TaxCatchAllLabel" minOccurs="0"/>
                <xsd:element ref="ns3:sjeccdRollup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7bdba-f2c8-45aa-809f-57bbfd2e30dd" elementFormDefault="qualified">
    <xsd:import namespace="http://schemas.microsoft.com/office/2006/documentManagement/types"/>
    <xsd:import namespace="http://schemas.microsoft.com/office/infopath/2007/PartnerControls"/>
    <xsd:element name="sjeccdGroup" ma:index="4" nillable="true" ma:displayName="Group" ma:internalName="sjeccdGroup">
      <xsd:simpleType>
        <xsd:restriction base="dms:Text">
          <xsd:maxLength value="255"/>
        </xsd:restriction>
      </xsd:simpleType>
    </xsd:element>
    <xsd:element name="kc6110bfc9ef43d3aa85f9287f399c79" ma:index="7" ma:taxonomy="true" ma:internalName="kc6110bfc9ef43d3aa85f9287f399c79" ma:taxonomyFieldName="sjeccdShowOn" ma:displayName="Show On" ma:readOnly="false" ma:default="" ma:fieldId="{4c6110bf-c9ef-43d3-aa85-f9287f399c79}" ma:taxonomyMulti="true" ma:sspId="e0278837-e986-4e34-88a4-5576576461a7" ma:termSetId="6172037c-5aa4-4684-a242-fa1d07a24c92"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8f99aee4-a71b-4dc1-8143-ce2cbaeb954e}" ma:internalName="TaxCatchAll" ma:readOnly="false" ma:showField="CatchAllData" ma:web="59b7bdba-f2c8-45aa-809f-57bbfd2e30d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8f99aee4-a71b-4dc1-8143-ce2cbaeb954e}" ma:internalName="TaxCatchAllLabel" ma:readOnly="false" ma:showField="CatchAllDataLabel" ma:web="59b7bdba-f2c8-45aa-809f-57bbfd2e30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7ffac6-bcc3-4f4c-a254-f6af76117e54" elementFormDefault="qualified">
    <xsd:import namespace="http://schemas.microsoft.com/office/2006/documentManagement/types"/>
    <xsd:import namespace="http://schemas.microsoft.com/office/infopath/2007/PartnerControls"/>
    <xsd:element name="sjeccdOwner" ma:index="5" nillable="true" ma:displayName="Owner" ma:list="UserInfo" ma:SharePointGroup="0" ma:internalName="sjeccd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60e436164b54aa196d27635423c1081" ma:index="10" nillable="true" ma:taxonomy="true" ma:internalName="k60e436164b54aa196d27635423c1081" ma:taxonomyFieldName="sjeccdEntity" ma:displayName="Entity" ma:readOnly="false" ma:default="" ma:fieldId="{460e4361-64b5-4aa1-96d2-7635423c1081}" ma:sspId="e0278837-e986-4e34-88a4-5576576461a7" ma:termSetId="9f4feb61-58b3-49a1-9c6c-81571ec8445f" ma:anchorId="00000000-0000-0000-0000-000000000000" ma:open="false" ma:isKeyword="false">
      <xsd:complexType>
        <xsd:sequence>
          <xsd:element ref="pc:Terms" minOccurs="0" maxOccurs="1"/>
        </xsd:sequence>
      </xsd:complexType>
    </xsd:element>
    <xsd:element name="sjeccdRollupDescription" ma:index="12" nillable="true" ma:displayName="Rollup Description" ma:internalName="sjeccdRollup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jeccdOwner xmlns="bd7ffac6-bcc3-4f4c-a254-f6af76117e54">
      <UserInfo>
        <DisplayName/>
        <AccountId xsi:nil="true"/>
        <AccountType/>
      </UserInfo>
    </sjeccdOwner>
    <TaxCatchAllLabel xmlns="59b7bdba-f2c8-45aa-809f-57bbfd2e30dd"/>
    <kc6110bfc9ef43d3aa85f9287f399c79 xmlns="59b7bdba-f2c8-45aa-809f-57bbfd2e30dd">
      <Terms xmlns="http://schemas.microsoft.com/office/infopath/2007/PartnerControls">
        <TermInfo xmlns="http://schemas.microsoft.com/office/infopath/2007/PartnerControls">
          <TermName xmlns="http://schemas.microsoft.com/office/infopath/2007/PartnerControls">Student Success Committee</TermName>
          <TermId xmlns="http://schemas.microsoft.com/office/infopath/2007/PartnerControls">6b35a85b-99ae-4d39-a77c-350ffd846b25</TermId>
        </TermInfo>
      </Terms>
    </kc6110bfc9ef43d3aa85f9287f399c79>
    <sjeccdRollupDescription xmlns="bd7ffac6-bcc3-4f4c-a254-f6af76117e54" xsi:nil="true"/>
    <TaxCatchAll xmlns="59b7bdba-f2c8-45aa-809f-57bbfd2e30dd">
      <Value>203</Value>
      <Value>1</Value>
    </TaxCatchAll>
    <k60e436164b54aa196d27635423c1081 xmlns="bd7ffac6-bcc3-4f4c-a254-f6af76117e54">
      <Terms xmlns="http://schemas.microsoft.com/office/infopath/2007/PartnerControls">
        <TermInfo xmlns="http://schemas.microsoft.com/office/infopath/2007/PartnerControls">
          <TermName xmlns="http://schemas.microsoft.com/office/infopath/2007/PartnerControls">EVC</TermName>
          <TermId xmlns="http://schemas.microsoft.com/office/infopath/2007/PartnerControls">e0724e3f-4a3d-444b-9655-a7b246ec0a0d</TermId>
        </TermInfo>
      </Terms>
    </k60e436164b54aa196d27635423c1081>
    <sjeccdGroup xmlns="59b7bdba-f2c8-45aa-809f-57bbfd2e30dd">Student Success Advisory</sjeccdGroup>
  </documentManagement>
</p:properties>
</file>

<file path=customXml/itemProps1.xml><?xml version="1.0" encoding="utf-8"?>
<ds:datastoreItem xmlns:ds="http://schemas.openxmlformats.org/officeDocument/2006/customXml" ds:itemID="{A3158730-7570-49F3-8498-FA82ABF21D33}"/>
</file>

<file path=customXml/itemProps2.xml><?xml version="1.0" encoding="utf-8"?>
<ds:datastoreItem xmlns:ds="http://schemas.openxmlformats.org/officeDocument/2006/customXml" ds:itemID="{23AA83E9-C49D-4784-8AC0-8E7F21F65C39}"/>
</file>

<file path=customXml/itemProps3.xml><?xml version="1.0" encoding="utf-8"?>
<ds:datastoreItem xmlns:ds="http://schemas.openxmlformats.org/officeDocument/2006/customXml" ds:itemID="{2E680886-6718-49B4-8BD4-2298CFFE588C}"/>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0</TotalTime>
  <Words>1679</Words>
  <Application>Microsoft Macintosh PowerPoint</Application>
  <PresentationFormat>Custom</PresentationFormat>
  <Paragraphs>158</Paragraphs>
  <Slides>27</Slides>
  <Notes>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Marketing 16x9</vt:lpstr>
      <vt:lpstr>Creating a Blueprint For Student Equity and Student Success, Part 1 </vt:lpstr>
      <vt:lpstr>Slide 2</vt:lpstr>
      <vt:lpstr>Today’s Workshop Schedule: Creating a Blueprint for Equity and Student Success  </vt:lpstr>
      <vt:lpstr>And now, an ice breaker called,  Taking the Plunge</vt:lpstr>
      <vt:lpstr>Take the plunge!  Please tell us…</vt:lpstr>
      <vt:lpstr> An  Introduction to Our Work </vt:lpstr>
      <vt:lpstr>Slide 7</vt:lpstr>
      <vt:lpstr>Slide 8</vt:lpstr>
      <vt:lpstr>Slide 9</vt:lpstr>
      <vt:lpstr> Revisiting our Student Equity Plan Goals </vt:lpstr>
      <vt:lpstr>Objective 1: Designing a Small Group Strategy  for Evaluating the SEP</vt:lpstr>
      <vt:lpstr>Slide 12</vt:lpstr>
      <vt:lpstr>Objective 2: Conducting SEP  Program Evaluation and Sharing Best Practices </vt:lpstr>
      <vt:lpstr>Objective 3: Creating a Sustainable Blueprint for the Future of Student Services at EVC </vt:lpstr>
      <vt:lpstr>Slide 15</vt:lpstr>
      <vt:lpstr>Slide 16</vt:lpstr>
      <vt:lpstr>And Now, A Short Break</vt:lpstr>
      <vt:lpstr> Reviewing EVC Institutional Data and Program Level Data  </vt:lpstr>
      <vt:lpstr>First, Let’s Review the Institutional Data Together </vt:lpstr>
      <vt:lpstr>Next, Please Work Together to Answer These Three Questions…  </vt:lpstr>
      <vt:lpstr>Now, Let’s Look at the Program-Level Data Together </vt:lpstr>
      <vt:lpstr>Last, Please Pair Up and Answer this Question about Program Level Data    </vt:lpstr>
      <vt:lpstr>And Now, a 30-Minute Lunch Break!</vt:lpstr>
      <vt:lpstr>It was a breeze!   Next Steps and Workshop Evaluation  12:30-1:00 </vt:lpstr>
      <vt:lpstr>       </vt:lpstr>
      <vt:lpstr>Together, We Can Do Anything!  A Workshop Evaluation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 Workshop Part I</dc:title>
  <dc:creator/>
  <cp:keywords/>
  <cp:lastModifiedBy/>
  <cp:revision>1</cp:revision>
  <dcterms:created xsi:type="dcterms:W3CDTF">2016-06-14T03:27:42Z</dcterms:created>
  <dcterms:modified xsi:type="dcterms:W3CDTF">2016-06-14T04:08:39Z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y fmtid="{D5CDD505-2E9C-101B-9397-08002B2CF9AE}" pid="3" name="ContentTypeId">
    <vt:lpwstr>0x0101008814C87BFF5DCA46B3CDF34E451A114D0100F9AEEBB0563ECE4E893FF35CEB558888</vt:lpwstr>
  </property>
  <property fmtid="{D5CDD505-2E9C-101B-9397-08002B2CF9AE}" pid="4" name="sjeccdEntity">
    <vt:lpwstr>1;#EVC|e0724e3f-4a3d-444b-9655-a7b246ec0a0d</vt:lpwstr>
  </property>
  <property fmtid="{D5CDD505-2E9C-101B-9397-08002B2CF9AE}" pid="5" name="sjeccdShowOn">
    <vt:lpwstr>203;#Student Success Committee|6b35a85b-99ae-4d39-a77c-350ffd846b25</vt:lpwstr>
  </property>
</Properties>
</file>