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381" r:id="rId4"/>
    <p:sldId id="300" r:id="rId5"/>
    <p:sldId id="370" r:id="rId6"/>
    <p:sldId id="391" r:id="rId7"/>
    <p:sldId id="342" r:id="rId8"/>
    <p:sldId id="392" r:id="rId9"/>
    <p:sldId id="363" r:id="rId10"/>
    <p:sldId id="313" r:id="rId11"/>
    <p:sldId id="384" r:id="rId12"/>
    <p:sldId id="315" r:id="rId13"/>
    <p:sldId id="405" r:id="rId14"/>
    <p:sldId id="396" r:id="rId15"/>
    <p:sldId id="404" r:id="rId16"/>
    <p:sldId id="386" r:id="rId17"/>
    <p:sldId id="374" r:id="rId18"/>
    <p:sldId id="398" r:id="rId19"/>
    <p:sldId id="400" r:id="rId20"/>
    <p:sldId id="401" r:id="rId21"/>
    <p:sldId id="410" r:id="rId22"/>
    <p:sldId id="412" r:id="rId23"/>
    <p:sldId id="407" r:id="rId24"/>
    <p:sldId id="408" r:id="rId25"/>
    <p:sldId id="409" r:id="rId26"/>
    <p:sldId id="411" r:id="rId27"/>
    <p:sldId id="339" r:id="rId28"/>
    <p:sldId id="402" r:id="rId29"/>
    <p:sldId id="403" r:id="rId30"/>
    <p:sldId id="279" r:id="rId31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280" autoAdjust="0"/>
  </p:normalViewPr>
  <p:slideViewPr>
    <p:cSldViewPr>
      <p:cViewPr varScale="1">
        <p:scale>
          <a:sx n="79" d="100"/>
          <a:sy n="79" d="100"/>
        </p:scale>
        <p:origin x="120" y="72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Objective 1: Designing A Small Group Strategy For Evaluating the SEP and SSSP Plans </a:t>
          </a:r>
        </a:p>
        <a:p>
          <a:r>
            <a:rPr lang="en-US" dirty="0"/>
            <a:t>June and July, 2016  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/>
            <a:t>Identifying our Student Target Groups </a:t>
          </a:r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Objective 2: Conducting SEP and SSSP Program Evaluation and Sharing Best Practices</a:t>
          </a:r>
        </a:p>
        <a:p>
          <a:r>
            <a:rPr lang="en-US" dirty="0"/>
            <a:t>August 26, 2016  </a:t>
          </a:r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/>
            <a:t>Updating Progress on Key Student Service Areas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Objective 3: Creating a Sustainable Blueprint for the Future, September through December 2016  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Sharing Leadership and Management Skills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71D67D5D-013C-4885-A61E-A3F99D7C7108}">
      <dgm:prSet phldrT="[Text]"/>
      <dgm:spPr/>
      <dgm:t>
        <a:bodyPr/>
        <a:lstStyle/>
        <a:p>
          <a:r>
            <a:rPr lang="en-US" dirty="0"/>
            <a:t>Focusing on our Mission and Vision Statements </a:t>
          </a:r>
        </a:p>
      </dgm:t>
    </dgm:pt>
    <dgm:pt modelId="{13FD8B77-EC9C-4F7D-85F3-A7191A755A86}" type="parTrans" cxnId="{7CDF5A89-87DF-4CC1-8943-7A0E14869583}">
      <dgm:prSet/>
      <dgm:spPr/>
      <dgm:t>
        <a:bodyPr/>
        <a:lstStyle/>
        <a:p>
          <a:endParaRPr lang="en-US"/>
        </a:p>
      </dgm:t>
    </dgm:pt>
    <dgm:pt modelId="{BC16BF20-A847-48B0-889B-BA6389A79929}" type="sibTrans" cxnId="{7CDF5A89-87DF-4CC1-8943-7A0E14869583}">
      <dgm:prSet/>
      <dgm:spPr/>
      <dgm:t>
        <a:bodyPr/>
        <a:lstStyle/>
        <a:p>
          <a:endParaRPr lang="en-US"/>
        </a:p>
      </dgm:t>
    </dgm:pt>
    <dgm:pt modelId="{F46500C9-704D-4C1D-A6D8-12B506090314}">
      <dgm:prSet phldrT="[Text]"/>
      <dgm:spPr/>
      <dgm:t>
        <a:bodyPr/>
        <a:lstStyle/>
        <a:p>
          <a:r>
            <a:rPr lang="en-US" dirty="0"/>
            <a:t>Comparing  Institutional Data and Program Level Data against the SEP Goals </a:t>
          </a:r>
        </a:p>
      </dgm:t>
    </dgm:pt>
    <dgm:pt modelId="{A46C286A-A5C0-4F1C-A719-00FD45E4F9A7}" type="parTrans" cxnId="{64905E96-CF67-47EF-9144-9243A3DE473E}">
      <dgm:prSet/>
      <dgm:spPr/>
      <dgm:t>
        <a:bodyPr/>
        <a:lstStyle/>
        <a:p>
          <a:endParaRPr lang="en-US"/>
        </a:p>
      </dgm:t>
    </dgm:pt>
    <dgm:pt modelId="{CEB3E219-040D-4B3D-8621-3DDDE3233F9B}" type="sibTrans" cxnId="{64905E96-CF67-47EF-9144-9243A3DE473E}">
      <dgm:prSet/>
      <dgm:spPr/>
      <dgm:t>
        <a:bodyPr/>
        <a:lstStyle/>
        <a:p>
          <a:endParaRPr lang="en-US"/>
        </a:p>
      </dgm:t>
    </dgm:pt>
    <dgm:pt modelId="{80A7D1A9-FEAF-480B-9232-28FF0001011C}">
      <dgm:prSet phldrT="[Text]"/>
      <dgm:spPr/>
      <dgm:t>
        <a:bodyPr/>
        <a:lstStyle/>
        <a:p>
          <a:r>
            <a:rPr lang="en-US" dirty="0"/>
            <a:t>Conducting SEP and SSP Program Evaluation- How are We doing? </a:t>
          </a:r>
        </a:p>
      </dgm:t>
    </dgm:pt>
    <dgm:pt modelId="{CAB0CF77-9C41-41E7-8586-F764AF2E8ADC}" type="parTrans" cxnId="{EEB82BD9-A0D5-429B-9FA4-F6F7B4BF9E6E}">
      <dgm:prSet/>
      <dgm:spPr/>
      <dgm:t>
        <a:bodyPr/>
        <a:lstStyle/>
        <a:p>
          <a:endParaRPr lang="en-US"/>
        </a:p>
      </dgm:t>
    </dgm:pt>
    <dgm:pt modelId="{5D2DC6B7-B345-4CEE-9A49-C01BAE866F9C}" type="sibTrans" cxnId="{EEB82BD9-A0D5-429B-9FA4-F6F7B4BF9E6E}">
      <dgm:prSet/>
      <dgm:spPr/>
      <dgm:t>
        <a:bodyPr/>
        <a:lstStyle/>
        <a:p>
          <a:endParaRPr lang="en-US"/>
        </a:p>
      </dgm:t>
    </dgm:pt>
    <dgm:pt modelId="{A4FCD6D9-2C61-40AD-A1A4-CED0F81B2528}">
      <dgm:prSet phldrT="[Text]"/>
      <dgm:spPr/>
      <dgm:t>
        <a:bodyPr/>
        <a:lstStyle/>
        <a:p>
          <a:r>
            <a:rPr lang="en-US" dirty="0"/>
            <a:t>Reporting out to the Larger Student Services Group on August 26, 2016 </a:t>
          </a:r>
        </a:p>
      </dgm:t>
    </dgm:pt>
    <dgm:pt modelId="{8080D892-F110-4CC4-A0C9-E38B74F700DA}" type="parTrans" cxnId="{99431D77-FE11-4CD2-9225-1F3D6645ECD1}">
      <dgm:prSet/>
      <dgm:spPr/>
      <dgm:t>
        <a:bodyPr/>
        <a:lstStyle/>
        <a:p>
          <a:endParaRPr lang="en-US"/>
        </a:p>
      </dgm:t>
    </dgm:pt>
    <dgm:pt modelId="{FAD372BB-4E84-4C94-9D9A-CBE4B1E95700}" type="sibTrans" cxnId="{99431D77-FE11-4CD2-9225-1F3D6645ECD1}">
      <dgm:prSet/>
      <dgm:spPr/>
      <dgm:t>
        <a:bodyPr/>
        <a:lstStyle/>
        <a:p>
          <a:endParaRPr lang="en-US"/>
        </a:p>
      </dgm:t>
    </dgm:pt>
    <dgm:pt modelId="{E53CFC6B-6904-4D20-8CF1-D29F94EB38FC}">
      <dgm:prSet phldrT="[Text]"/>
      <dgm:spPr/>
      <dgm:t>
        <a:bodyPr/>
        <a:lstStyle/>
        <a:p>
          <a:r>
            <a:rPr lang="en-US" dirty="0"/>
            <a:t>Compiling Best Practices for Student Equity and Success </a:t>
          </a:r>
        </a:p>
      </dgm:t>
    </dgm:pt>
    <dgm:pt modelId="{A5EFD49C-BD63-460F-BF1D-E5BECCA33639}" type="parTrans" cxnId="{D299D9C0-037C-48F5-9390-6DE7A9E9BE9B}">
      <dgm:prSet/>
      <dgm:spPr/>
      <dgm:t>
        <a:bodyPr/>
        <a:lstStyle/>
        <a:p>
          <a:endParaRPr lang="en-US"/>
        </a:p>
      </dgm:t>
    </dgm:pt>
    <dgm:pt modelId="{510EE9B6-4398-41EF-84FD-CFF521363A74}" type="sibTrans" cxnId="{D299D9C0-037C-48F5-9390-6DE7A9E9BE9B}">
      <dgm:prSet/>
      <dgm:spPr/>
      <dgm:t>
        <a:bodyPr/>
        <a:lstStyle/>
        <a:p>
          <a:endParaRPr lang="en-US"/>
        </a:p>
      </dgm:t>
    </dgm:pt>
    <dgm:pt modelId="{AFA99B7A-BD95-46B4-9B03-BA1A984B9D89}">
      <dgm:prSet phldrT="[Text]"/>
      <dgm:spPr/>
      <dgm:t>
        <a:bodyPr/>
        <a:lstStyle/>
        <a:p>
          <a:r>
            <a:rPr lang="en-US" dirty="0"/>
            <a:t>Using Data to Inform Decision Making and Resource Allocation in Future Reports  </a:t>
          </a:r>
        </a:p>
      </dgm:t>
    </dgm:pt>
    <dgm:pt modelId="{3F66DF7E-194D-484F-9B06-EDDF45AFD053}" type="parTrans" cxnId="{1B8385DD-61BA-4095-84F5-310C3FBB06C9}">
      <dgm:prSet/>
      <dgm:spPr/>
      <dgm:t>
        <a:bodyPr/>
        <a:lstStyle/>
        <a:p>
          <a:endParaRPr lang="en-US"/>
        </a:p>
      </dgm:t>
    </dgm:pt>
    <dgm:pt modelId="{689BDB36-7C54-4BFC-A4DF-D4CB5821AA3A}" type="sibTrans" cxnId="{1B8385DD-61BA-4095-84F5-310C3FBB06C9}">
      <dgm:prSet/>
      <dgm:spPr/>
      <dgm:t>
        <a:bodyPr/>
        <a:lstStyle/>
        <a:p>
          <a:endParaRPr lang="en-US"/>
        </a:p>
      </dgm:t>
    </dgm:pt>
    <dgm:pt modelId="{F7B08B95-B5D1-4354-805C-1E599BF94ECF}">
      <dgm:prSet phldrT="[Text]"/>
      <dgm:spPr/>
      <dgm:t>
        <a:bodyPr/>
        <a:lstStyle/>
        <a:p>
          <a:r>
            <a:rPr lang="en-US" dirty="0"/>
            <a:t>Using Shared Best Practices as a Blueprint for the Future  </a:t>
          </a:r>
        </a:p>
      </dgm:t>
    </dgm:pt>
    <dgm:pt modelId="{684ADBE4-ADBA-4F52-B4B7-1F42EA2FE994}" type="parTrans" cxnId="{3C12E11A-60D5-4F44-82EE-B32989B8FB27}">
      <dgm:prSet/>
      <dgm:spPr/>
      <dgm:t>
        <a:bodyPr/>
        <a:lstStyle/>
        <a:p>
          <a:endParaRPr lang="en-US"/>
        </a:p>
      </dgm:t>
    </dgm:pt>
    <dgm:pt modelId="{C289FB8A-2DF9-421E-9C07-651CFCEF97E3}" type="sibTrans" cxnId="{3C12E11A-60D5-4F44-82EE-B32989B8FB27}">
      <dgm:prSet/>
      <dgm:spPr/>
      <dgm:t>
        <a:bodyPr/>
        <a:lstStyle/>
        <a:p>
          <a:endParaRPr lang="en-US"/>
        </a:p>
      </dgm:t>
    </dgm:pt>
    <dgm:pt modelId="{2377D71C-BE28-4824-BB0E-F9A584A69B73}">
      <dgm:prSet phldrT="[Text]"/>
      <dgm:spPr/>
      <dgm:t>
        <a:bodyPr/>
        <a:lstStyle/>
        <a:p>
          <a:r>
            <a:rPr lang="en-US" dirty="0"/>
            <a:t>Reporting Results to the Small Group </a:t>
          </a:r>
        </a:p>
      </dgm:t>
    </dgm:pt>
    <dgm:pt modelId="{2B6C1734-12CA-413E-8FF9-6CAB3D281969}" type="parTrans" cxnId="{1A2AA4D2-32DC-498B-B0BF-1B78CC145E6A}">
      <dgm:prSet/>
      <dgm:spPr/>
      <dgm:t>
        <a:bodyPr/>
        <a:lstStyle/>
        <a:p>
          <a:endParaRPr lang="en-US"/>
        </a:p>
      </dgm:t>
    </dgm:pt>
    <dgm:pt modelId="{88B7C082-5949-4443-B2DF-58D740EA90DC}" type="sibTrans" cxnId="{1A2AA4D2-32DC-498B-B0BF-1B78CC145E6A}">
      <dgm:prSet/>
      <dgm:spPr/>
      <dgm:t>
        <a:bodyPr/>
        <a:lstStyle/>
        <a:p>
          <a:endParaRPr lang="en-US"/>
        </a:p>
      </dgm:t>
    </dgm:pt>
    <dgm:pt modelId="{50AEEADF-7DAA-4AE6-AFBA-7966082E126A}">
      <dgm:prSet phldrT="[Text]"/>
      <dgm:spPr/>
      <dgm:t>
        <a:bodyPr/>
        <a:lstStyle/>
        <a:p>
          <a:r>
            <a:rPr lang="en-US" dirty="0"/>
            <a:t>Creating a Student Services Blueprint to present at Professional Development Day in August, 2016 </a:t>
          </a:r>
        </a:p>
      </dgm:t>
    </dgm:pt>
    <dgm:pt modelId="{95F61604-8463-4C22-95FC-850B710B2615}" type="parTrans" cxnId="{599C50E6-672A-45E1-8282-173D6ECD2E83}">
      <dgm:prSet/>
      <dgm:spPr/>
      <dgm:t>
        <a:bodyPr/>
        <a:lstStyle/>
        <a:p>
          <a:endParaRPr lang="en-US"/>
        </a:p>
      </dgm:t>
    </dgm:pt>
    <dgm:pt modelId="{AF8FD10D-0C1A-4734-938E-21801D193DB7}" type="sibTrans" cxnId="{599C50E6-672A-45E1-8282-173D6ECD2E83}">
      <dgm:prSet/>
      <dgm:spPr/>
      <dgm:t>
        <a:bodyPr/>
        <a:lstStyle/>
        <a:p>
          <a:endParaRPr lang="en-US"/>
        </a:p>
      </dgm:t>
    </dgm:pt>
    <dgm:pt modelId="{63A7AC50-FA61-4D3B-A2B2-DD3D8BD4B27D}">
      <dgm:prSet phldrT="[Text]"/>
      <dgm:spPr/>
      <dgm:t>
        <a:bodyPr/>
        <a:lstStyle/>
        <a:p>
          <a:r>
            <a:rPr lang="en-US" dirty="0"/>
            <a:t>Identifying Challenge Areas and Creating Solutions </a:t>
          </a:r>
        </a:p>
      </dgm:t>
    </dgm:pt>
    <dgm:pt modelId="{E51BEEE5-B023-4442-9078-057B4749C99C}" type="parTrans" cxnId="{5D0C92DF-2CA0-45C9-B102-A714686DA7A7}">
      <dgm:prSet/>
      <dgm:spPr/>
      <dgm:t>
        <a:bodyPr/>
        <a:lstStyle/>
        <a:p>
          <a:endParaRPr lang="en-US"/>
        </a:p>
      </dgm:t>
    </dgm:pt>
    <dgm:pt modelId="{2A273369-2EAF-4429-A071-749A97BEA9F4}" type="sibTrans" cxnId="{5D0C92DF-2CA0-45C9-B102-A714686DA7A7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942F6-847D-4AE7-9CA0-5319E5F60B4F}" type="pres">
      <dgm:prSet presAssocID="{C111C18A-FD96-4E63-821A-54D70D8DC6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3914A-CB7F-4A5E-9543-C3A39D9197C9}" type="pres">
      <dgm:prSet presAssocID="{C111C18A-FD96-4E63-821A-54D70D8DC65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 custLinFactNeighborX="-1550" custLinFactNeighborY="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C37B6112-2040-4348-B215-46F4F5D2EE62}" type="presOf" srcId="{3C67E77D-62FA-499D-B5E6-E79A091C5267}" destId="{81203336-F3DE-4B3A-BCF4-0F68C23AC2BB}" srcOrd="0" destOrd="0" presId="urn:microsoft.com/office/officeart/2005/8/layout/vList2"/>
    <dgm:cxn modelId="{885D656A-9C71-4E7D-A15D-684F8E9D4E33}" type="presOf" srcId="{E53CFC6B-6904-4D20-8CF1-D29F94EB38FC}" destId="{782956A5-ADC8-4959-B856-589B9D9B9635}" srcOrd="0" destOrd="3" presId="urn:microsoft.com/office/officeart/2005/8/layout/vList2"/>
    <dgm:cxn modelId="{FAC3D40F-8E66-452D-9CA4-C2871F2D10EF}" srcId="{C111C18A-FD96-4E63-821A-54D70D8DC65F}" destId="{33EAD35F-38F2-4CB7-9A6D-B04FFD8A51FD}" srcOrd="1" destOrd="0" parTransId="{81FE7DB1-4BFC-4407-80A9-E5514E94C61D}" sibTransId="{4B66B839-1910-459B-92B2-14846EBA7A70}"/>
    <dgm:cxn modelId="{1B8385DD-61BA-4095-84F5-310C3FBB06C9}" srcId="{CC6B7442-0B72-4EF2-9F13-1325B51AFF9F}" destId="{AFA99B7A-BD95-46B4-9B03-BA1A984B9D89}" srcOrd="1" destOrd="0" parTransId="{3F66DF7E-194D-484F-9B06-EDDF45AFD053}" sibTransId="{689BDB36-7C54-4BFC-A4DF-D4CB5821AA3A}"/>
    <dgm:cxn modelId="{99431D77-FE11-4CD2-9225-1F3D6645ECD1}" srcId="{3C67E77D-62FA-499D-B5E6-E79A091C5267}" destId="{A4FCD6D9-2C61-40AD-A1A4-CED0F81B2528}" srcOrd="2" destOrd="0" parTransId="{8080D892-F110-4CC4-A0C9-E38B74F700DA}" sibTransId="{FAD372BB-4E84-4C94-9D9A-CBE4B1E95700}"/>
    <dgm:cxn modelId="{5D0C92DF-2CA0-45C9-B102-A714686DA7A7}" srcId="{3C67E77D-62FA-499D-B5E6-E79A091C5267}" destId="{63A7AC50-FA61-4D3B-A2B2-DD3D8BD4B27D}" srcOrd="1" destOrd="0" parTransId="{E51BEEE5-B023-4442-9078-057B4749C99C}" sibTransId="{2A273369-2EAF-4429-A071-749A97BEA9F4}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3FA68DDB-8F2D-45E8-94C3-0FD36FD3DE11}" type="presOf" srcId="{50AEEADF-7DAA-4AE6-AFBA-7966082E126A}" destId="{6EA3914A-CB7F-4A5E-9543-C3A39D9197C9}" srcOrd="0" destOrd="5" presId="urn:microsoft.com/office/officeart/2005/8/layout/vList2"/>
    <dgm:cxn modelId="{88122DAC-373E-48AF-90FF-BA3EFC494D09}" type="presOf" srcId="{F46500C9-704D-4C1D-A6D8-12B506090314}" destId="{6EA3914A-CB7F-4A5E-9543-C3A39D9197C9}" srcOrd="0" destOrd="2" presId="urn:microsoft.com/office/officeart/2005/8/layout/vList2"/>
    <dgm:cxn modelId="{1A2AA4D2-32DC-498B-B0BF-1B78CC145E6A}" srcId="{C111C18A-FD96-4E63-821A-54D70D8DC65F}" destId="{2377D71C-BE28-4824-BB0E-F9A584A69B73}" srcOrd="4" destOrd="0" parTransId="{2B6C1734-12CA-413E-8FF9-6CAB3D281969}" sibTransId="{88B7C082-5949-4443-B2DF-58D740EA90DC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68DAE8B9-15FE-4552-91F9-C4AFCEB9594B}" type="presOf" srcId="{71D67D5D-013C-4885-A61E-A3F99D7C7108}" destId="{6EA3914A-CB7F-4A5E-9543-C3A39D9197C9}" srcOrd="0" destOrd="0" presId="urn:microsoft.com/office/officeart/2005/8/layout/vList2"/>
    <dgm:cxn modelId="{EE896344-E4D4-4152-8316-FFF14EFE4CC2}" type="presOf" srcId="{CC6B7442-0B72-4EF2-9F13-1325B51AFF9F}" destId="{D64CB5D5-837D-47FC-9E42-A26D800BC695}" srcOrd="0" destOrd="0" presId="urn:microsoft.com/office/officeart/2005/8/layout/vList2"/>
    <dgm:cxn modelId="{3792165C-1B0E-422B-BC77-D7C2146148E3}" type="presOf" srcId="{AFA99B7A-BD95-46B4-9B03-BA1A984B9D89}" destId="{08B7B17B-8600-44B0-B235-389E5D71D804}" srcOrd="0" destOrd="1" presId="urn:microsoft.com/office/officeart/2005/8/layout/vList2"/>
    <dgm:cxn modelId="{48C31A7E-2627-4618-BC64-9A028235BACA}" type="presOf" srcId="{63A7AC50-FA61-4D3B-A2B2-DD3D8BD4B27D}" destId="{782956A5-ADC8-4959-B856-589B9D9B9635}" srcOrd="0" destOrd="1" presId="urn:microsoft.com/office/officeart/2005/8/layout/vList2"/>
    <dgm:cxn modelId="{BBFCABA5-2E0E-4CC8-BF18-B78716329FDB}" type="presOf" srcId="{33EAD35F-38F2-4CB7-9A6D-B04FFD8A51FD}" destId="{6EA3914A-CB7F-4A5E-9543-C3A39D9197C9}" srcOrd="0" destOrd="1" presId="urn:microsoft.com/office/officeart/2005/8/layout/vList2"/>
    <dgm:cxn modelId="{D299D9C0-037C-48F5-9390-6DE7A9E9BE9B}" srcId="{3C67E77D-62FA-499D-B5E6-E79A091C5267}" destId="{E53CFC6B-6904-4D20-8CF1-D29F94EB38FC}" srcOrd="3" destOrd="0" parTransId="{A5EFD49C-BD63-460F-BF1D-E5BECCA33639}" sibTransId="{510EE9B6-4398-41EF-84FD-CFF521363A74}"/>
    <dgm:cxn modelId="{599C50E6-672A-45E1-8282-173D6ECD2E83}" srcId="{C111C18A-FD96-4E63-821A-54D70D8DC65F}" destId="{50AEEADF-7DAA-4AE6-AFBA-7966082E126A}" srcOrd="5" destOrd="0" parTransId="{95F61604-8463-4C22-95FC-850B710B2615}" sibTransId="{AF8FD10D-0C1A-4734-938E-21801D193DB7}"/>
    <dgm:cxn modelId="{CA14F952-0870-431F-8E92-BCACF05B2BB4}" type="presOf" srcId="{80A7D1A9-FEAF-480B-9232-28FF0001011C}" destId="{6EA3914A-CB7F-4A5E-9543-C3A39D9197C9}" srcOrd="0" destOrd="3" presId="urn:microsoft.com/office/officeart/2005/8/layout/vList2"/>
    <dgm:cxn modelId="{3C12E11A-60D5-4F44-82EE-B32989B8FB27}" srcId="{CC6B7442-0B72-4EF2-9F13-1325B51AFF9F}" destId="{F7B08B95-B5D1-4354-805C-1E599BF94ECF}" srcOrd="2" destOrd="0" parTransId="{684ADBE4-ADBA-4F52-B4B7-1F42EA2FE994}" sibTransId="{C289FB8A-2DF9-421E-9C07-651CFCEF97E3}"/>
    <dgm:cxn modelId="{3383924B-E3C1-4E0D-93DC-3D353B87B99D}" type="presOf" srcId="{D6510970-8F9C-4B45-A0F3-6ACB9AA76D40}" destId="{782956A5-ADC8-4959-B856-589B9D9B9635}" srcOrd="0" destOrd="0" presId="urn:microsoft.com/office/officeart/2005/8/layout/vList2"/>
    <dgm:cxn modelId="{7CDF5A89-87DF-4CC1-8943-7A0E14869583}" srcId="{C111C18A-FD96-4E63-821A-54D70D8DC65F}" destId="{71D67D5D-013C-4885-A61E-A3F99D7C7108}" srcOrd="0" destOrd="0" parTransId="{13FD8B77-EC9C-4F7D-85F3-A7191A755A86}" sibTransId="{BC16BF20-A847-48B0-889B-BA6389A79929}"/>
    <dgm:cxn modelId="{A0F66A40-93A7-423D-9DF5-39194BBF0330}" type="presOf" srcId="{2377D71C-BE28-4824-BB0E-F9A584A69B73}" destId="{6EA3914A-CB7F-4A5E-9543-C3A39D9197C9}" srcOrd="0" destOrd="4" presId="urn:microsoft.com/office/officeart/2005/8/layout/vList2"/>
    <dgm:cxn modelId="{D770275A-B0DF-44CF-A384-EACC135C5342}" type="presOf" srcId="{FE0A3CAE-D039-42F2-AF12-1E6F6793A633}" destId="{08B7B17B-8600-44B0-B235-389E5D71D804}" srcOrd="0" destOrd="0" presId="urn:microsoft.com/office/officeart/2005/8/layout/vList2"/>
    <dgm:cxn modelId="{EEB82BD9-A0D5-429B-9FA4-F6F7B4BF9E6E}" srcId="{C111C18A-FD96-4E63-821A-54D70D8DC65F}" destId="{80A7D1A9-FEAF-480B-9232-28FF0001011C}" srcOrd="3" destOrd="0" parTransId="{CAB0CF77-9C41-41E7-8586-F764AF2E8ADC}" sibTransId="{5D2DC6B7-B345-4CEE-9A49-C01BAE866F9C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64905E96-CF67-47EF-9144-9243A3DE473E}" srcId="{C111C18A-FD96-4E63-821A-54D70D8DC65F}" destId="{F46500C9-704D-4C1D-A6D8-12B506090314}" srcOrd="2" destOrd="0" parTransId="{A46C286A-A5C0-4F1C-A719-00FD45E4F9A7}" sibTransId="{CEB3E219-040D-4B3D-8621-3DDDE3233F9B}"/>
    <dgm:cxn modelId="{FD5AAFF7-61E0-4DC5-9B18-F2379CD6263F}" type="presOf" srcId="{F7B08B95-B5D1-4354-805C-1E599BF94ECF}" destId="{08B7B17B-8600-44B0-B235-389E5D71D804}" srcOrd="0" destOrd="2" presId="urn:microsoft.com/office/officeart/2005/8/layout/vList2"/>
    <dgm:cxn modelId="{FE77D786-7F11-44C0-92B3-BF892C59A583}" type="presOf" srcId="{A4FCD6D9-2C61-40AD-A1A4-CED0F81B2528}" destId="{782956A5-ADC8-4959-B856-589B9D9B9635}" srcOrd="0" destOrd="2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35B0010D-5A50-4E3A-AB5E-4FDE822FA34F}" type="presParOf" srcId="{ED5DCCC5-BCA8-4491-AA37-BAF153ECA184}" destId="{6EA3914A-CB7F-4A5E-9543-C3A39D9197C9}" srcOrd="1" destOrd="0" presId="urn:microsoft.com/office/officeart/2005/8/layout/vList2"/>
    <dgm:cxn modelId="{011AEFB0-29A6-47C9-8097-E09A7ABEC44A}" type="presParOf" srcId="{ED5DCCC5-BCA8-4491-AA37-BAF153ECA184}" destId="{81203336-F3DE-4B3A-BCF4-0F68C23AC2BB}" srcOrd="2" destOrd="0" presId="urn:microsoft.com/office/officeart/2005/8/layout/vList2"/>
    <dgm:cxn modelId="{29E6835C-59D1-4D0E-B1D8-60041EEEBE9D}" type="presParOf" srcId="{ED5DCCC5-BCA8-4491-AA37-BAF153ECA184}" destId="{782956A5-ADC8-4959-B856-589B9D9B9635}" srcOrd="3" destOrd="0" presId="urn:microsoft.com/office/officeart/2005/8/layout/vList2"/>
    <dgm:cxn modelId="{4BA81705-493D-436D-8F5C-8A0A23209AB6}" type="presParOf" srcId="{ED5DCCC5-BCA8-4491-AA37-BAF153ECA184}" destId="{D64CB5D5-837D-47FC-9E42-A26D800BC695}" srcOrd="4" destOrd="0" presId="urn:microsoft.com/office/officeart/2005/8/layout/vList2"/>
    <dgm:cxn modelId="{B77E010D-C406-4330-9F1F-348370565A84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FBAAA-CDEA-45A7-8A4E-4593BF2500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078830-A14D-4C09-B24A-0FBF10C96AAB}">
      <dgm:prSet phldrT="[Text]"/>
      <dgm:spPr/>
      <dgm:t>
        <a:bodyPr/>
        <a:lstStyle/>
        <a:p>
          <a:r>
            <a:rPr lang="en-US" dirty="0"/>
            <a:t>TARGETED STUDENT SUCCESS OPTIONS…	+</a:t>
          </a:r>
        </a:p>
      </dgm:t>
    </dgm:pt>
    <dgm:pt modelId="{A48CD3D3-719E-4920-890F-1407B2C290A4}" type="parTrans" cxnId="{1CD3933E-B176-40C2-977A-CF9D9AEAB7C9}">
      <dgm:prSet/>
      <dgm:spPr/>
      <dgm:t>
        <a:bodyPr/>
        <a:lstStyle/>
        <a:p>
          <a:endParaRPr lang="en-US"/>
        </a:p>
      </dgm:t>
    </dgm:pt>
    <dgm:pt modelId="{3A8F8F2D-1AA4-431F-AF24-633A149EECA6}" type="sibTrans" cxnId="{1CD3933E-B176-40C2-977A-CF9D9AEAB7C9}">
      <dgm:prSet/>
      <dgm:spPr/>
      <dgm:t>
        <a:bodyPr/>
        <a:lstStyle/>
        <a:p>
          <a:endParaRPr lang="en-US"/>
        </a:p>
      </dgm:t>
    </dgm:pt>
    <dgm:pt modelId="{680B8DDB-3FB8-4976-AF1A-9DAE8D126C14}">
      <dgm:prSet phldrT="[Text]"/>
      <dgm:spPr/>
      <dgm:t>
        <a:bodyPr/>
        <a:lstStyle/>
        <a:p>
          <a:r>
            <a:rPr lang="en-US" dirty="0"/>
            <a:t>…COMBINED WITH FACULTY EFFORTS IN THE CLASSROOM 	</a:t>
          </a:r>
        </a:p>
      </dgm:t>
    </dgm:pt>
    <dgm:pt modelId="{2F071D8A-677F-4C1D-972F-A1A739743D1F}" type="parTrans" cxnId="{4D7B6803-AF78-4173-A3B5-FC7E5357D1AA}">
      <dgm:prSet/>
      <dgm:spPr/>
      <dgm:t>
        <a:bodyPr/>
        <a:lstStyle/>
        <a:p>
          <a:endParaRPr lang="en-US"/>
        </a:p>
      </dgm:t>
    </dgm:pt>
    <dgm:pt modelId="{F7B3B00A-590B-4C2D-919B-331C9805BCAB}" type="sibTrans" cxnId="{4D7B6803-AF78-4173-A3B5-FC7E5357D1AA}">
      <dgm:prSet/>
      <dgm:spPr/>
      <dgm:t>
        <a:bodyPr/>
        <a:lstStyle/>
        <a:p>
          <a:endParaRPr lang="en-US"/>
        </a:p>
      </dgm:t>
    </dgm:pt>
    <dgm:pt modelId="{801CF99C-9E79-4813-A950-52932CB69CBF}">
      <dgm:prSet phldrT="[Text]"/>
      <dgm:spPr/>
      <dgm:t>
        <a:bodyPr/>
        <a:lstStyle/>
        <a:p>
          <a:r>
            <a:rPr lang="en-US" dirty="0"/>
            <a:t>= EQUALS BETTER STUDENT EQUITY AND SUCCESS!</a:t>
          </a:r>
        </a:p>
      </dgm:t>
    </dgm:pt>
    <dgm:pt modelId="{A397FFD4-FFFB-476A-990E-0137FE5F67E0}" type="parTrans" cxnId="{E420A2EF-BC11-4F62-9357-FB7516A7B2F5}">
      <dgm:prSet/>
      <dgm:spPr/>
      <dgm:t>
        <a:bodyPr/>
        <a:lstStyle/>
        <a:p>
          <a:endParaRPr lang="en-US"/>
        </a:p>
      </dgm:t>
    </dgm:pt>
    <dgm:pt modelId="{AC05A166-919F-4EB4-831F-B7C6C41DFD9F}" type="sibTrans" cxnId="{E420A2EF-BC11-4F62-9357-FB7516A7B2F5}">
      <dgm:prSet/>
      <dgm:spPr/>
      <dgm:t>
        <a:bodyPr/>
        <a:lstStyle/>
        <a:p>
          <a:endParaRPr lang="en-US"/>
        </a:p>
      </dgm:t>
    </dgm:pt>
    <dgm:pt modelId="{C08AE1F0-583D-4FEC-9AB2-18E5F968C0A8}" type="pres">
      <dgm:prSet presAssocID="{683FBAAA-CDEA-45A7-8A4E-4593BF250096}" presName="CompostProcess" presStyleCnt="0">
        <dgm:presLayoutVars>
          <dgm:dir/>
          <dgm:resizeHandles val="exact"/>
        </dgm:presLayoutVars>
      </dgm:prSet>
      <dgm:spPr/>
    </dgm:pt>
    <dgm:pt modelId="{82AABDC6-DEAD-4E12-9E91-3DA04A0B1713}" type="pres">
      <dgm:prSet presAssocID="{683FBAAA-CDEA-45A7-8A4E-4593BF250096}" presName="arrow" presStyleLbl="bgShp" presStyleIdx="0" presStyleCnt="1"/>
      <dgm:spPr/>
    </dgm:pt>
    <dgm:pt modelId="{2072C42F-0E15-42B2-9334-2AD3DB930E41}" type="pres">
      <dgm:prSet presAssocID="{683FBAAA-CDEA-45A7-8A4E-4593BF250096}" presName="linearProcess" presStyleCnt="0"/>
      <dgm:spPr/>
    </dgm:pt>
    <dgm:pt modelId="{D0B92F90-5E58-40D0-8891-813EA73C22DF}" type="pres">
      <dgm:prSet presAssocID="{E3078830-A14D-4C09-B24A-0FBF10C96A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5C1C-B1F8-4632-8370-0F3E8B7B6BE5}" type="pres">
      <dgm:prSet presAssocID="{3A8F8F2D-1AA4-431F-AF24-633A149EECA6}" presName="sibTrans" presStyleCnt="0"/>
      <dgm:spPr/>
    </dgm:pt>
    <dgm:pt modelId="{A8D37872-141C-4DBE-8AC1-8BD7FF9A9C51}" type="pres">
      <dgm:prSet presAssocID="{680B8DDB-3FB8-4976-AF1A-9DAE8D126C1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5D1C6-2CB5-4734-A0C1-B4D51FBF9F48}" type="pres">
      <dgm:prSet presAssocID="{F7B3B00A-590B-4C2D-919B-331C9805BCAB}" presName="sibTrans" presStyleCnt="0"/>
      <dgm:spPr/>
    </dgm:pt>
    <dgm:pt modelId="{F9EAD58A-BBD9-4782-8B28-4BD54530C5E1}" type="pres">
      <dgm:prSet presAssocID="{801CF99C-9E79-4813-A950-52932CB69CB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3933E-B176-40C2-977A-CF9D9AEAB7C9}" srcId="{683FBAAA-CDEA-45A7-8A4E-4593BF250096}" destId="{E3078830-A14D-4C09-B24A-0FBF10C96AAB}" srcOrd="0" destOrd="0" parTransId="{A48CD3D3-719E-4920-890F-1407B2C290A4}" sibTransId="{3A8F8F2D-1AA4-431F-AF24-633A149EECA6}"/>
    <dgm:cxn modelId="{E420A2EF-BC11-4F62-9357-FB7516A7B2F5}" srcId="{683FBAAA-CDEA-45A7-8A4E-4593BF250096}" destId="{801CF99C-9E79-4813-A950-52932CB69CBF}" srcOrd="2" destOrd="0" parTransId="{A397FFD4-FFFB-476A-990E-0137FE5F67E0}" sibTransId="{AC05A166-919F-4EB4-831F-B7C6C41DFD9F}"/>
    <dgm:cxn modelId="{47A3A919-34BE-4CE1-A262-AEFED15A07AC}" type="presOf" srcId="{801CF99C-9E79-4813-A950-52932CB69CBF}" destId="{F9EAD58A-BBD9-4782-8B28-4BD54530C5E1}" srcOrd="0" destOrd="0" presId="urn:microsoft.com/office/officeart/2005/8/layout/hProcess9"/>
    <dgm:cxn modelId="{4D7B6803-AF78-4173-A3B5-FC7E5357D1AA}" srcId="{683FBAAA-CDEA-45A7-8A4E-4593BF250096}" destId="{680B8DDB-3FB8-4976-AF1A-9DAE8D126C14}" srcOrd="1" destOrd="0" parTransId="{2F071D8A-677F-4C1D-972F-A1A739743D1F}" sibTransId="{F7B3B00A-590B-4C2D-919B-331C9805BCAB}"/>
    <dgm:cxn modelId="{3AC1AC4D-DE91-4B24-8E90-305368AE055D}" type="presOf" srcId="{680B8DDB-3FB8-4976-AF1A-9DAE8D126C14}" destId="{A8D37872-141C-4DBE-8AC1-8BD7FF9A9C51}" srcOrd="0" destOrd="0" presId="urn:microsoft.com/office/officeart/2005/8/layout/hProcess9"/>
    <dgm:cxn modelId="{484C7873-BB02-4215-A3E6-056D25D5EE7B}" type="presOf" srcId="{E3078830-A14D-4C09-B24A-0FBF10C96AAB}" destId="{D0B92F90-5E58-40D0-8891-813EA73C22DF}" srcOrd="0" destOrd="0" presId="urn:microsoft.com/office/officeart/2005/8/layout/hProcess9"/>
    <dgm:cxn modelId="{C43805EB-340B-4304-8176-AEAD6DCBB78B}" type="presOf" srcId="{683FBAAA-CDEA-45A7-8A4E-4593BF250096}" destId="{C08AE1F0-583D-4FEC-9AB2-18E5F968C0A8}" srcOrd="0" destOrd="0" presId="urn:microsoft.com/office/officeart/2005/8/layout/hProcess9"/>
    <dgm:cxn modelId="{C76A4BC3-38F6-4639-9AF6-D173CCF8FABF}" type="presParOf" srcId="{C08AE1F0-583D-4FEC-9AB2-18E5F968C0A8}" destId="{82AABDC6-DEAD-4E12-9E91-3DA04A0B1713}" srcOrd="0" destOrd="0" presId="urn:microsoft.com/office/officeart/2005/8/layout/hProcess9"/>
    <dgm:cxn modelId="{4A89920C-5914-40B0-97EA-BE5D4B446616}" type="presParOf" srcId="{C08AE1F0-583D-4FEC-9AB2-18E5F968C0A8}" destId="{2072C42F-0E15-42B2-9334-2AD3DB930E41}" srcOrd="1" destOrd="0" presId="urn:microsoft.com/office/officeart/2005/8/layout/hProcess9"/>
    <dgm:cxn modelId="{879ADF38-B8D2-4A96-8D85-8A3BD98AADAC}" type="presParOf" srcId="{2072C42F-0E15-42B2-9334-2AD3DB930E41}" destId="{D0B92F90-5E58-40D0-8891-813EA73C22DF}" srcOrd="0" destOrd="0" presId="urn:microsoft.com/office/officeart/2005/8/layout/hProcess9"/>
    <dgm:cxn modelId="{C96C4F4C-869A-443B-9EC0-4BAFE2EF2A0D}" type="presParOf" srcId="{2072C42F-0E15-42B2-9334-2AD3DB930E41}" destId="{487A5C1C-B1F8-4632-8370-0F3E8B7B6BE5}" srcOrd="1" destOrd="0" presId="urn:microsoft.com/office/officeart/2005/8/layout/hProcess9"/>
    <dgm:cxn modelId="{73731425-D77A-4A7D-A6D4-9E0A4E382A1D}" type="presParOf" srcId="{2072C42F-0E15-42B2-9334-2AD3DB930E41}" destId="{A8D37872-141C-4DBE-8AC1-8BD7FF9A9C51}" srcOrd="2" destOrd="0" presId="urn:microsoft.com/office/officeart/2005/8/layout/hProcess9"/>
    <dgm:cxn modelId="{78AC0470-F668-403A-9611-31B743EB0182}" type="presParOf" srcId="{2072C42F-0E15-42B2-9334-2AD3DB930E41}" destId="{3BD5D1C6-2CB5-4734-A0C1-B4D51FBF9F48}" srcOrd="3" destOrd="0" presId="urn:microsoft.com/office/officeart/2005/8/layout/hProcess9"/>
    <dgm:cxn modelId="{ED4DEED6-FC7D-4084-BAEF-6DDF5FD2D41E}" type="presParOf" srcId="{2072C42F-0E15-42B2-9334-2AD3DB930E41}" destId="{F9EAD58A-BBD9-4782-8B28-4BD54530C5E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F29A6-A2D7-406B-A2B3-608E9F72E163}" type="doc">
      <dgm:prSet loTypeId="urn:microsoft.com/office/officeart/2005/8/layout/gear1" loCatId="process" qsTypeId="urn:microsoft.com/office/officeart/2005/8/quickstyle/3d1" qsCatId="3D" csTypeId="urn:microsoft.com/office/officeart/2005/8/colors/accent1_2" csCatId="accent1" phldr="1"/>
      <dgm:spPr/>
    </dgm:pt>
    <dgm:pt modelId="{6DADBDC0-1D36-47E8-B71E-79D61F79259B}">
      <dgm:prSet phldrT="[Text]"/>
      <dgm:spPr/>
      <dgm:t>
        <a:bodyPr/>
        <a:lstStyle/>
        <a:p>
          <a:r>
            <a:rPr lang="en-US" dirty="0"/>
            <a:t>Student Equity and Success </a:t>
          </a:r>
        </a:p>
      </dgm:t>
    </dgm:pt>
    <dgm:pt modelId="{E5F6D336-710F-4B9C-9264-814E3EA2BA01}" type="parTrans" cxnId="{4106BD80-79B4-4277-B0D2-54D85FCE0077}">
      <dgm:prSet/>
      <dgm:spPr/>
      <dgm:t>
        <a:bodyPr/>
        <a:lstStyle/>
        <a:p>
          <a:endParaRPr lang="en-US"/>
        </a:p>
      </dgm:t>
    </dgm:pt>
    <dgm:pt modelId="{8D7F9B8A-2EDB-43D5-806D-D0F143A08C24}" type="sibTrans" cxnId="{4106BD80-79B4-4277-B0D2-54D85FCE0077}">
      <dgm:prSet/>
      <dgm:spPr/>
      <dgm:t>
        <a:bodyPr/>
        <a:lstStyle/>
        <a:p>
          <a:endParaRPr lang="en-US"/>
        </a:p>
      </dgm:t>
    </dgm:pt>
    <dgm:pt modelId="{F9645845-A6ED-46F4-B937-BA26EE512912}">
      <dgm:prSet phldrT="[Text]"/>
      <dgm:spPr/>
      <dgm:t>
        <a:bodyPr/>
        <a:lstStyle/>
        <a:p>
          <a:r>
            <a:rPr lang="en-US" dirty="0"/>
            <a:t>Faculty Efforts </a:t>
          </a:r>
        </a:p>
      </dgm:t>
    </dgm:pt>
    <dgm:pt modelId="{657037E6-A9ED-43D3-BFE4-62B73BBFF5D0}" type="parTrans" cxnId="{ACFEC04C-A8CA-479D-ABE6-782089B3D41D}">
      <dgm:prSet/>
      <dgm:spPr/>
      <dgm:t>
        <a:bodyPr/>
        <a:lstStyle/>
        <a:p>
          <a:endParaRPr lang="en-US"/>
        </a:p>
      </dgm:t>
    </dgm:pt>
    <dgm:pt modelId="{8E2DACD3-9D5D-4C82-9016-8C762D82FAF8}" type="sibTrans" cxnId="{ACFEC04C-A8CA-479D-ABE6-782089B3D41D}">
      <dgm:prSet/>
      <dgm:spPr/>
      <dgm:t>
        <a:bodyPr/>
        <a:lstStyle/>
        <a:p>
          <a:endParaRPr lang="en-US"/>
        </a:p>
      </dgm:t>
    </dgm:pt>
    <dgm:pt modelId="{3B023697-6CA3-4644-B60C-C89424820A77}">
      <dgm:prSet phldrT="[Text]"/>
      <dgm:spPr/>
      <dgm:t>
        <a:bodyPr/>
        <a:lstStyle/>
        <a:p>
          <a:r>
            <a:rPr lang="en-US" dirty="0"/>
            <a:t>Student Success Services</a:t>
          </a:r>
        </a:p>
      </dgm:t>
    </dgm:pt>
    <dgm:pt modelId="{65000A4F-5027-404D-80E3-10691DA25A0D}" type="parTrans" cxnId="{F9EC5366-A0CA-4FC6-82D0-F72D81C0161C}">
      <dgm:prSet/>
      <dgm:spPr/>
      <dgm:t>
        <a:bodyPr/>
        <a:lstStyle/>
        <a:p>
          <a:endParaRPr lang="en-US"/>
        </a:p>
      </dgm:t>
    </dgm:pt>
    <dgm:pt modelId="{34845D5B-7FEB-46A2-87AD-DC9CE108ACF9}" type="sibTrans" cxnId="{F9EC5366-A0CA-4FC6-82D0-F72D81C0161C}">
      <dgm:prSet/>
      <dgm:spPr/>
      <dgm:t>
        <a:bodyPr/>
        <a:lstStyle/>
        <a:p>
          <a:endParaRPr lang="en-US"/>
        </a:p>
      </dgm:t>
    </dgm:pt>
    <dgm:pt modelId="{DE663C04-8188-437E-BB7A-2B3898CCB216}" type="pres">
      <dgm:prSet presAssocID="{553F29A6-A2D7-406B-A2B3-608E9F72E1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246932D-B035-45B1-BAA5-4F1E2920BCD8}" type="pres">
      <dgm:prSet presAssocID="{6DADBDC0-1D36-47E8-B71E-79D61F79259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BCFE8-25E0-4748-8953-2FB256A7CCDD}" type="pres">
      <dgm:prSet presAssocID="{6DADBDC0-1D36-47E8-B71E-79D61F79259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BCEB97-22F6-4DEC-96AB-9C9A6294AB05}" type="pres">
      <dgm:prSet presAssocID="{6DADBDC0-1D36-47E8-B71E-79D61F79259B}" presName="gear1dstNode" presStyleLbl="node1" presStyleIdx="0" presStyleCnt="3"/>
      <dgm:spPr/>
      <dgm:t>
        <a:bodyPr/>
        <a:lstStyle/>
        <a:p>
          <a:endParaRPr lang="en-US"/>
        </a:p>
      </dgm:t>
    </dgm:pt>
    <dgm:pt modelId="{7A21F2A7-AA18-47E5-9F21-BC05DA8651A3}" type="pres">
      <dgm:prSet presAssocID="{F9645845-A6ED-46F4-B937-BA26EE51291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BF143-5D8A-47B1-94FF-DEA7B14B79CF}" type="pres">
      <dgm:prSet presAssocID="{F9645845-A6ED-46F4-B937-BA26EE512912}" presName="gear2srcNode" presStyleLbl="node1" presStyleIdx="1" presStyleCnt="3"/>
      <dgm:spPr/>
      <dgm:t>
        <a:bodyPr/>
        <a:lstStyle/>
        <a:p>
          <a:endParaRPr lang="en-US"/>
        </a:p>
      </dgm:t>
    </dgm:pt>
    <dgm:pt modelId="{39B284CE-048B-48A4-AF36-22B1FA8432C7}" type="pres">
      <dgm:prSet presAssocID="{F9645845-A6ED-46F4-B937-BA26EE512912}" presName="gear2dstNode" presStyleLbl="node1" presStyleIdx="1" presStyleCnt="3"/>
      <dgm:spPr/>
      <dgm:t>
        <a:bodyPr/>
        <a:lstStyle/>
        <a:p>
          <a:endParaRPr lang="en-US"/>
        </a:p>
      </dgm:t>
    </dgm:pt>
    <dgm:pt modelId="{97816EC9-4F07-44AC-A6C1-872BBD476845}" type="pres">
      <dgm:prSet presAssocID="{3B023697-6CA3-4644-B60C-C89424820A77}" presName="gear3" presStyleLbl="node1" presStyleIdx="2" presStyleCnt="3"/>
      <dgm:spPr/>
      <dgm:t>
        <a:bodyPr/>
        <a:lstStyle/>
        <a:p>
          <a:endParaRPr lang="en-US"/>
        </a:p>
      </dgm:t>
    </dgm:pt>
    <dgm:pt modelId="{BFE0131C-2C04-40E8-9D36-994674657F9E}" type="pres">
      <dgm:prSet presAssocID="{3B023697-6CA3-4644-B60C-C89424820A7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1F50A-1D76-48A3-8014-F481D24E4CB4}" type="pres">
      <dgm:prSet presAssocID="{3B023697-6CA3-4644-B60C-C89424820A77}" presName="gear3srcNode" presStyleLbl="node1" presStyleIdx="2" presStyleCnt="3"/>
      <dgm:spPr/>
      <dgm:t>
        <a:bodyPr/>
        <a:lstStyle/>
        <a:p>
          <a:endParaRPr lang="en-US"/>
        </a:p>
      </dgm:t>
    </dgm:pt>
    <dgm:pt modelId="{7BAD9388-B53C-4FB2-9F42-86E67A8AE561}" type="pres">
      <dgm:prSet presAssocID="{3B023697-6CA3-4644-B60C-C89424820A77}" presName="gear3dstNode" presStyleLbl="node1" presStyleIdx="2" presStyleCnt="3"/>
      <dgm:spPr/>
      <dgm:t>
        <a:bodyPr/>
        <a:lstStyle/>
        <a:p>
          <a:endParaRPr lang="en-US"/>
        </a:p>
      </dgm:t>
    </dgm:pt>
    <dgm:pt modelId="{96AB69B1-E9CC-48F8-8766-512E7A34FA3D}" type="pres">
      <dgm:prSet presAssocID="{8D7F9B8A-2EDB-43D5-806D-D0F143A08C2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F18B93C-511E-4AE5-8900-3DA09A1AAE33}" type="pres">
      <dgm:prSet presAssocID="{8E2DACD3-9D5D-4C82-9016-8C762D82FAF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61DB548-BD26-4705-B1E8-7DFF6814AE7C}" type="pres">
      <dgm:prSet presAssocID="{34845D5B-7FEB-46A2-87AD-DC9CE108ACF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073D37F-5CD8-466B-9013-3BFC32BF221A}" type="presOf" srcId="{F9645845-A6ED-46F4-B937-BA26EE512912}" destId="{6F0BF143-5D8A-47B1-94FF-DEA7B14B79CF}" srcOrd="1" destOrd="0" presId="urn:microsoft.com/office/officeart/2005/8/layout/gear1"/>
    <dgm:cxn modelId="{7BD07985-B21B-43A8-BCBB-816354552FE2}" type="presOf" srcId="{34845D5B-7FEB-46A2-87AD-DC9CE108ACF9}" destId="{061DB548-BD26-4705-B1E8-7DFF6814AE7C}" srcOrd="0" destOrd="0" presId="urn:microsoft.com/office/officeart/2005/8/layout/gear1"/>
    <dgm:cxn modelId="{6F0FCB83-8F3A-496D-A12C-EB67DC67FE10}" type="presOf" srcId="{3B023697-6CA3-4644-B60C-C89424820A77}" destId="{97816EC9-4F07-44AC-A6C1-872BBD476845}" srcOrd="0" destOrd="0" presId="urn:microsoft.com/office/officeart/2005/8/layout/gear1"/>
    <dgm:cxn modelId="{61074ECF-7C26-4E26-8E4C-57D4D142EC3C}" type="presOf" srcId="{553F29A6-A2D7-406B-A2B3-608E9F72E163}" destId="{DE663C04-8188-437E-BB7A-2B3898CCB216}" srcOrd="0" destOrd="0" presId="urn:microsoft.com/office/officeart/2005/8/layout/gear1"/>
    <dgm:cxn modelId="{ACFEC04C-A8CA-479D-ABE6-782089B3D41D}" srcId="{553F29A6-A2D7-406B-A2B3-608E9F72E163}" destId="{F9645845-A6ED-46F4-B937-BA26EE512912}" srcOrd="1" destOrd="0" parTransId="{657037E6-A9ED-43D3-BFE4-62B73BBFF5D0}" sibTransId="{8E2DACD3-9D5D-4C82-9016-8C762D82FAF8}"/>
    <dgm:cxn modelId="{A0BC00FA-8EBB-4CC0-98C2-DC99CE380160}" type="presOf" srcId="{8D7F9B8A-2EDB-43D5-806D-D0F143A08C24}" destId="{96AB69B1-E9CC-48F8-8766-512E7A34FA3D}" srcOrd="0" destOrd="0" presId="urn:microsoft.com/office/officeart/2005/8/layout/gear1"/>
    <dgm:cxn modelId="{70103F71-87E8-4388-BBA8-A0C316E08CFB}" type="presOf" srcId="{3B023697-6CA3-4644-B60C-C89424820A77}" destId="{2361F50A-1D76-48A3-8014-F481D24E4CB4}" srcOrd="2" destOrd="0" presId="urn:microsoft.com/office/officeart/2005/8/layout/gear1"/>
    <dgm:cxn modelId="{4106BD80-79B4-4277-B0D2-54D85FCE0077}" srcId="{553F29A6-A2D7-406B-A2B3-608E9F72E163}" destId="{6DADBDC0-1D36-47E8-B71E-79D61F79259B}" srcOrd="0" destOrd="0" parTransId="{E5F6D336-710F-4B9C-9264-814E3EA2BA01}" sibTransId="{8D7F9B8A-2EDB-43D5-806D-D0F143A08C24}"/>
    <dgm:cxn modelId="{5D9E491E-45DD-4216-8161-A3451C6BFC63}" type="presOf" srcId="{8E2DACD3-9D5D-4C82-9016-8C762D82FAF8}" destId="{2F18B93C-511E-4AE5-8900-3DA09A1AAE33}" srcOrd="0" destOrd="0" presId="urn:microsoft.com/office/officeart/2005/8/layout/gear1"/>
    <dgm:cxn modelId="{D447CB80-C7F9-4EEE-ADD5-857724BD049E}" type="presOf" srcId="{3B023697-6CA3-4644-B60C-C89424820A77}" destId="{7BAD9388-B53C-4FB2-9F42-86E67A8AE561}" srcOrd="3" destOrd="0" presId="urn:microsoft.com/office/officeart/2005/8/layout/gear1"/>
    <dgm:cxn modelId="{50E70B29-7137-4630-BAD4-94BB142E3157}" type="presOf" srcId="{6DADBDC0-1D36-47E8-B71E-79D61F79259B}" destId="{5F2BCFE8-25E0-4748-8953-2FB256A7CCDD}" srcOrd="1" destOrd="0" presId="urn:microsoft.com/office/officeart/2005/8/layout/gear1"/>
    <dgm:cxn modelId="{F9EC5366-A0CA-4FC6-82D0-F72D81C0161C}" srcId="{553F29A6-A2D7-406B-A2B3-608E9F72E163}" destId="{3B023697-6CA3-4644-B60C-C89424820A77}" srcOrd="2" destOrd="0" parTransId="{65000A4F-5027-404D-80E3-10691DA25A0D}" sibTransId="{34845D5B-7FEB-46A2-87AD-DC9CE108ACF9}"/>
    <dgm:cxn modelId="{FEDDF258-20FA-4035-86B7-1D694088CFBE}" type="presOf" srcId="{F9645845-A6ED-46F4-B937-BA26EE512912}" destId="{7A21F2A7-AA18-47E5-9F21-BC05DA8651A3}" srcOrd="0" destOrd="0" presId="urn:microsoft.com/office/officeart/2005/8/layout/gear1"/>
    <dgm:cxn modelId="{ABEE024D-3959-408A-A3AE-3FCD1EC1E5AC}" type="presOf" srcId="{3B023697-6CA3-4644-B60C-C89424820A77}" destId="{BFE0131C-2C04-40E8-9D36-994674657F9E}" srcOrd="1" destOrd="0" presId="urn:microsoft.com/office/officeart/2005/8/layout/gear1"/>
    <dgm:cxn modelId="{89739594-24E7-41F6-9BBA-268374B139F7}" type="presOf" srcId="{6DADBDC0-1D36-47E8-B71E-79D61F79259B}" destId="{4246932D-B035-45B1-BAA5-4F1E2920BCD8}" srcOrd="0" destOrd="0" presId="urn:microsoft.com/office/officeart/2005/8/layout/gear1"/>
    <dgm:cxn modelId="{761509B6-DAE9-46C0-B884-CFC9DA9EB128}" type="presOf" srcId="{F9645845-A6ED-46F4-B937-BA26EE512912}" destId="{39B284CE-048B-48A4-AF36-22B1FA8432C7}" srcOrd="2" destOrd="0" presId="urn:microsoft.com/office/officeart/2005/8/layout/gear1"/>
    <dgm:cxn modelId="{4CA6C820-77F1-43C4-8F63-C84BE6C13A6C}" type="presOf" srcId="{6DADBDC0-1D36-47E8-B71E-79D61F79259B}" destId="{8BBCEB97-22F6-4DEC-96AB-9C9A6294AB05}" srcOrd="2" destOrd="0" presId="urn:microsoft.com/office/officeart/2005/8/layout/gear1"/>
    <dgm:cxn modelId="{206C23E4-C19E-424F-8C19-87F27FA3B2A7}" type="presParOf" srcId="{DE663C04-8188-437E-BB7A-2B3898CCB216}" destId="{4246932D-B035-45B1-BAA5-4F1E2920BCD8}" srcOrd="0" destOrd="0" presId="urn:microsoft.com/office/officeart/2005/8/layout/gear1"/>
    <dgm:cxn modelId="{CD5DF7C0-ACC1-4CB8-8306-F25B1575CB96}" type="presParOf" srcId="{DE663C04-8188-437E-BB7A-2B3898CCB216}" destId="{5F2BCFE8-25E0-4748-8953-2FB256A7CCDD}" srcOrd="1" destOrd="0" presId="urn:microsoft.com/office/officeart/2005/8/layout/gear1"/>
    <dgm:cxn modelId="{3050AE99-4979-406A-B68D-7E0A0F85D8C9}" type="presParOf" srcId="{DE663C04-8188-437E-BB7A-2B3898CCB216}" destId="{8BBCEB97-22F6-4DEC-96AB-9C9A6294AB05}" srcOrd="2" destOrd="0" presId="urn:microsoft.com/office/officeart/2005/8/layout/gear1"/>
    <dgm:cxn modelId="{A10A20C4-B238-4BA7-A1E9-06C8256F90DE}" type="presParOf" srcId="{DE663C04-8188-437E-BB7A-2B3898CCB216}" destId="{7A21F2A7-AA18-47E5-9F21-BC05DA8651A3}" srcOrd="3" destOrd="0" presId="urn:microsoft.com/office/officeart/2005/8/layout/gear1"/>
    <dgm:cxn modelId="{55A652E8-EB93-4311-A86C-DF3426E29E21}" type="presParOf" srcId="{DE663C04-8188-437E-BB7A-2B3898CCB216}" destId="{6F0BF143-5D8A-47B1-94FF-DEA7B14B79CF}" srcOrd="4" destOrd="0" presId="urn:microsoft.com/office/officeart/2005/8/layout/gear1"/>
    <dgm:cxn modelId="{421F4D63-4D75-42C2-8DF9-398A0D82EEB7}" type="presParOf" srcId="{DE663C04-8188-437E-BB7A-2B3898CCB216}" destId="{39B284CE-048B-48A4-AF36-22B1FA8432C7}" srcOrd="5" destOrd="0" presId="urn:microsoft.com/office/officeart/2005/8/layout/gear1"/>
    <dgm:cxn modelId="{D74705BE-A338-4289-80BE-1CCDDAA15707}" type="presParOf" srcId="{DE663C04-8188-437E-BB7A-2B3898CCB216}" destId="{97816EC9-4F07-44AC-A6C1-872BBD476845}" srcOrd="6" destOrd="0" presId="urn:microsoft.com/office/officeart/2005/8/layout/gear1"/>
    <dgm:cxn modelId="{2E05A8AF-BD1E-49EA-A45C-62841FE0406F}" type="presParOf" srcId="{DE663C04-8188-437E-BB7A-2B3898CCB216}" destId="{BFE0131C-2C04-40E8-9D36-994674657F9E}" srcOrd="7" destOrd="0" presId="urn:microsoft.com/office/officeart/2005/8/layout/gear1"/>
    <dgm:cxn modelId="{0A723521-DB19-4DC1-B22E-1727E30A7834}" type="presParOf" srcId="{DE663C04-8188-437E-BB7A-2B3898CCB216}" destId="{2361F50A-1D76-48A3-8014-F481D24E4CB4}" srcOrd="8" destOrd="0" presId="urn:microsoft.com/office/officeart/2005/8/layout/gear1"/>
    <dgm:cxn modelId="{850471FB-3C53-4FD7-BBA6-CE68423D2EE8}" type="presParOf" srcId="{DE663C04-8188-437E-BB7A-2B3898CCB216}" destId="{7BAD9388-B53C-4FB2-9F42-86E67A8AE561}" srcOrd="9" destOrd="0" presId="urn:microsoft.com/office/officeart/2005/8/layout/gear1"/>
    <dgm:cxn modelId="{E71C0E33-6E60-48E5-969D-E700BDF441EF}" type="presParOf" srcId="{DE663C04-8188-437E-BB7A-2B3898CCB216}" destId="{96AB69B1-E9CC-48F8-8766-512E7A34FA3D}" srcOrd="10" destOrd="0" presId="urn:microsoft.com/office/officeart/2005/8/layout/gear1"/>
    <dgm:cxn modelId="{92FB56F7-D32F-484F-925F-D54E55668C01}" type="presParOf" srcId="{DE663C04-8188-437E-BB7A-2B3898CCB216}" destId="{2F18B93C-511E-4AE5-8900-3DA09A1AAE33}" srcOrd="11" destOrd="0" presId="urn:microsoft.com/office/officeart/2005/8/layout/gear1"/>
    <dgm:cxn modelId="{B1874F85-07B6-459A-A205-B4D73EAF9F57}" type="presParOf" srcId="{DE663C04-8188-437E-BB7A-2B3898CCB216}" destId="{061DB548-BD26-4705-B1E8-7DFF6814AE7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122317"/>
          <a:ext cx="9829799" cy="958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Objective 1: Designing A Small Group Strategy For Evaluating the SEP and SSSP Plans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June and July, 2016  </a:t>
          </a:r>
        </a:p>
      </dsp:txBody>
      <dsp:txXfrm>
        <a:off x="46777" y="169094"/>
        <a:ext cx="9736245" cy="864675"/>
      </dsp:txXfrm>
    </dsp:sp>
    <dsp:sp modelId="{6EA3914A-CB7F-4A5E-9543-C3A39D9197C9}">
      <dsp:nvSpPr>
        <dsp:cNvPr id="0" name=""/>
        <dsp:cNvSpPr/>
      </dsp:nvSpPr>
      <dsp:spPr>
        <a:xfrm>
          <a:off x="0" y="1080547"/>
          <a:ext cx="9829799" cy="165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9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Focusing on our Mission and Vision Statements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Identifying our Student Target Groups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Comparing  Institutional Data and Program Level Data against the SEP Goals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Conducting SEP and SSP Program Evaluation- How are We doing?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Reporting Results to the Small Group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Creating a Student Services Blueprint to present at Professional Development Day in August, 2016 </a:t>
          </a:r>
        </a:p>
      </dsp:txBody>
      <dsp:txXfrm>
        <a:off x="0" y="1080547"/>
        <a:ext cx="9829799" cy="1651860"/>
      </dsp:txXfrm>
    </dsp:sp>
    <dsp:sp modelId="{81203336-F3DE-4B3A-BCF4-0F68C23AC2BB}">
      <dsp:nvSpPr>
        <dsp:cNvPr id="0" name=""/>
        <dsp:cNvSpPr/>
      </dsp:nvSpPr>
      <dsp:spPr>
        <a:xfrm>
          <a:off x="0" y="2743204"/>
          <a:ext cx="9829799" cy="9582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Objective 2: Conducting SEP and SSSP Program Evaluation and Sharing Best Practices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August 26, 2016  </a:t>
          </a:r>
        </a:p>
      </dsp:txBody>
      <dsp:txXfrm>
        <a:off x="46777" y="2789981"/>
        <a:ext cx="9736245" cy="864675"/>
      </dsp:txXfrm>
    </dsp:sp>
    <dsp:sp modelId="{782956A5-ADC8-4959-B856-589B9D9B9635}">
      <dsp:nvSpPr>
        <dsp:cNvPr id="0" name=""/>
        <dsp:cNvSpPr/>
      </dsp:nvSpPr>
      <dsp:spPr>
        <a:xfrm>
          <a:off x="0" y="3690637"/>
          <a:ext cx="9829799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9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Updating Progress on Key Student Service Areas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Identifying Challenge Areas and Creating Solutions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Reporting out to the Larger Student Services Group on August 26, 2016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Compiling Best Practices for Student Equity and Success </a:t>
          </a:r>
        </a:p>
      </dsp:txBody>
      <dsp:txXfrm>
        <a:off x="0" y="3690637"/>
        <a:ext cx="9829799" cy="1108485"/>
      </dsp:txXfrm>
    </dsp:sp>
    <dsp:sp modelId="{D64CB5D5-837D-47FC-9E42-A26D800BC695}">
      <dsp:nvSpPr>
        <dsp:cNvPr id="0" name=""/>
        <dsp:cNvSpPr/>
      </dsp:nvSpPr>
      <dsp:spPr>
        <a:xfrm>
          <a:off x="0" y="4799122"/>
          <a:ext cx="9829799" cy="9582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Objective 3: Creating a Sustainable Blueprint for the Future, September through December 2016  </a:t>
          </a:r>
        </a:p>
      </dsp:txBody>
      <dsp:txXfrm>
        <a:off x="46777" y="4845899"/>
        <a:ext cx="9736245" cy="864675"/>
      </dsp:txXfrm>
    </dsp:sp>
    <dsp:sp modelId="{08B7B17B-8600-44B0-B235-389E5D71D804}">
      <dsp:nvSpPr>
        <dsp:cNvPr id="0" name=""/>
        <dsp:cNvSpPr/>
      </dsp:nvSpPr>
      <dsp:spPr>
        <a:xfrm>
          <a:off x="0" y="5757352"/>
          <a:ext cx="9829799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9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Sharing Leadership and Management Skills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Using Data to Inform Decision Making and Resource Allocation in Future Reports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/>
            <a:t>Using Shared Best Practices as a Blueprint for the Future  </a:t>
          </a:r>
        </a:p>
      </dsp:txBody>
      <dsp:txXfrm>
        <a:off x="0" y="5757352"/>
        <a:ext cx="9829799" cy="8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ABDC6-DEAD-4E12-9E91-3DA04A0B1713}">
      <dsp:nvSpPr>
        <dsp:cNvPr id="0" name=""/>
        <dsp:cNvSpPr/>
      </dsp:nvSpPr>
      <dsp:spPr>
        <a:xfrm>
          <a:off x="771524" y="0"/>
          <a:ext cx="8743950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92F90-5E58-40D0-8891-813EA73C22DF}">
      <dsp:nvSpPr>
        <dsp:cNvPr id="0" name=""/>
        <dsp:cNvSpPr/>
      </dsp:nvSpPr>
      <dsp:spPr>
        <a:xfrm>
          <a:off x="348592" y="1257299"/>
          <a:ext cx="3086100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TARGETED STUDENT SUCCESS OPTIONS…	+</a:t>
          </a:r>
        </a:p>
      </dsp:txBody>
      <dsp:txXfrm>
        <a:off x="430427" y="1339134"/>
        <a:ext cx="2922430" cy="1512730"/>
      </dsp:txXfrm>
    </dsp:sp>
    <dsp:sp modelId="{A8D37872-141C-4DBE-8AC1-8BD7FF9A9C51}">
      <dsp:nvSpPr>
        <dsp:cNvPr id="0" name=""/>
        <dsp:cNvSpPr/>
      </dsp:nvSpPr>
      <dsp:spPr>
        <a:xfrm>
          <a:off x="3600450" y="1257299"/>
          <a:ext cx="3086100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…COMBINED WITH FACULTY EFFORTS IN THE CLASSROOM 	</a:t>
          </a:r>
        </a:p>
      </dsp:txBody>
      <dsp:txXfrm>
        <a:off x="3682285" y="1339134"/>
        <a:ext cx="2922430" cy="1512730"/>
      </dsp:txXfrm>
    </dsp:sp>
    <dsp:sp modelId="{F9EAD58A-BBD9-4782-8B28-4BD54530C5E1}">
      <dsp:nvSpPr>
        <dsp:cNvPr id="0" name=""/>
        <dsp:cNvSpPr/>
      </dsp:nvSpPr>
      <dsp:spPr>
        <a:xfrm>
          <a:off x="6852307" y="1257299"/>
          <a:ext cx="3086100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= EQUALS BETTER STUDENT EQUITY AND SUCCESS!</a:t>
          </a:r>
        </a:p>
      </dsp:txBody>
      <dsp:txXfrm>
        <a:off x="6934142" y="1339134"/>
        <a:ext cx="2922430" cy="1512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932D-B035-45B1-BAA5-4F1E2920BCD8}">
      <dsp:nvSpPr>
        <dsp:cNvPr id="0" name=""/>
        <dsp:cNvSpPr/>
      </dsp:nvSpPr>
      <dsp:spPr>
        <a:xfrm>
          <a:off x="4933950" y="1885950"/>
          <a:ext cx="2305050" cy="230505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Student Equity and Success </a:t>
          </a:r>
        </a:p>
      </dsp:txBody>
      <dsp:txXfrm>
        <a:off x="5397368" y="2425897"/>
        <a:ext cx="1378214" cy="1184843"/>
      </dsp:txXfrm>
    </dsp:sp>
    <dsp:sp modelId="{7A21F2A7-AA18-47E5-9F21-BC05DA8651A3}">
      <dsp:nvSpPr>
        <dsp:cNvPr id="0" name=""/>
        <dsp:cNvSpPr/>
      </dsp:nvSpPr>
      <dsp:spPr>
        <a:xfrm>
          <a:off x="3592830" y="1341120"/>
          <a:ext cx="1676400" cy="167640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Faculty Efforts </a:t>
          </a:r>
        </a:p>
      </dsp:txBody>
      <dsp:txXfrm>
        <a:off x="4014869" y="1765710"/>
        <a:ext cx="832322" cy="827220"/>
      </dsp:txXfrm>
    </dsp:sp>
    <dsp:sp modelId="{97816EC9-4F07-44AC-A6C1-872BBD476845}">
      <dsp:nvSpPr>
        <dsp:cNvPr id="0" name=""/>
        <dsp:cNvSpPr/>
      </dsp:nvSpPr>
      <dsp:spPr>
        <a:xfrm rot="20700000">
          <a:off x="4531785" y="184575"/>
          <a:ext cx="1642529" cy="1642529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Student Success Services</a:t>
          </a:r>
        </a:p>
      </dsp:txBody>
      <dsp:txXfrm rot="-20700000">
        <a:off x="4892039" y="544830"/>
        <a:ext cx="922020" cy="922020"/>
      </dsp:txXfrm>
    </dsp:sp>
    <dsp:sp modelId="{96AB69B1-E9CC-48F8-8766-512E7A34FA3D}">
      <dsp:nvSpPr>
        <dsp:cNvPr id="0" name=""/>
        <dsp:cNvSpPr/>
      </dsp:nvSpPr>
      <dsp:spPr>
        <a:xfrm>
          <a:off x="4756671" y="1538143"/>
          <a:ext cx="2950464" cy="2950464"/>
        </a:xfrm>
        <a:prstGeom prst="circularArrow">
          <a:avLst>
            <a:gd name="adj1" fmla="val 4688"/>
            <a:gd name="adj2" fmla="val 299029"/>
            <a:gd name="adj3" fmla="val 2516168"/>
            <a:gd name="adj4" fmla="val 1586127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8B93C-511E-4AE5-8900-3DA09A1AAE33}">
      <dsp:nvSpPr>
        <dsp:cNvPr id="0" name=""/>
        <dsp:cNvSpPr/>
      </dsp:nvSpPr>
      <dsp:spPr>
        <a:xfrm>
          <a:off x="3295942" y="970210"/>
          <a:ext cx="2143696" cy="2143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DB548-BD26-4705-B1E8-7DFF6814AE7C}">
      <dsp:nvSpPr>
        <dsp:cNvPr id="0" name=""/>
        <dsp:cNvSpPr/>
      </dsp:nvSpPr>
      <dsp:spPr>
        <a:xfrm>
          <a:off x="4151850" y="-175186"/>
          <a:ext cx="2311336" cy="23113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8/9/2016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calvetwrites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Creating a Blueprint For Student Equity and Student Success, Part 2</a:t>
            </a:r>
          </a:p>
        </p:txBody>
      </p:sp>
      <p:pic>
        <p:nvPicPr>
          <p:cNvPr id="6" name="Picture 5" descr="Macintosh HD:Users:alex:Dropbox:Megan.Crossfield@evc.edu:Logos:FINAL TO BE USED:EVC SS:evc_logo_student-success-cen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676400"/>
            <a:ext cx="3611810" cy="121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Assessing Our Progress on the SSSP and its Five Student Service Areas Goals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/>
              <a:t>Using Outcomes to  Guide Our Blueprint for Student Equity and Success </a:t>
            </a:r>
          </a:p>
        </p:txBody>
      </p:sp>
    </p:spTree>
    <p:extLst>
      <p:ext uri="{BB962C8B-B14F-4D97-AF65-F5344CB8AC3E}">
        <p14:creationId xmlns:p14="http://schemas.microsoft.com/office/powerpoint/2010/main" val="39254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WE CAN DO THIS…</a:t>
            </a:r>
            <a:br>
              <a:rPr lang="en-US" b="1" dirty="0"/>
            </a:br>
            <a:r>
              <a:rPr lang="en-US" b="1" dirty="0"/>
              <a:t>YOU ARE STUDENT SUCCESS SUPER HEROES!</a:t>
            </a:r>
          </a:p>
        </p:txBody>
      </p:sp>
      <p:pic>
        <p:nvPicPr>
          <p:cNvPr id="8" name="Content Placeholder 7" descr="18 fantasias para cachorros arrasarem no carnava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3" y="971550"/>
            <a:ext cx="4686300" cy="3619500"/>
          </a:xfrm>
        </p:spPr>
      </p:pic>
    </p:spTree>
    <p:extLst>
      <p:ext uri="{BB962C8B-B14F-4D97-AF65-F5344CB8AC3E}">
        <p14:creationId xmlns:p14="http://schemas.microsoft.com/office/powerpoint/2010/main" val="40522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1981200"/>
          </a:xfrm>
        </p:spPr>
        <p:txBody>
          <a:bodyPr/>
          <a:lstStyle/>
          <a:p>
            <a:r>
              <a:rPr lang="en-US" b="1" dirty="0"/>
              <a:t>Revisiting the Plan… </a:t>
            </a:r>
            <a:br>
              <a:rPr lang="en-US" b="1" dirty="0"/>
            </a:br>
            <a:r>
              <a:rPr lang="en-US" b="1" dirty="0"/>
              <a:t>What were those SSSP Areas Again?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/>
              <a:t>PLANNING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ORIENTATION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ASSESSMENT FOR PLACEMENT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COUNSELING, ADVISING AND OTHER ACADEMIC SERVICES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FOLLOW-UP FOR AT-RISK STUDENTS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05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…A SSSP “CHEAT SHEET” IS NOW BEING PROVIDED TO ASSIST YOUR MEMORY.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98" y="533400"/>
            <a:ext cx="10287000" cy="47243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PLEASE REMAIN CALM…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mencemos, como no puede ser de otra manera, con la frase propuest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360793"/>
            <a:ext cx="4572000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Facilitated Group Discussion – What Would We Like the Faculty to Know about Student Success Services to Help Our Students?  </a:t>
            </a:r>
          </a:p>
        </p:txBody>
      </p:sp>
      <p:pic>
        <p:nvPicPr>
          <p:cNvPr id="4" name="Content Placeholder 3" descr="Resulta tan fácil sentir fascinación e incluso amor, por cierto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685800"/>
            <a:ext cx="5588000" cy="4191000"/>
          </a:xfrm>
        </p:spPr>
      </p:pic>
    </p:spTree>
    <p:extLst>
      <p:ext uri="{BB962C8B-B14F-4D97-AF65-F5344CB8AC3E}">
        <p14:creationId xmlns:p14="http://schemas.microsoft.com/office/powerpoint/2010/main" val="42548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Now, A Short Break for 15 Minutes…</a:t>
            </a:r>
          </a:p>
        </p:txBody>
      </p:sp>
      <p:pic>
        <p:nvPicPr>
          <p:cNvPr id="12" name="Content Placeholder 11" descr="My Terrible, Horrible, No-Good Very Bad Day - HoneyBear La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22" y="685800"/>
            <a:ext cx="6999582" cy="4191000"/>
          </a:xfrm>
        </p:spPr>
      </p:pic>
    </p:spTree>
    <p:extLst>
      <p:ext uri="{BB962C8B-B14F-4D97-AF65-F5344CB8AC3E}">
        <p14:creationId xmlns:p14="http://schemas.microsoft.com/office/powerpoint/2010/main" val="12656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Reviewing Our Challenges and Best Practices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/>
              <a:t>Looking at How We Can Work Across Campus to Increase Student Equity and Success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We are now handing out a summary of your challenges and best practices provided by your emails for group discussion… </a:t>
            </a:r>
          </a:p>
        </p:txBody>
      </p:sp>
      <p:pic>
        <p:nvPicPr>
          <p:cNvPr id="6" name="Content Placeholder 5" descr="Re: Can we has a funnies thread? -- Par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685800"/>
            <a:ext cx="5588000" cy="4191000"/>
          </a:xfrm>
        </p:spPr>
      </p:pic>
    </p:spTree>
    <p:extLst>
      <p:ext uri="{BB962C8B-B14F-4D97-AF65-F5344CB8AC3E}">
        <p14:creationId xmlns:p14="http://schemas.microsoft.com/office/powerpoint/2010/main" val="19533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And Now, a 30 Minute Lunch Break! </a:t>
            </a:r>
          </a:p>
        </p:txBody>
      </p:sp>
      <p:pic>
        <p:nvPicPr>
          <p:cNvPr id="4" name="Content Placeholder 3" descr="Και που λες...: Μασκαράααααα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13" y="806450"/>
            <a:ext cx="6248400" cy="3949700"/>
          </a:xfrm>
        </p:spPr>
      </p:pic>
    </p:spTree>
    <p:extLst>
      <p:ext uri="{BB962C8B-B14F-4D97-AF65-F5344CB8AC3E}">
        <p14:creationId xmlns:p14="http://schemas.microsoft.com/office/powerpoint/2010/main" val="2580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Putting it All </a:t>
            </a:r>
            <a:br>
              <a:rPr lang="en-US" sz="4000" dirty="0"/>
            </a:br>
            <a:r>
              <a:rPr lang="en-US" sz="4000" dirty="0"/>
              <a:t>Together: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Preparing to Promote Student Equity and Student Success within the Larger Campus Community 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/>
              <a:t>Looking at How We Can Share Best Practices  During Staff Development  to Increase Student Equity and Success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762000"/>
            <a:ext cx="10287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We Are Making Progress!</a:t>
            </a:r>
          </a:p>
          <a:p>
            <a:pPr marL="0" indent="0">
              <a:buNone/>
            </a:pPr>
            <a:r>
              <a:rPr lang="en-US" sz="5400" b="1" dirty="0"/>
              <a:t>					 	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47389" y="5501045"/>
            <a:ext cx="944822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Let’s Keep It Going…</a:t>
            </a:r>
          </a:p>
        </p:txBody>
      </p:sp>
      <p:pic>
        <p:nvPicPr>
          <p:cNvPr id="3" name="Picture 2" descr="funny_animals_pictures_06_FUNNY_ANIMALS-s450x450-15593-5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1371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HAVING PARTNERSHIPS WITH FACULTY </a:t>
            </a:r>
            <a:br>
              <a:rPr lang="en-US" b="1" dirty="0"/>
            </a:br>
            <a:r>
              <a:rPr lang="en-US" b="1" dirty="0"/>
              <a:t>IS ESSENTIAL TO STUDENT SUCCESS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464828"/>
              </p:ext>
            </p:extLst>
          </p:nvPr>
        </p:nvGraphicFramePr>
        <p:xfrm>
          <a:off x="1293813" y="685800"/>
          <a:ext cx="10287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3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THE GEARS OF STUDENT EQUITY AND SUCCESS WORK – FOR YOU VISUAL LEARNERS!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77281"/>
              </p:ext>
            </p:extLst>
          </p:nvPr>
        </p:nvGraphicFramePr>
        <p:xfrm>
          <a:off x="1293813" y="685800"/>
          <a:ext cx="10287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9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FIRST, AN EXAMPLE OF LINKING ENLACE’S STUDENT SERVICES TO THE ACCELERATED MATH PROGRAM, ALEKS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b="1" dirty="0"/>
              <a:t>EVC STUDENT SUCCESS TEAM AT ENLACE		</a:t>
            </a:r>
            <a:r>
              <a:rPr lang="en-US" b="1" dirty="0"/>
              <a:t>	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ENLACE approached Professor Burnham to contribute to the ALEKS accelerated math program for Latino Students.	</a:t>
            </a:r>
          </a:p>
          <a:p>
            <a:r>
              <a:rPr lang="en-US" dirty="0"/>
              <a:t>ENLACE students are able to complete the remedial coursework during a six month program, using the summer bridge and fall semester ALEKS courses.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ALEKS MATH FACULTY (Professor Cynthia Burnham)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Professor Burnham helped design and implement the ALEKS Math Program based on research on Latino Students succeeding in accelerated programs. </a:t>
            </a:r>
          </a:p>
          <a:p>
            <a:r>
              <a:rPr lang="en-US" dirty="0"/>
              <a:t>Each student who enrolls in these classes has access to in and out of class tutoring and entre to the ALEKS program taught by professors such as Professor Burnham.</a:t>
            </a:r>
          </a:p>
        </p:txBody>
      </p:sp>
    </p:spTree>
    <p:extLst>
      <p:ext uri="{BB962C8B-B14F-4D97-AF65-F5344CB8AC3E}">
        <p14:creationId xmlns:p14="http://schemas.microsoft.com/office/powerpoint/2010/main" val="27159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0413" y="722243"/>
            <a:ext cx="3962400" cy="4724400"/>
          </a:xfrm>
        </p:spPr>
        <p:txBody>
          <a:bodyPr/>
          <a:lstStyle/>
          <a:p>
            <a:r>
              <a:rPr lang="en-US" b="1" dirty="0"/>
              <a:t>The Bottom Line: Two Way Efforts Between Student Success and Faculty Increases Student Equity!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10" name="Content Placeholder 9" descr="Beautiful Looking Wild Animals Wallpap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3" y="914995"/>
            <a:ext cx="6704012" cy="5028009"/>
          </a:xfrm>
        </p:spPr>
      </p:pic>
    </p:spTree>
    <p:extLst>
      <p:ext uri="{BB962C8B-B14F-4D97-AF65-F5344CB8AC3E}">
        <p14:creationId xmlns:p14="http://schemas.microsoft.com/office/powerpoint/2010/main" val="3365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486400"/>
            <a:ext cx="10971372" cy="1143000"/>
          </a:xfrm>
        </p:spPr>
        <p:txBody>
          <a:bodyPr/>
          <a:lstStyle/>
          <a:p>
            <a:pPr algn="ctr"/>
            <a:r>
              <a:rPr lang="en-US" b="1" dirty="0"/>
              <a:t>Please be prepared to share your slide concept </a:t>
            </a:r>
            <a:br>
              <a:rPr lang="en-US" b="1" dirty="0"/>
            </a:br>
            <a:r>
              <a:rPr lang="en-US" b="1" dirty="0"/>
              <a:t>in 30 minutes.  Thank you.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SMALL GROUP ACTIVITY: </a:t>
            </a:r>
          </a:p>
          <a:p>
            <a:pPr marL="0" indent="0">
              <a:buNone/>
            </a:pPr>
            <a:r>
              <a:rPr lang="en-US" b="1" dirty="0"/>
              <a:t>Working with others from your service area, use the template provided and create a “Best Practices Slide” with the following: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A best practice in student services </a:t>
            </a:r>
            <a:r>
              <a:rPr lang="en-US" sz="2800" dirty="0"/>
              <a:t>that you think faculty should know about to help increase student success.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How this information will help faculty </a:t>
            </a:r>
            <a:r>
              <a:rPr lang="en-US" sz="2800" dirty="0"/>
              <a:t>to increase student success.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How the faculty’s contribution will align </a:t>
            </a:r>
            <a:r>
              <a:rPr lang="en-US" sz="2800" dirty="0"/>
              <a:t>with our student success efforts. </a:t>
            </a:r>
          </a:p>
        </p:txBody>
      </p:sp>
    </p:spTree>
    <p:extLst>
      <p:ext uri="{BB962C8B-B14F-4D97-AF65-F5344CB8AC3E}">
        <p14:creationId xmlns:p14="http://schemas.microsoft.com/office/powerpoint/2010/main" val="37803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What your Finished Slide Should Look Like – Please Report Out in 30 Minutes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8629"/>
              </p:ext>
            </p:extLst>
          </p:nvPr>
        </p:nvGraphicFramePr>
        <p:xfrm>
          <a:off x="1293813" y="685800"/>
          <a:ext cx="102870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7868217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33415633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903034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WRITE</a:t>
                      </a:r>
                      <a:r>
                        <a:rPr lang="en-US" baseline="0" dirty="0"/>
                        <a:t> DOWN YOUR BEST PRACTICE IN THIS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THIS COLUMN, EXPLAIN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HOW KNOWING ABOUT THIS BEST PRACTICE WILL HELP FACULTY TO BETTER SERVE OUR STUDENTS.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DESCRIBE HOW THE</a:t>
                      </a:r>
                      <a:r>
                        <a:rPr lang="en-US" baseline="0" dirty="0"/>
                        <a:t> FACULTY’S KNOWLEDGE AND USE OF THIS BEST PRACTICE WILL INCREASE STUDENT EQUITY AND SUCCESS IN THIS COLUMN.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7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EXAMPLE:  THE ACCELERATED MATH</a:t>
                      </a:r>
                      <a:r>
                        <a:rPr lang="en-US" baseline="0" dirty="0"/>
                        <a:t> PROGRAM FOR ENLACE STUDENTS WITH PROFESSOR BURNHAM AT EVC.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 KNOWLEDGE AND INVOLVEMENT WITH</a:t>
                      </a:r>
                      <a:r>
                        <a:rPr lang="en-US" baseline="0" dirty="0"/>
                        <a:t> THE ENLACE STUDENTS HELPED TO BUILD A BETTER ALEKS MATH PROGRAM.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NOW HAVE A HIGHER RETENTION AND SUCCESS RATE</a:t>
                      </a:r>
                      <a:r>
                        <a:rPr lang="en-US" baseline="0" dirty="0"/>
                        <a:t> FOR ENLACE STUDENT IN ACCERATED MATH PROGRAMS AT EVC.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5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Now,</a:t>
                      </a:r>
                      <a:r>
                        <a:rPr lang="en-US" baseline="0" dirty="0"/>
                        <a:t> it’s your turn in the boxes below….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2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5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08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4800600"/>
            <a:ext cx="10971372" cy="1447800"/>
          </a:xfrm>
        </p:spPr>
        <p:txBody>
          <a:bodyPr>
            <a:normAutofit/>
          </a:bodyPr>
          <a:lstStyle/>
          <a:p>
            <a:r>
              <a:rPr lang="en-US" b="1" dirty="0"/>
              <a:t>You participated and conquered!</a:t>
            </a:r>
            <a:br>
              <a:rPr lang="en-US" b="1" dirty="0"/>
            </a:br>
            <a:r>
              <a:rPr lang="en-US" b="1" dirty="0"/>
              <a:t>Next Steps and Workshop Evaluation </a:t>
            </a:r>
            <a:br>
              <a:rPr lang="en-US" b="1" dirty="0"/>
            </a:br>
            <a:r>
              <a:rPr lang="en-US" b="1" dirty="0"/>
              <a:t>12:30-1:00 </a:t>
            </a:r>
          </a:p>
        </p:txBody>
      </p:sp>
      <p:pic>
        <p:nvPicPr>
          <p:cNvPr id="4" name="Picture 3" descr="iCachondeo » funny animals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304800"/>
            <a:ext cx="4000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i="1" dirty="0"/>
              <a:t>Putting it All Together…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 of your slides will be made into a “Master Presentation” for Professional Development Day on August 26, 2016.</a:t>
            </a:r>
          </a:p>
          <a:p>
            <a:r>
              <a:rPr lang="en-US" dirty="0"/>
              <a:t>If your slide is included, you will be presenting at the PDD Workshop. </a:t>
            </a:r>
          </a:p>
          <a:p>
            <a:r>
              <a:rPr lang="en-US" dirty="0"/>
              <a:t>Your new information will be included in program review and program planning going forward.  </a:t>
            </a:r>
          </a:p>
        </p:txBody>
      </p:sp>
    </p:spTree>
    <p:extLst>
      <p:ext uri="{BB962C8B-B14F-4D97-AF65-F5344CB8AC3E}">
        <p14:creationId xmlns:p14="http://schemas.microsoft.com/office/powerpoint/2010/main" val="36355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 Did It.   Way to Go, Student Success Team!</a:t>
            </a:r>
          </a:p>
        </p:txBody>
      </p:sp>
      <p:pic>
        <p:nvPicPr>
          <p:cNvPr id="8" name="Content Placeholder 7" descr="He's coming back - The Pub - Shroomery Message Boa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43" y="685800"/>
            <a:ext cx="4688940" cy="4191000"/>
          </a:xfrm>
        </p:spPr>
      </p:pic>
    </p:spTree>
    <p:extLst>
      <p:ext uri="{BB962C8B-B14F-4D97-AF65-F5344CB8AC3E}">
        <p14:creationId xmlns:p14="http://schemas.microsoft.com/office/powerpoint/2010/main" val="19268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381000"/>
            <a:ext cx="3962400" cy="502920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1295400"/>
          </a:xfrm>
        </p:spPr>
        <p:txBody>
          <a:bodyPr>
            <a:noAutofit/>
          </a:bodyPr>
          <a:lstStyle/>
          <a:p>
            <a:r>
              <a:rPr lang="en-US" sz="2000" b="1" dirty="0"/>
              <a:t>Questions?  Please reach out to:</a:t>
            </a:r>
          </a:p>
          <a:p>
            <a:r>
              <a:rPr lang="en-US" sz="2000" b="1" dirty="0"/>
              <a:t>Dr. Darla Calvet</a:t>
            </a:r>
          </a:p>
          <a:p>
            <a:r>
              <a:rPr lang="en-US" sz="2000" b="1" dirty="0"/>
              <a:t>(619) 318-0605</a:t>
            </a:r>
          </a:p>
          <a:p>
            <a:r>
              <a:rPr lang="en-US" sz="2000" b="1" dirty="0">
                <a:hlinkClick r:id="rId2"/>
              </a:rPr>
              <a:t>calvetwrites@gmail.com</a:t>
            </a:r>
            <a:endParaRPr lang="en-US" sz="2000" b="1" dirty="0"/>
          </a:p>
          <a:p>
            <a:endParaRPr lang="en-US" sz="18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305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Lessons Learned from Our First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Creating A Blueprint for Student Equity and Success </a:t>
            </a:r>
          </a:p>
        </p:txBody>
      </p:sp>
    </p:spTree>
    <p:extLst>
      <p:ext uri="{BB962C8B-B14F-4D97-AF65-F5344CB8AC3E}">
        <p14:creationId xmlns:p14="http://schemas.microsoft.com/office/powerpoint/2010/main" val="4006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Today’s Workshop Schedule: Creating a Blueprint for Equity </a:t>
            </a:r>
            <a:br>
              <a:rPr lang="en-US" sz="2400" b="1" dirty="0"/>
            </a:br>
            <a:r>
              <a:rPr lang="en-US" sz="2400" b="1" dirty="0"/>
              <a:t>and Student Success Part 2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898364"/>
              </p:ext>
            </p:extLst>
          </p:nvPr>
        </p:nvGraphicFramePr>
        <p:xfrm>
          <a:off x="1065212" y="76201"/>
          <a:ext cx="9067801" cy="5301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713996606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880027506"/>
                    </a:ext>
                  </a:extLst>
                </a:gridCol>
              </a:tblGrid>
              <a:tr h="604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449608"/>
                  </a:ext>
                </a:extLst>
              </a:tr>
              <a:tr h="45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8:30</a:t>
                      </a:r>
                      <a:r>
                        <a:rPr lang="en-US" baseline="0" dirty="0"/>
                        <a:t> to 9:00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Coffee,</a:t>
                      </a:r>
                      <a:r>
                        <a:rPr lang="en-US" baseline="0" dirty="0"/>
                        <a:t> Goodies and Some History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38284"/>
                  </a:ext>
                </a:extLst>
              </a:tr>
              <a:tr h="45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9:00 to 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We Learned from</a:t>
                      </a:r>
                      <a:r>
                        <a:rPr lang="en-US" baseline="0" dirty="0"/>
                        <a:t> our Last Workshop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48631"/>
                  </a:ext>
                </a:extLst>
              </a:tr>
              <a:tr h="9166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9:30</a:t>
                      </a:r>
                      <a:r>
                        <a:rPr lang="en-US" baseline="0" dirty="0"/>
                        <a:t> to 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Assessing Our</a:t>
                      </a:r>
                      <a:r>
                        <a:rPr lang="en-US" baseline="0" dirty="0"/>
                        <a:t> Progress in the Five Areas of the Student Success Support Plan (SSSP) of Planning, Orientation, Placement Assessment, and Follow-Up (Group Discussion)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91179"/>
                  </a:ext>
                </a:extLst>
              </a:tr>
              <a:tr h="45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10:30 to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Short Break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85355"/>
                  </a:ext>
                </a:extLst>
              </a:tr>
              <a:tr h="6416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10:45 to 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Review of Self-Reported Student Services Qualitative</a:t>
                      </a:r>
                      <a:r>
                        <a:rPr lang="en-US" baseline="0" dirty="0"/>
                        <a:t> Data (Challenges and Best Practices Group Discussion)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30251"/>
                  </a:ext>
                </a:extLst>
              </a:tr>
              <a:tr h="4153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11:30-12:00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Lunch Break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71860"/>
                  </a:ext>
                </a:extLst>
              </a:tr>
              <a:tr h="6416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12:00-1:00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Activity:</a:t>
                      </a:r>
                      <a:r>
                        <a:rPr lang="en-US" baseline="0" dirty="0"/>
                        <a:t>  Creating Professional Development Day Slide Content for the 8/26/16 Campus Presentation (Group Assignment)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50905"/>
                  </a:ext>
                </a:extLst>
              </a:tr>
              <a:tr h="45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1:00</a:t>
                      </a:r>
                      <a:r>
                        <a:rPr lang="en-US" baseline="0" dirty="0"/>
                        <a:t> to 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Next</a:t>
                      </a:r>
                      <a:r>
                        <a:rPr lang="en-US" baseline="0" dirty="0"/>
                        <a:t> Steps and Workshop Evaluation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2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did we Learn from the Last Workshop and How Do We Use it Going Forward?	</a:t>
            </a:r>
          </a:p>
        </p:txBody>
      </p:sp>
      <p:pic>
        <p:nvPicPr>
          <p:cNvPr id="7" name="Picture Placeholder 6" descr="... Cute Rabbits Photos Baby And Funny Animal Photos | Funny Baby Picture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i="1" dirty="0"/>
              <a:t>A Quick Review of Findings </a:t>
            </a:r>
          </a:p>
        </p:txBody>
      </p:sp>
    </p:spTree>
    <p:extLst>
      <p:ext uri="{BB962C8B-B14F-4D97-AF65-F5344CB8AC3E}">
        <p14:creationId xmlns:p14="http://schemas.microsoft.com/office/powerpoint/2010/main" val="19270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5105400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7000" dirty="0"/>
              <a:t>The Top Three (3) Findings From Our First Workshop Together: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7000" dirty="0"/>
              <a:t>Strengthen the relationship between Student Services and the EVC Office of Institutional Research.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7000" dirty="0"/>
              <a:t>Improve our efforts to collect better internal data.  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7000" dirty="0"/>
              <a:t>Engage with faculty and staff across campus to strengthen mutual efforts for student success.  </a:t>
            </a:r>
          </a:p>
          <a:p>
            <a:pPr marL="742950" indent="-742950">
              <a:buFont typeface="+mj-lt"/>
              <a:buAutoNum type="arabicParenR"/>
            </a:pPr>
            <a:endParaRPr lang="en-US" sz="7000" dirty="0"/>
          </a:p>
          <a:p>
            <a:pPr marL="0" indent="0">
              <a:buNone/>
            </a:pPr>
            <a:r>
              <a:rPr lang="en-US" sz="7000" dirty="0"/>
              <a:t>*These findings were drawn from the Workshop notes and Evaluations from June, 2016. </a:t>
            </a:r>
          </a:p>
          <a:p>
            <a:pPr marL="742950" indent="-742950">
              <a:buFont typeface="+mj-lt"/>
              <a:buAutoNum type="arabicParenR"/>
            </a:pPr>
            <a:endParaRPr lang="en-US" sz="5100" dirty="0"/>
          </a:p>
          <a:p>
            <a:pPr marL="742950" indent="-742950">
              <a:buFont typeface="+mj-lt"/>
              <a:buAutoNum type="arabicParenR"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8092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Let’s Revisit Our Small Planning Group Objectives…</a:t>
            </a:r>
          </a:p>
        </p:txBody>
      </p:sp>
      <p:pic>
        <p:nvPicPr>
          <p:cNvPr id="9" name="Content Placeholder 8" descr="Showhappy Birthday Funny Animal Pics | Funny Baby Pictur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685800"/>
            <a:ext cx="5588000" cy="4191000"/>
          </a:xfrm>
        </p:spPr>
      </p:pic>
    </p:spTree>
    <p:extLst>
      <p:ext uri="{BB962C8B-B14F-4D97-AF65-F5344CB8AC3E}">
        <p14:creationId xmlns:p14="http://schemas.microsoft.com/office/powerpoint/2010/main" val="8910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Vertical Bullet Lis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960584"/>
              </p:ext>
            </p:extLst>
          </p:nvPr>
        </p:nvGraphicFramePr>
        <p:xfrm>
          <a:off x="1293812" y="152400"/>
          <a:ext cx="9829799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1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Congratulations!  You Are Making Progress </a:t>
            </a:r>
            <a:br>
              <a:rPr lang="en-US" sz="3200" b="1" dirty="0"/>
            </a:br>
            <a:r>
              <a:rPr lang="en-US" sz="3200" b="1" dirty="0"/>
              <a:t>Through the Objectives.</a:t>
            </a:r>
          </a:p>
        </p:txBody>
      </p:sp>
      <p:pic>
        <p:nvPicPr>
          <p:cNvPr id="5" name="Content Placeholder 4" descr="The bear's photo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32" y="685800"/>
            <a:ext cx="6319761" cy="4191000"/>
          </a:xfrm>
        </p:spPr>
      </p:pic>
    </p:spTree>
    <p:extLst>
      <p:ext uri="{BB962C8B-B14F-4D97-AF65-F5344CB8AC3E}">
        <p14:creationId xmlns:p14="http://schemas.microsoft.com/office/powerpoint/2010/main" val="818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VC Document – Internal" ma:contentTypeID="0x0101008814C87BFF5DCA46B3CDF34E451A114D0100F9AEEBB0563ECE4E893FF35CEB558888" ma:contentTypeVersion="13" ma:contentTypeDescription="" ma:contentTypeScope="" ma:versionID="0ef63f589389619a7ab1f8e701400b9a">
  <xsd:schema xmlns:xsd="http://www.w3.org/2001/XMLSchema" xmlns:xs="http://www.w3.org/2001/XMLSchema" xmlns:p="http://schemas.microsoft.com/office/2006/metadata/properties" xmlns:ns2="59b7bdba-f2c8-45aa-809f-57bbfd2e30dd" xmlns:ns3="bd7ffac6-bcc3-4f4c-a254-f6af76117e54" targetNamespace="http://schemas.microsoft.com/office/2006/metadata/properties" ma:root="true" ma:fieldsID="98466b995aa0be664179cba7934f386b" ns2:_="" ns3:_="">
    <xsd:import namespace="59b7bdba-f2c8-45aa-809f-57bbfd2e30dd"/>
    <xsd:import namespace="bd7ffac6-bcc3-4f4c-a254-f6af76117e54"/>
    <xsd:element name="properties">
      <xsd:complexType>
        <xsd:sequence>
          <xsd:element name="documentManagement">
            <xsd:complexType>
              <xsd:all>
                <xsd:element ref="ns2:sjeccdGroup" minOccurs="0"/>
                <xsd:element ref="ns3:sjeccdOwner" minOccurs="0"/>
                <xsd:element ref="ns2:kc6110bfc9ef43d3aa85f9287f399c79" minOccurs="0"/>
                <xsd:element ref="ns2:TaxCatchAll" minOccurs="0"/>
                <xsd:element ref="ns3:k60e436164b54aa196d27635423c1081" minOccurs="0"/>
                <xsd:element ref="ns2:TaxCatchAllLabel" minOccurs="0"/>
                <xsd:element ref="ns3:sjeccd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bdba-f2c8-45aa-809f-57bbfd2e30dd" elementFormDefault="qualified">
    <xsd:import namespace="http://schemas.microsoft.com/office/2006/documentManagement/types"/>
    <xsd:import namespace="http://schemas.microsoft.com/office/infopath/2007/PartnerControls"/>
    <xsd:element name="sjeccdGroup" ma:index="4" nillable="true" ma:displayName="Group" ma:internalName="sjeccdGroup">
      <xsd:simpleType>
        <xsd:restriction base="dms:Text">
          <xsd:maxLength value="255"/>
        </xsd:restriction>
      </xsd:simpleType>
    </xsd:element>
    <xsd:element name="kc6110bfc9ef43d3aa85f9287f399c79" ma:index="7" ma:taxonomy="true" ma:internalName="kc6110bfc9ef43d3aa85f9287f399c79" ma:taxonomyFieldName="sjeccdShowOn" ma:displayName="Show On" ma:readOnly="false" ma:default="" ma:fieldId="{4c6110bf-c9ef-43d3-aa85-f9287f399c79}" ma:taxonomyMulti="true" ma:sspId="e0278837-e986-4e34-88a4-5576576461a7" ma:termSetId="6172037c-5aa4-4684-a242-fa1d07a24c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8f99aee4-a71b-4dc1-8143-ce2cbaeb954e}" ma:internalName="TaxCatchAll" ma:readOnly="false" ma:showField="CatchAllData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f99aee4-a71b-4dc1-8143-ce2cbaeb954e}" ma:internalName="TaxCatchAllLabel" ma:readOnly="false" ma:showField="CatchAllDataLabel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ffac6-bcc3-4f4c-a254-f6af76117e54" elementFormDefault="qualified">
    <xsd:import namespace="http://schemas.microsoft.com/office/2006/documentManagement/types"/>
    <xsd:import namespace="http://schemas.microsoft.com/office/infopath/2007/PartnerControls"/>
    <xsd:element name="sjeccdOwner" ma:index="5" nillable="true" ma:displayName="Owner" ma:list="UserInfo" ma:SharePointGroup="0" ma:internalName="sjeccd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60e436164b54aa196d27635423c1081" ma:index="10" nillable="true" ma:taxonomy="true" ma:internalName="k60e436164b54aa196d27635423c1081" ma:taxonomyFieldName="sjeccdEntity" ma:displayName="Entity" ma:readOnly="false" ma:default="" ma:fieldId="{460e4361-64b5-4aa1-96d2-7635423c1081}" ma:sspId="e0278837-e986-4e34-88a4-5576576461a7" ma:termSetId="9f4feb61-58b3-49a1-9c6c-81571ec844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jeccdRollupDescription" ma:index="12" nillable="true" ma:displayName="Rollup Description" ma:internalName="sjeccdRollup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jeccdOwner xmlns="bd7ffac6-bcc3-4f4c-a254-f6af76117e54">
      <UserInfo>
        <DisplayName/>
        <AccountId xsi:nil="true"/>
        <AccountType/>
      </UserInfo>
    </sjeccdOwner>
    <TaxCatchAllLabel xmlns="59b7bdba-f2c8-45aa-809f-57bbfd2e30dd"/>
    <kc6110bfc9ef43d3aa85f9287f399c79 xmlns="59b7bdba-f2c8-45aa-809f-57bbfd2e30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Student Success Committee</TermName>
          <TermId xmlns="http://schemas.microsoft.com/office/infopath/2007/PartnerControls">6b35a85b-99ae-4d39-a77c-350ffd846b25</TermId>
        </TermInfo>
      </Terms>
    </kc6110bfc9ef43d3aa85f9287f399c79>
    <sjeccdRollupDescription xmlns="bd7ffac6-bcc3-4f4c-a254-f6af76117e54" xsi:nil="true"/>
    <TaxCatchAll xmlns="59b7bdba-f2c8-45aa-809f-57bbfd2e30dd">
      <Value>203</Value>
      <Value>1</Value>
    </TaxCatchAll>
    <k60e436164b54aa196d27635423c1081 xmlns="bd7ffac6-bcc3-4f4c-a254-f6af76117e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EVC</TermName>
          <TermId xmlns="http://schemas.microsoft.com/office/infopath/2007/PartnerControls">e0724e3f-4a3d-444b-9655-a7b246ec0a0d</TermId>
        </TermInfo>
      </Terms>
    </k60e436164b54aa196d27635423c1081>
    <sjeccdGroup xmlns="59b7bdba-f2c8-45aa-809f-57bbfd2e30dd">Student Success Advisory</sjeccdGroup>
  </documentManagement>
</p:properties>
</file>

<file path=customXml/itemProps1.xml><?xml version="1.0" encoding="utf-8"?>
<ds:datastoreItem xmlns:ds="http://schemas.openxmlformats.org/officeDocument/2006/customXml" ds:itemID="{ED001757-99F0-4A83-93AD-CA988E0E31CC}"/>
</file>

<file path=customXml/itemProps2.xml><?xml version="1.0" encoding="utf-8"?>
<ds:datastoreItem xmlns:ds="http://schemas.openxmlformats.org/officeDocument/2006/customXml" ds:itemID="{50E5C432-BE6D-4E27-B62F-6BB191E0AA16}"/>
</file>

<file path=customXml/itemProps3.xml><?xml version="1.0" encoding="utf-8"?>
<ds:datastoreItem xmlns:ds="http://schemas.openxmlformats.org/officeDocument/2006/customXml" ds:itemID="{910C2893-6384-4551-B6A3-AB940FFB45F9}"/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1030</Words>
  <Application>Microsoft Office PowerPoint</Application>
  <PresentationFormat>Custom</PresentationFormat>
  <Paragraphs>116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Corbel</vt:lpstr>
      <vt:lpstr>Marketing 16x9</vt:lpstr>
      <vt:lpstr>Creating a Blueprint For Student Equity and Student Success, Part 2</vt:lpstr>
      <vt:lpstr>PowerPoint Presentation</vt:lpstr>
      <vt:lpstr> Lessons Learned from Our First Workshop</vt:lpstr>
      <vt:lpstr>Today’s Workshop Schedule: Creating a Blueprint for Equity  and Student Success Part 2 </vt:lpstr>
      <vt:lpstr>What did we Learn from the Last Workshop and How Do We Use it Going Forward? </vt:lpstr>
      <vt:lpstr>PowerPoint Presentation</vt:lpstr>
      <vt:lpstr>Now, Let’s Revisit Our Small Planning Group Objectives…</vt:lpstr>
      <vt:lpstr>PowerPoint Presentation</vt:lpstr>
      <vt:lpstr>Congratulations!  You Are Making Progress  Through the Objectives.</vt:lpstr>
      <vt:lpstr> Assessing Our Progress on the SSSP and its Five Student Service Areas Goals  </vt:lpstr>
      <vt:lpstr>WE CAN DO THIS… YOU ARE STUDENT SUCCESS SUPER HEROES!</vt:lpstr>
      <vt:lpstr>Revisiting the Plan…  What were those SSSP Areas Again?</vt:lpstr>
      <vt:lpstr>…A SSSP “CHEAT SHEET” IS NOW BEING PROVIDED TO ASSIST YOUR MEMORY.</vt:lpstr>
      <vt:lpstr>Facilitated Group Discussion – What Would We Like the Faculty to Know about Student Success Services to Help Our Students?  </vt:lpstr>
      <vt:lpstr>And Now, A Short Break for 15 Minutes…</vt:lpstr>
      <vt:lpstr> Reviewing Our Challenges and Best Practices </vt:lpstr>
      <vt:lpstr>We are now handing out a summary of your challenges and best practices provided by your emails for group discussion… </vt:lpstr>
      <vt:lpstr>And Now, a 30 Minute Lunch Break! </vt:lpstr>
      <vt:lpstr>Putting it All  Together:    Preparing to Promote Student Equity and Student Success within the Larger Campus Community  </vt:lpstr>
      <vt:lpstr>WHY HAVING PARTNERSHIPS WITH FACULTY  IS ESSENTIAL TO STUDENT SUCCESS </vt:lpstr>
      <vt:lpstr>HOW THE GEARS OF STUDENT EQUITY AND SUCCESS WORK – FOR YOU VISUAL LEARNERS!</vt:lpstr>
      <vt:lpstr>FIRST, AN EXAMPLE OF LINKING ENLACE’S STUDENT SERVICES TO THE ACCELERATED MATH PROGRAM, ALEKS</vt:lpstr>
      <vt:lpstr>The Bottom Line: Two Way Efforts Between Student Success and Faculty Increases Student Equity!    </vt:lpstr>
      <vt:lpstr>Please be prepared to share your slide concept  in 30 minutes.  Thank you. </vt:lpstr>
      <vt:lpstr>What your Finished Slide Should Look Like – Please Report Out in 30 Minutes </vt:lpstr>
      <vt:lpstr>You participated and conquered! Next Steps and Workshop Evaluation  12:30-1:00 </vt:lpstr>
      <vt:lpstr>PowerPoint Presentation</vt:lpstr>
      <vt:lpstr>We Did It.   Way to Go, Student Success Team!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 Workshop Part II</dc:title>
  <dc:creator/>
  <cp:keywords/>
  <cp:lastModifiedBy/>
  <cp:revision>1</cp:revision>
  <dcterms:created xsi:type="dcterms:W3CDTF">2016-06-14T03:27:42Z</dcterms:created>
  <dcterms:modified xsi:type="dcterms:W3CDTF">2016-08-09T17:20:14Z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  <property fmtid="{D5CDD505-2E9C-101B-9397-08002B2CF9AE}" pid="3" name="ContentTypeId">
    <vt:lpwstr>0x0101008814C87BFF5DCA46B3CDF34E451A114D0100F9AEEBB0563ECE4E893FF35CEB558888</vt:lpwstr>
  </property>
  <property fmtid="{D5CDD505-2E9C-101B-9397-08002B2CF9AE}" pid="4" name="sjeccdEntity">
    <vt:lpwstr>1;#EVC|e0724e3f-4a3d-444b-9655-a7b246ec0a0d</vt:lpwstr>
  </property>
  <property fmtid="{D5CDD505-2E9C-101B-9397-08002B2CF9AE}" pid="5" name="sjeccdShowOn">
    <vt:lpwstr>203;#Student Success Committee|6b35a85b-99ae-4d39-a77c-350ffd846b25</vt:lpwstr>
  </property>
</Properties>
</file>