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57" r:id="rId4"/>
    <p:sldId id="268" r:id="rId5"/>
    <p:sldId id="269" r:id="rId6"/>
    <p:sldId id="270" r:id="rId7"/>
    <p:sldId id="275" r:id="rId8"/>
    <p:sldId id="273" r:id="rId9"/>
    <p:sldId id="265" r:id="rId10"/>
    <p:sldId id="264" r:id="rId11"/>
    <p:sldId id="262" r:id="rId12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3559" autoAdjust="0"/>
  </p:normalViewPr>
  <p:slideViewPr>
    <p:cSldViewPr snapToGrid="0">
      <p:cViewPr varScale="1">
        <p:scale>
          <a:sx n="109" d="100"/>
          <a:sy n="109" d="100"/>
        </p:scale>
        <p:origin x="1398" y="10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B734D2-5693-A14B-BA22-9F04ECB6542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F87814-E9FB-9740-8A9C-0725F875F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DB128F-5C11-1940-875D-01910228A20A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AB1ED8-BFFD-A046-A449-6BFD9687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1ED8-BFFD-A046-A449-6BFD9687F7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660" y="5241290"/>
            <a:ext cx="4442460" cy="105791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660" y="6304281"/>
            <a:ext cx="4442460" cy="84836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0661" y="7282394"/>
            <a:ext cx="1355911" cy="413808"/>
          </a:xfrm>
        </p:spPr>
        <p:txBody>
          <a:bodyPr/>
          <a:lstStyle>
            <a:lvl1pPr algn="l">
              <a:defRPr/>
            </a:lvl1pPr>
          </a:lstStyle>
          <a:p>
            <a:fld id="{DF7A0B67-9450-EE44-8CC4-0B3630BC779F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42269" y="7282394"/>
            <a:ext cx="2879464" cy="413808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0833" y="259080"/>
            <a:ext cx="4658995" cy="4746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482682" y="259080"/>
            <a:ext cx="2263140" cy="2310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086827" y="2694432"/>
            <a:ext cx="2263140" cy="23109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381" y="198122"/>
            <a:ext cx="45464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86827" y="259080"/>
            <a:ext cx="2263140" cy="23109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7482682" y="2694432"/>
            <a:ext cx="2263140" cy="2310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83531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45505" y="259080"/>
            <a:ext cx="287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532D-7C55-2F43-B492-D037F3EB9945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53213" y="2250758"/>
            <a:ext cx="4023155" cy="22280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53213" y="4720294"/>
            <a:ext cx="4023155" cy="22280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851083" y="2250758"/>
            <a:ext cx="4023360" cy="22280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851083" y="4725619"/>
            <a:ext cx="4023360" cy="22280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83531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45505" y="259080"/>
            <a:ext cx="287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ACA6-010C-4B41-A728-C2A9C853DC1B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83531" y="320251"/>
            <a:ext cx="754380" cy="34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EA3-D35D-1149-8491-F5B8C94DBF33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0834" y="259080"/>
            <a:ext cx="3796347" cy="7191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11" y="2914650"/>
            <a:ext cx="3580790" cy="131699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654" y="309458"/>
            <a:ext cx="5057139" cy="66335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03" y="4231642"/>
            <a:ext cx="3580790" cy="271134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0541" y="7280065"/>
            <a:ext cx="1691191" cy="413808"/>
          </a:xfrm>
        </p:spPr>
        <p:txBody>
          <a:bodyPr/>
          <a:lstStyle/>
          <a:p>
            <a:fld id="{3B865E9F-3EBA-8A41-BF24-F9A2D89C8776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5236" y="7280065"/>
            <a:ext cx="3648635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381" y="198122"/>
            <a:ext cx="45464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983531" y="320251"/>
            <a:ext cx="754380" cy="34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344" y="3540760"/>
            <a:ext cx="4288099" cy="987743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5697" y="259080"/>
            <a:ext cx="3806724" cy="71912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344" y="4528502"/>
            <a:ext cx="4288099" cy="24342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0541" y="7280065"/>
            <a:ext cx="1691191" cy="413808"/>
          </a:xfrm>
        </p:spPr>
        <p:txBody>
          <a:bodyPr/>
          <a:lstStyle/>
          <a:p>
            <a:fld id="{5AEB0525-0020-3649-BCAA-A476128F25CF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10100" y="7280065"/>
            <a:ext cx="3305652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9122" y="3820161"/>
            <a:ext cx="2426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156" y="5013960"/>
            <a:ext cx="6810273" cy="944880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5697" y="259080"/>
            <a:ext cx="7016228" cy="47463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156" y="5958841"/>
            <a:ext cx="6810273" cy="100393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FF2F-FE31-8949-A1BE-59862B400F05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82682" y="259080"/>
            <a:ext cx="2263140" cy="23109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482682" y="2694432"/>
            <a:ext cx="2263140" cy="2310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59934" y="5250498"/>
            <a:ext cx="2426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0832" y="259080"/>
            <a:ext cx="7025884" cy="7191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10" y="2914650"/>
            <a:ext cx="6799772" cy="131699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05" y="4231642"/>
            <a:ext cx="6797522" cy="271134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3488" y="7067023"/>
            <a:ext cx="1483238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56B4E-1934-FD43-B6A6-CDC43D49CEDC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206" y="7067023"/>
            <a:ext cx="5112915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381" y="198122"/>
            <a:ext cx="45464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82682" y="259080"/>
            <a:ext cx="2263140" cy="2310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482682" y="2691598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482682" y="5140147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0833" y="259080"/>
            <a:ext cx="4658995" cy="7191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10" y="2914650"/>
            <a:ext cx="4418297" cy="131699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03" y="4231642"/>
            <a:ext cx="4416835" cy="271134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2800" y="7067023"/>
            <a:ext cx="1483238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8112AA-DF77-2244-A2F6-9C6EADD2EF76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206" y="7067023"/>
            <a:ext cx="2849775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381" y="198122"/>
            <a:ext cx="45464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82682" y="259080"/>
            <a:ext cx="2263140" cy="2310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086827" y="5139356"/>
            <a:ext cx="2263140" cy="23109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086827" y="259080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086827" y="2699218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483450" y="2699217"/>
            <a:ext cx="2263140" cy="474634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983531" y="320251"/>
            <a:ext cx="754380" cy="34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0" y="3540760"/>
            <a:ext cx="3419856" cy="987743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5696" y="2680614"/>
            <a:ext cx="4664131" cy="47463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8300" y="4528502"/>
            <a:ext cx="3419856" cy="24342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0541" y="7280065"/>
            <a:ext cx="1691191" cy="413808"/>
          </a:xfrm>
        </p:spPr>
        <p:txBody>
          <a:bodyPr/>
          <a:lstStyle/>
          <a:p>
            <a:fld id="{F9FCA45D-8A33-8B47-ACC0-63601F64F003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10100" y="7280065"/>
            <a:ext cx="3305652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5398" y="3820161"/>
            <a:ext cx="2426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695" y="259080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706687" y="259080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83531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45505" y="259080"/>
            <a:ext cx="287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207B-17F6-C944-A942-C2111644368F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31606" y="320251"/>
            <a:ext cx="706306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9D04-0F61-8346-B5DA-0B877E1056EC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5505" y="259080"/>
            <a:ext cx="287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75059" y="320251"/>
            <a:ext cx="100584" cy="1813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83531" y="320251"/>
            <a:ext cx="754380" cy="34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95349" y="1082041"/>
            <a:ext cx="749450" cy="586094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086592"/>
            <a:ext cx="7543800" cy="58761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3E95-9476-4744-AA95-E1832BD67F4B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9448075" y="396492"/>
            <a:ext cx="29569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83531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22" y="152400"/>
            <a:ext cx="8311944" cy="112776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89F1-EF9F-1A4D-A0D7-829E5D1BF204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5505" y="259080"/>
            <a:ext cx="287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370" y="1280160"/>
            <a:ext cx="8314856" cy="877993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660" y="5241290"/>
            <a:ext cx="4442460" cy="105791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660" y="6304281"/>
            <a:ext cx="4442460" cy="84836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0661" y="7282394"/>
            <a:ext cx="1355911" cy="413808"/>
          </a:xfrm>
        </p:spPr>
        <p:txBody>
          <a:bodyPr/>
          <a:lstStyle>
            <a:lvl1pPr algn="l">
              <a:defRPr/>
            </a:lvl1pPr>
          </a:lstStyle>
          <a:p>
            <a:fld id="{EEFC6E20-16AB-6942-89ED-F2A370D507EC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42269" y="7282394"/>
            <a:ext cx="2879464" cy="413808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0833" y="259080"/>
            <a:ext cx="4658995" cy="4746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482682" y="259080"/>
            <a:ext cx="2263140" cy="2310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086827" y="2694432"/>
            <a:ext cx="2263140" cy="23109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086827" y="259080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482682" y="2694432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2016761"/>
            <a:ext cx="3394710" cy="2313026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381" y="198122"/>
            <a:ext cx="45464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4798" y="259080"/>
            <a:ext cx="9021023" cy="7191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40762"/>
            <a:ext cx="6202680" cy="154368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095242"/>
            <a:ext cx="6202680" cy="17002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4797" y="7081946"/>
            <a:ext cx="1622164" cy="4138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467D140-C8ED-E64D-9A16-CD314F55B4EF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7081946"/>
            <a:ext cx="6202680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6380" y="7081946"/>
            <a:ext cx="609442" cy="413808"/>
          </a:xfrm>
        </p:spPr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3974" y="3525523"/>
            <a:ext cx="287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326" y="259080"/>
            <a:ext cx="233997" cy="7191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031606" y="320251"/>
            <a:ext cx="706306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875059" y="320251"/>
            <a:ext cx="100584" cy="1813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45505" y="259080"/>
            <a:ext cx="287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370" y="2250758"/>
            <a:ext cx="4023360" cy="46922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9866" y="2250758"/>
            <a:ext cx="4023360" cy="46922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C1AB-5838-4442-B634-3A8BCBA63AF2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83531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45505" y="259080"/>
            <a:ext cx="287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95" y="2773682"/>
            <a:ext cx="4023360" cy="41693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9866" y="2773682"/>
            <a:ext cx="4023360" cy="41693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E541-29ED-8341-B80F-4585D88A930D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295" y="2346961"/>
            <a:ext cx="4023360" cy="365760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9866" y="2346961"/>
            <a:ext cx="4023360" cy="365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5505" y="259080"/>
            <a:ext cx="287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370" y="2250758"/>
            <a:ext cx="8326072" cy="22280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01C1-C463-9D49-8390-1B663A2488B2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48370" y="4720294"/>
            <a:ext cx="8326072" cy="22280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983531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36380" y="274534"/>
            <a:ext cx="609442" cy="413808"/>
          </a:xfrm>
        </p:spPr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83531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45505" y="259080"/>
            <a:ext cx="287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1083" y="2250758"/>
            <a:ext cx="4023360" cy="22280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2C1D-36C6-4144-8ABC-DF1A97618813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548370" y="2250758"/>
            <a:ext cx="4023360" cy="46922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851083" y="4725619"/>
            <a:ext cx="4023360" cy="22280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322" y="548640"/>
            <a:ext cx="8311944" cy="1264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322" y="2245362"/>
            <a:ext cx="8311944" cy="469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4771" y="72800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77FAAE0-9178-2B4E-A3E5-D9E0E982CB14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77" y="7280065"/>
            <a:ext cx="6735184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6380" y="274534"/>
            <a:ext cx="60944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E77578A-7DE4-4B35-9C53-C3D373F4A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300038" y="5161491"/>
          <a:ext cx="713263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Document" r:id="rId3" imgW="6857748" imgH="787371" progId="Word.Document.12">
                  <p:embed/>
                </p:oleObj>
              </mc:Choice>
              <mc:Fallback>
                <p:oleObj name="Document" r:id="rId3" imgW="6857748" imgH="787371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5161491"/>
                        <a:ext cx="7132637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933" y="3271000"/>
            <a:ext cx="2699092" cy="885686"/>
          </a:xfrm>
        </p:spPr>
        <p:txBody>
          <a:bodyPr>
            <a:normAutofit fontScale="90000"/>
          </a:bodyPr>
          <a:lstStyle/>
          <a:p>
            <a:r>
              <a:rPr lang="en-US" sz="3111" dirty="0" smtClean="0">
                <a:solidFill>
                  <a:schemeClr val="bg1"/>
                </a:solidFill>
              </a:rPr>
              <a:t>Student Equity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722" y="6116427"/>
            <a:ext cx="2837867" cy="84836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Board of Trustees Presentation </a:t>
            </a:r>
            <a:br>
              <a:rPr lang="en-US" dirty="0" smtClean="0"/>
            </a:br>
            <a:r>
              <a:rPr lang="en-US" dirty="0" smtClean="0"/>
              <a:t>Tuesday, October 4, 2016</a:t>
            </a:r>
          </a:p>
        </p:txBody>
      </p:sp>
      <p:sp>
        <p:nvSpPr>
          <p:cNvPr id="4" name="Rectangle 3"/>
          <p:cNvSpPr/>
          <p:nvPr/>
        </p:nvSpPr>
        <p:spPr>
          <a:xfrm>
            <a:off x="520232" y="1351984"/>
            <a:ext cx="2630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Accreditation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28387" y="2334989"/>
            <a:ext cx="285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Student Success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77241" y="560136"/>
            <a:ext cx="20923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Student Success Support Plan</a:t>
            </a:r>
            <a:r>
              <a:rPr lang="en-US" sz="1600" dirty="0" smtClean="0"/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9365" y="4185258"/>
            <a:ext cx="15833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Student Equity Plan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EVC Diversi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82" y="1791386"/>
            <a:ext cx="2746384" cy="1986730"/>
          </a:xfrm>
          <a:prstGeom prst="rect">
            <a:avLst/>
          </a:prstGeom>
          <a:effectLst>
            <a:outerShdw blurRad="206375" dist="609600" dir="2700000" sx="91000" sy="91000" algn="tl" rotWithShape="0">
              <a:srgbClr val="000000">
                <a:alpha val="5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2709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Equity 2015-16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22" y="1644228"/>
            <a:ext cx="8311944" cy="46976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</a:rPr>
              <a:t>Laying the infrastructure</a:t>
            </a:r>
          </a:p>
          <a:p>
            <a:pPr lvl="1"/>
            <a:r>
              <a:rPr lang="en-US" dirty="0" smtClean="0">
                <a:latin typeface="Calibri"/>
              </a:rPr>
              <a:t>Built a coalition of all student equity programs</a:t>
            </a:r>
          </a:p>
          <a:p>
            <a:pPr lvl="1"/>
            <a:r>
              <a:rPr lang="en-US" dirty="0" smtClean="0">
                <a:latin typeface="Calibri"/>
              </a:rPr>
              <a:t>Directed equity resources to strengthen these programs</a:t>
            </a:r>
          </a:p>
          <a:p>
            <a:pPr lvl="2"/>
            <a:r>
              <a:rPr lang="en-US" dirty="0" smtClean="0">
                <a:latin typeface="Calibri"/>
              </a:rPr>
              <a:t>AFFIRM- supports African American Students</a:t>
            </a:r>
          </a:p>
          <a:p>
            <a:pPr lvl="2"/>
            <a:r>
              <a:rPr lang="en-US" dirty="0" smtClean="0">
                <a:latin typeface="Calibri"/>
              </a:rPr>
              <a:t>ASPIRE – supports Asian/Pacific Islander Student</a:t>
            </a:r>
          </a:p>
          <a:p>
            <a:pPr lvl="2"/>
            <a:r>
              <a:rPr lang="en-US" dirty="0" smtClean="0">
                <a:latin typeface="Calibri"/>
              </a:rPr>
              <a:t>CalWORKS – supports students in CalWORKS Program</a:t>
            </a:r>
          </a:p>
          <a:p>
            <a:pPr lvl="2"/>
            <a:r>
              <a:rPr lang="en-US" dirty="0" smtClean="0">
                <a:latin typeface="Calibri"/>
              </a:rPr>
              <a:t>DSPS – supports students with Disabilities</a:t>
            </a:r>
          </a:p>
          <a:p>
            <a:pPr lvl="2"/>
            <a:r>
              <a:rPr lang="en-US" dirty="0" smtClean="0">
                <a:latin typeface="Calibri"/>
              </a:rPr>
              <a:t>ENLACE – supports Hispanic/Latino Students</a:t>
            </a:r>
          </a:p>
          <a:p>
            <a:pPr lvl="2"/>
            <a:r>
              <a:rPr lang="en-US" dirty="0" smtClean="0">
                <a:latin typeface="Calibri"/>
              </a:rPr>
              <a:t>EOPS – supports economically and educationally disadvantaged students</a:t>
            </a:r>
          </a:p>
          <a:p>
            <a:pPr lvl="2"/>
            <a:r>
              <a:rPr lang="en-US" dirty="0" smtClean="0">
                <a:latin typeface="Calibri"/>
              </a:rPr>
              <a:t>EQUITY PLUS – supports first generation, at-risk students </a:t>
            </a:r>
          </a:p>
          <a:p>
            <a:pPr lvl="2"/>
            <a:r>
              <a:rPr lang="en-US" dirty="0" smtClean="0">
                <a:latin typeface="Calibri"/>
              </a:rPr>
              <a:t>OASISS – supports AB540 students</a:t>
            </a:r>
          </a:p>
          <a:p>
            <a:pPr lvl="2"/>
            <a:r>
              <a:rPr lang="en-US" dirty="0" smtClean="0">
                <a:latin typeface="Calibri"/>
              </a:rPr>
              <a:t>VETERANS – supports Veteran students</a:t>
            </a:r>
          </a:p>
          <a:p>
            <a:pPr lvl="2"/>
            <a:r>
              <a:rPr lang="en-US" dirty="0" smtClean="0">
                <a:latin typeface="Calibri"/>
              </a:rPr>
              <a:t>YESS – supports Current or former Foster Youth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3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Future Strategic Planning (Integration of SSSP, SE and BSI)</a:t>
            </a:r>
          </a:p>
          <a:p>
            <a:r>
              <a:rPr lang="en-US" dirty="0" smtClean="0">
                <a:latin typeface="Calibri"/>
              </a:rPr>
              <a:t>Identify Service and Reporting Gaps in current infrastructure</a:t>
            </a:r>
          </a:p>
          <a:p>
            <a:r>
              <a:rPr lang="en-US" dirty="0" smtClean="0">
                <a:latin typeface="Calibri"/>
              </a:rPr>
              <a:t>Strengthen the partnership between Student Services and Academic Affairs</a:t>
            </a:r>
          </a:p>
          <a:p>
            <a:r>
              <a:rPr lang="en-US" dirty="0" smtClean="0">
                <a:latin typeface="Calibri"/>
              </a:rPr>
              <a:t>Increase Collaboration and Coordination efforts among Student Services</a:t>
            </a:r>
          </a:p>
          <a:p>
            <a:r>
              <a:rPr lang="en-US" dirty="0" smtClean="0">
                <a:latin typeface="Calibri"/>
              </a:rPr>
              <a:t>Continue to Increase Capacity</a:t>
            </a:r>
          </a:p>
          <a:p>
            <a:r>
              <a:rPr lang="en-US" dirty="0" smtClean="0">
                <a:latin typeface="Calibri"/>
              </a:rPr>
              <a:t>Promote equity mindedness through college-wide professional development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0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24" y="1539891"/>
            <a:ext cx="8311944" cy="5403100"/>
          </a:xfrm>
        </p:spPr>
        <p:txBody>
          <a:bodyPr/>
          <a:lstStyle/>
          <a:p>
            <a:pPr>
              <a:buFont typeface="Wingdings" charset="2"/>
              <a:buChar char="n"/>
            </a:pPr>
            <a:r>
              <a:rPr lang="en-US" b="1" dirty="0" smtClean="0">
                <a:latin typeface="Calibri"/>
              </a:rPr>
              <a:t>Main Sources of Data cited in Standard 2C</a:t>
            </a:r>
            <a:br>
              <a:rPr lang="en-US" b="1" dirty="0" smtClean="0">
                <a:latin typeface="Calibri"/>
              </a:rPr>
            </a:br>
            <a:endParaRPr lang="en-US" b="1" dirty="0" smtClean="0">
              <a:latin typeface="Calibri"/>
            </a:endParaRPr>
          </a:p>
          <a:p>
            <a:pPr lvl="1">
              <a:buFont typeface="Wingdings" charset="2"/>
              <a:buChar char="n"/>
            </a:pPr>
            <a:r>
              <a:rPr lang="en-US" b="1" dirty="0" smtClean="0">
                <a:latin typeface="Calibri"/>
              </a:rPr>
              <a:t>Student Success Support Program (SSSP)</a:t>
            </a:r>
          </a:p>
          <a:p>
            <a:pPr lvl="2">
              <a:buFont typeface="Wingdings" charset="2"/>
              <a:buChar char="§"/>
            </a:pPr>
            <a:r>
              <a:rPr lang="en-US" dirty="0" smtClean="0">
                <a:latin typeface="Calibri"/>
              </a:rPr>
              <a:t>Student Success Act of 2016 ((SB1456) Mandates Core Services</a:t>
            </a:r>
          </a:p>
          <a:p>
            <a:pPr lvl="3">
              <a:buFont typeface="Wingdings" charset="2"/>
              <a:buChar char="§"/>
            </a:pPr>
            <a:r>
              <a:rPr lang="en-US" dirty="0" smtClean="0">
                <a:latin typeface="Calibri"/>
              </a:rPr>
              <a:t>Orientation, Assessment, Educational Planning, Student Intervention &amp; Transfer/Career Services</a:t>
            </a:r>
            <a:br>
              <a:rPr lang="en-US" dirty="0" smtClean="0">
                <a:latin typeface="Calibri"/>
              </a:rPr>
            </a:br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endParaRPr lang="en-US" dirty="0" smtClean="0">
              <a:latin typeface="Calibri"/>
            </a:endParaRPr>
          </a:p>
          <a:p>
            <a:pPr lvl="1">
              <a:buFont typeface="Wingdings" charset="2"/>
              <a:buChar char="n"/>
            </a:pPr>
            <a:r>
              <a:rPr lang="en-US" b="1" dirty="0" smtClean="0">
                <a:latin typeface="Calibri"/>
              </a:rPr>
              <a:t>Student Equity Plan</a:t>
            </a:r>
          </a:p>
          <a:p>
            <a:pPr lvl="2">
              <a:buFont typeface="Wingdings" charset="2"/>
              <a:buChar char="n"/>
            </a:pPr>
            <a:r>
              <a:rPr lang="en-US" dirty="0" smtClean="0">
                <a:latin typeface="Calibri"/>
              </a:rPr>
              <a:t>Institutional Data demonstrating equity gaps in student performance</a:t>
            </a:r>
          </a:p>
          <a:p>
            <a:pPr lvl="3">
              <a:buFont typeface="Wingdings" charset="2"/>
              <a:buChar char="§"/>
            </a:pPr>
            <a:r>
              <a:rPr lang="en-US" dirty="0" smtClean="0">
                <a:latin typeface="Calibri"/>
              </a:rPr>
              <a:t>Equity Goals</a:t>
            </a:r>
          </a:p>
          <a:p>
            <a:pPr lvl="3">
              <a:buFont typeface="Wingdings" charset="2"/>
              <a:buChar char="§"/>
            </a:pPr>
            <a:r>
              <a:rPr lang="en-US" dirty="0" smtClean="0">
                <a:latin typeface="Calibri"/>
              </a:rPr>
              <a:t>Activities to achieve those goals</a:t>
            </a: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SSSP Data 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232975"/>
              </p:ext>
            </p:extLst>
          </p:nvPr>
        </p:nvGraphicFramePr>
        <p:xfrm>
          <a:off x="742944" y="1988550"/>
          <a:ext cx="7726682" cy="5026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4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SSSP Services Increasing Capacity from 14-15 and 15-16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9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52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Summer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Spring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Change +/-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Orientation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2014-</a:t>
                      </a:r>
                      <a:r>
                        <a:rPr lang="en-US" sz="1200" u="none" strike="noStrike" dirty="0" smtClean="0">
                          <a:effectLst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1951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2015-16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584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Assessment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2014-</a:t>
                      </a:r>
                      <a:r>
                        <a:rPr lang="en-US" sz="1200" u="none" strike="noStrike" dirty="0" smtClean="0">
                          <a:effectLst/>
                        </a:rPr>
                        <a:t>15                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4545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2015-16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4566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Ed Planning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2014-15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5787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2015-16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7562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1775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Advisement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2014-15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8037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2015-16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7961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-76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Follow-up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2014-15                   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331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2015-16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330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2014-</a:t>
                      </a:r>
                      <a:r>
                        <a:rPr lang="en-US" sz="1200" u="none" strike="noStrike" dirty="0" smtClean="0">
                          <a:effectLst/>
                        </a:rPr>
                        <a:t>15                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3457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2015-16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6766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3309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69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801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2014-15 </a:t>
                      </a:r>
                      <a:r>
                        <a:rPr lang="en-US" sz="1200" u="none" strike="noStrike" dirty="0" smtClean="0">
                          <a:effectLst/>
                        </a:rPr>
                        <a:t>Total</a:t>
                      </a: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24108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4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2015-16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29720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4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4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Increased Capacity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5612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14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1079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4450" y="1469191"/>
            <a:ext cx="761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Data Mart Data Information 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Service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7" y="1480451"/>
            <a:ext cx="8311944" cy="555471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</a:rPr>
              <a:t>Orientation – Contract with </a:t>
            </a:r>
            <a:r>
              <a:rPr lang="en-US" dirty="0" err="1" smtClean="0">
                <a:latin typeface="Calibri"/>
              </a:rPr>
              <a:t>Fervian</a:t>
            </a:r>
            <a:r>
              <a:rPr lang="en-US" dirty="0" smtClean="0">
                <a:latin typeface="Calibri"/>
              </a:rPr>
              <a:t> Productions LLC, Development of Innovative On-line Orientation in progress</a:t>
            </a:r>
          </a:p>
          <a:p>
            <a:r>
              <a:rPr lang="en-US" dirty="0" smtClean="0">
                <a:latin typeface="Calibri"/>
              </a:rPr>
              <a:t>Assessment – Task Force working on implementation of CCCAsses (Common Assessment), Adding HS GPA in student placement as highest predictor of student performance.</a:t>
            </a:r>
          </a:p>
          <a:p>
            <a:r>
              <a:rPr lang="en-US" dirty="0" smtClean="0">
                <a:latin typeface="Calibri"/>
              </a:rPr>
              <a:t>Educational Planning – Providing more counseling time for educational plans; signed contract for implementation of Cranium Café (online counseling),</a:t>
            </a:r>
          </a:p>
          <a:p>
            <a:r>
              <a:rPr lang="en-US" dirty="0" smtClean="0">
                <a:latin typeface="Calibri"/>
              </a:rPr>
              <a:t>Student Follow-up/Intervention – Faculty Participation in Early Alert has grown from 50 to 90 Instructors, Systematic and Coordinated follow-up services are provided to Probation Dismissal Students.  Program Specialist will be a liaison to FA for follow-up of students losing BOG Fee Waiver</a:t>
            </a:r>
          </a:p>
          <a:p>
            <a:r>
              <a:rPr lang="en-US" dirty="0" smtClean="0">
                <a:latin typeface="Calibri"/>
              </a:rPr>
              <a:t>Transfer/Career Services – Filling Transfer Counselor vacancy; establishing Graduation Facilitator/Evaluator position to assist in student program completion.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SSSP Initiatives and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22" y="2245361"/>
            <a:ext cx="8311944" cy="517226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</a:rPr>
              <a:t>SARS Anywhere – provides online scheduling access to orientation, assessment and counseling, sends email, phone and text reminders of appointments</a:t>
            </a:r>
          </a:p>
          <a:p>
            <a:r>
              <a:rPr lang="en-US" dirty="0" smtClean="0">
                <a:latin typeface="Calibri"/>
              </a:rPr>
              <a:t>GradGuru – a retention college application that provides timely reminders and information to students based on their status: prospective, new and continuing</a:t>
            </a:r>
          </a:p>
          <a:p>
            <a:r>
              <a:rPr lang="en-US" dirty="0" smtClean="0">
                <a:latin typeface="Calibri"/>
              </a:rPr>
              <a:t>Establishing Student Services CTSS Analyst position</a:t>
            </a:r>
          </a:p>
          <a:p>
            <a:r>
              <a:rPr lang="en-US" dirty="0" smtClean="0">
                <a:latin typeface="Calibri"/>
              </a:rPr>
              <a:t>Student Events</a:t>
            </a:r>
          </a:p>
          <a:p>
            <a:pPr lvl="1"/>
            <a:r>
              <a:rPr lang="en-US" dirty="0" smtClean="0">
                <a:latin typeface="Calibri"/>
              </a:rPr>
              <a:t>Days at the Green (for early admission HS graduates)</a:t>
            </a:r>
          </a:p>
          <a:p>
            <a:pPr lvl="1"/>
            <a:r>
              <a:rPr lang="en-US" dirty="0" smtClean="0">
                <a:latin typeface="Calibri"/>
              </a:rPr>
              <a:t>Summer Picnic (to introduce summer students to Evergreen Community)</a:t>
            </a:r>
          </a:p>
          <a:p>
            <a:pPr lvl="1"/>
            <a:r>
              <a:rPr lang="en-US" dirty="0" smtClean="0">
                <a:latin typeface="Calibri"/>
              </a:rPr>
              <a:t>Transfer and Career Workshops</a:t>
            </a:r>
          </a:p>
          <a:p>
            <a:pPr lvl="1"/>
            <a:r>
              <a:rPr lang="en-US" dirty="0" smtClean="0">
                <a:latin typeface="Calibri"/>
              </a:rPr>
              <a:t>Transfer Day</a:t>
            </a:r>
          </a:p>
          <a:p>
            <a:pPr lvl="1"/>
            <a:r>
              <a:rPr lang="en-US" dirty="0" smtClean="0">
                <a:latin typeface="Calibri"/>
              </a:rPr>
              <a:t>Probation/Dismissal Workshops</a:t>
            </a:r>
          </a:p>
          <a:p>
            <a:pPr lvl="1"/>
            <a:r>
              <a:rPr lang="en-US" dirty="0" smtClean="0">
                <a:latin typeface="Calibri"/>
              </a:rPr>
              <a:t>Next Steps to Success (for continuing students to plan for their registration date)</a:t>
            </a: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Equity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</a:rPr>
              <a:t>Institutional Data that identifies student performance gaps in following areas:</a:t>
            </a:r>
          </a:p>
          <a:p>
            <a:pPr lvl="1"/>
            <a:r>
              <a:rPr lang="en-US" dirty="0" smtClean="0">
                <a:latin typeface="Calibri"/>
              </a:rPr>
              <a:t>Access</a:t>
            </a:r>
            <a:br>
              <a:rPr lang="en-US" dirty="0" smtClean="0">
                <a:latin typeface="Calibri"/>
              </a:rPr>
            </a:br>
            <a:endParaRPr lang="en-US" dirty="0" smtClean="0">
              <a:latin typeface="Calibri"/>
            </a:endParaRPr>
          </a:p>
          <a:p>
            <a:pPr lvl="1"/>
            <a:r>
              <a:rPr lang="en-US" dirty="0" smtClean="0">
                <a:latin typeface="Calibri"/>
              </a:rPr>
              <a:t>Course Completion</a:t>
            </a:r>
            <a:br>
              <a:rPr lang="en-US" dirty="0" smtClean="0">
                <a:latin typeface="Calibri"/>
              </a:rPr>
            </a:br>
            <a:endParaRPr lang="en-US" dirty="0" smtClean="0">
              <a:latin typeface="Calibri"/>
            </a:endParaRPr>
          </a:p>
          <a:p>
            <a:pPr lvl="1"/>
            <a:r>
              <a:rPr lang="en-US" dirty="0" smtClean="0">
                <a:latin typeface="Calibri"/>
              </a:rPr>
              <a:t>Basic Skills/ESL</a:t>
            </a:r>
            <a:br>
              <a:rPr lang="en-US" dirty="0" smtClean="0">
                <a:latin typeface="Calibri"/>
              </a:rPr>
            </a:br>
            <a:endParaRPr lang="en-US" dirty="0" smtClean="0">
              <a:latin typeface="Calibri"/>
            </a:endParaRPr>
          </a:p>
          <a:p>
            <a:pPr lvl="1"/>
            <a:r>
              <a:rPr lang="en-US" dirty="0" smtClean="0">
                <a:latin typeface="Calibri"/>
              </a:rPr>
              <a:t>Degree and Certificate Completion</a:t>
            </a:r>
            <a:br>
              <a:rPr lang="en-US" dirty="0" smtClean="0">
                <a:latin typeface="Calibri"/>
              </a:rPr>
            </a:br>
            <a:endParaRPr lang="en-US" dirty="0" smtClean="0">
              <a:latin typeface="Calibri"/>
            </a:endParaRPr>
          </a:p>
          <a:p>
            <a:pPr lvl="1"/>
            <a:r>
              <a:rPr lang="en-US" dirty="0" smtClean="0">
                <a:latin typeface="Calibri"/>
              </a:rPr>
              <a:t>Transfer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Equity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4134" y="2260601"/>
          <a:ext cx="8865074" cy="4643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4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Population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85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</a:rPr>
                        <a:t>Increase access by 5%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</a:rPr>
                        <a:t>Spring 16-Spring 2020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</a:rPr>
                        <a:t>Native Americans, White,</a:t>
                      </a:r>
                      <a:r>
                        <a:rPr lang="en-US" sz="1200" baseline="0" dirty="0" smtClean="0">
                          <a:latin typeface="Calibri"/>
                        </a:rPr>
                        <a:t> Students with Disabilities (Low income/Foster Youth not tracked)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crease course completion by 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</a:rPr>
                        <a:t>Spring 16-Spring 2020</a:t>
                      </a:r>
                    </a:p>
                    <a:p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200" dirty="0" smtClean="0">
                        <a:latin typeface="Calibri"/>
                      </a:endParaRPr>
                    </a:p>
                    <a:p>
                      <a:r>
                        <a:rPr lang="en-US" sz="1200" dirty="0" smtClean="0">
                          <a:latin typeface="Calibri"/>
                        </a:rPr>
                        <a:t>Foster Youth, Students with Disabilities (Low income not tracked)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070">
                <a:tc>
                  <a:txBody>
                    <a:bodyPr/>
                    <a:lstStyle/>
                    <a:p>
                      <a:pPr algn="l"/>
                      <a:endParaRPr lang="en-US" sz="1200" dirty="0" smtClean="0">
                        <a:latin typeface="Calibri"/>
                      </a:endParaRPr>
                    </a:p>
                    <a:p>
                      <a:pPr algn="l"/>
                      <a:endParaRPr lang="en-US" sz="1200" dirty="0" smtClean="0">
                        <a:latin typeface="Calibri"/>
                      </a:endParaRPr>
                    </a:p>
                    <a:p>
                      <a:pPr algn="l"/>
                      <a:r>
                        <a:rPr lang="en-US" sz="1200" dirty="0" smtClean="0">
                          <a:latin typeface="Calibri"/>
                        </a:rPr>
                        <a:t>Increase basic skills pathway by 5%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</a:rPr>
                        <a:t>Spring 16-Spring 2020</a:t>
                      </a:r>
                    </a:p>
                    <a:p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dirty="0" smtClean="0">
                          <a:latin typeface="Calibri"/>
                        </a:rPr>
                        <a:t>Basic</a:t>
                      </a:r>
                      <a:r>
                        <a:rPr lang="en-US" sz="1200" u="sng" baseline="0" dirty="0" smtClean="0">
                          <a:latin typeface="Calibri"/>
                        </a:rPr>
                        <a:t> Skills/ E</a:t>
                      </a:r>
                      <a:r>
                        <a:rPr lang="en-US" sz="1200" u="sng" dirty="0" smtClean="0">
                          <a:latin typeface="Calibri"/>
                        </a:rPr>
                        <a:t>nglish</a:t>
                      </a:r>
                    </a:p>
                    <a:p>
                      <a:r>
                        <a:rPr lang="en-US" sz="1200" dirty="0" smtClean="0">
                          <a:latin typeface="Calibri"/>
                        </a:rPr>
                        <a:t>Students with Disabilities (Foster Youth,</a:t>
                      </a:r>
                      <a:r>
                        <a:rPr lang="en-US" sz="1200" baseline="0" dirty="0" smtClean="0">
                          <a:latin typeface="Calibri"/>
                        </a:rPr>
                        <a:t> Low-income, Veterans not tracked)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dirty="0" smtClean="0">
                          <a:latin typeface="Calibri"/>
                        </a:rPr>
                        <a:t>Basic Skills/ESL   </a:t>
                      </a:r>
                      <a:r>
                        <a:rPr lang="en-US" sz="1200" dirty="0" smtClean="0">
                          <a:latin typeface="Calibri"/>
                        </a:rPr>
                        <a:t>Hispanic/Latino, Students with Disabilities (Foster</a:t>
                      </a:r>
                      <a:r>
                        <a:rPr lang="en-US" sz="1200" baseline="0" dirty="0" smtClean="0">
                          <a:latin typeface="Calibri"/>
                        </a:rPr>
                        <a:t> Youth, Veterans not tracked)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dirty="0" smtClean="0">
                          <a:latin typeface="Calibri"/>
                        </a:rPr>
                        <a:t>Basic Skills/Math</a:t>
                      </a:r>
                      <a:r>
                        <a:rPr lang="en-US" sz="1200" dirty="0" smtClean="0">
                          <a:latin typeface="Calibri"/>
                        </a:rPr>
                        <a:t>             Black</a:t>
                      </a:r>
                      <a:r>
                        <a:rPr lang="en-US" sz="1200" baseline="0" dirty="0" smtClean="0">
                          <a:latin typeface="Calibri"/>
                        </a:rPr>
                        <a:t> or African American, Students with Disabilities (Low income, Veterans not tracked)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</a:rPr>
                        <a:t>Increase degree completion by 5%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</a:rPr>
                        <a:t>Spring 16-Spring 2020</a:t>
                      </a:r>
                    </a:p>
                    <a:p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</a:rPr>
                        <a:t>Students with Disabilities, </a:t>
                      </a:r>
                      <a:r>
                        <a:rPr lang="en-US" sz="1200" baseline="0" dirty="0" smtClean="0">
                          <a:latin typeface="Calibri"/>
                        </a:rPr>
                        <a:t>White, Male (Foster Youth, Low income and Veterans not tracked)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Increase certificate completion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by 5%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</a:rPr>
                        <a:t>Spring 16-Spring 2020</a:t>
                      </a:r>
                    </a:p>
                    <a:p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</a:rPr>
                        <a:t>Black or African American, Native Hawaiian or</a:t>
                      </a:r>
                      <a:r>
                        <a:rPr lang="en-US" sz="1200" baseline="0" dirty="0" smtClean="0">
                          <a:latin typeface="Calibri"/>
                        </a:rPr>
                        <a:t> other Pacific Islander (Foster Youth, Students with Disabilities, and Veterans not tracked)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ncrease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 rates by 5%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</a:rPr>
                        <a:t>Spring16-Spring 2020</a:t>
                      </a:r>
                    </a:p>
                    <a:p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</a:rPr>
                        <a:t>Black or African American, Hispanic/Latino</a:t>
                      </a:r>
                      <a:r>
                        <a:rPr lang="en-US" sz="1200" baseline="0" dirty="0" smtClean="0">
                          <a:latin typeface="Calibri"/>
                        </a:rPr>
                        <a:t>, White, Students with Disabilities (Foster Youth and Veterans not tracked)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Equity Action Plans and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22" y="1940562"/>
            <a:ext cx="8311944" cy="46976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/>
              </a:rPr>
              <a:t>Access – Hiring of Outreach Counselor, developing recruitment plan, marketing, more visible in social media, strengthened relations </a:t>
            </a:r>
            <a:r>
              <a:rPr lang="en-US" smtClean="0">
                <a:latin typeface="Calibri"/>
              </a:rPr>
              <a:t>with High </a:t>
            </a:r>
            <a:r>
              <a:rPr lang="en-US" dirty="0" smtClean="0">
                <a:latin typeface="Calibri"/>
              </a:rPr>
              <a:t>Schools</a:t>
            </a:r>
          </a:p>
          <a:p>
            <a:r>
              <a:rPr lang="en-US" dirty="0" smtClean="0">
                <a:latin typeface="Calibri"/>
              </a:rPr>
              <a:t>Course Completion – Library text program, Will use HS GPA for placement, Early Alert, Tutoring, Book Voucher/Rental Options, Probation/Dismissal Intervention Services. Specialized counseling for Veterans, CalWORKS, EOPS, DSPS, Foster Youth, OASISS (AB540), Equity Plus Program</a:t>
            </a:r>
          </a:p>
          <a:p>
            <a:r>
              <a:rPr lang="en-US" dirty="0" smtClean="0">
                <a:latin typeface="Calibri"/>
              </a:rPr>
              <a:t>Basic Skills/ESL – embedded tutoring, enhanced placement, focused support by Special Programs, folding in BSI into Student Success Advisory Committee.</a:t>
            </a:r>
          </a:p>
          <a:p>
            <a:r>
              <a:rPr lang="en-US" dirty="0" smtClean="0">
                <a:latin typeface="Calibri"/>
              </a:rPr>
              <a:t>Certificate and Degree Completion – Establishing Graduation Facilitator/Evaluator position to increase program completion, building our Degree Audit Program.</a:t>
            </a:r>
          </a:p>
          <a:p>
            <a:r>
              <a:rPr lang="en-US" dirty="0" smtClean="0">
                <a:latin typeface="Calibri"/>
              </a:rPr>
              <a:t>Transfer - Establishing Graduation Facilitator/Evaluator position to increase program completion, New Articulation Officer, New Transfer Counselor added to increase capacity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Equity Update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Initiating Equity Mindedness Culture</a:t>
            </a:r>
          </a:p>
          <a:p>
            <a:pPr lvl="1"/>
            <a:r>
              <a:rPr lang="en-US" dirty="0" smtClean="0">
                <a:latin typeface="Calibri"/>
              </a:rPr>
              <a:t>Professional development </a:t>
            </a:r>
          </a:p>
          <a:p>
            <a:pPr lvl="2"/>
            <a:r>
              <a:rPr lang="en-US" dirty="0" smtClean="0">
                <a:latin typeface="Calibri"/>
              </a:rPr>
              <a:t>2 Team Workshops and PDD Workshop for the College</a:t>
            </a:r>
          </a:p>
          <a:p>
            <a:pPr lvl="2"/>
            <a:r>
              <a:rPr lang="en-US" dirty="0" smtClean="0">
                <a:latin typeface="Calibri"/>
              </a:rPr>
              <a:t>District Wide PDD on Equity</a:t>
            </a:r>
          </a:p>
          <a:p>
            <a:r>
              <a:rPr lang="en-US" dirty="0" smtClean="0">
                <a:latin typeface="Calibri"/>
              </a:rPr>
              <a:t>Building Capacity</a:t>
            </a:r>
          </a:p>
          <a:p>
            <a:pPr lvl="1"/>
            <a:r>
              <a:rPr lang="en-US" dirty="0" smtClean="0">
                <a:latin typeface="Calibri"/>
              </a:rPr>
              <a:t>Hired: Veterans Counselor, Equity/Foster Youth Counselor, CalWORKS Counselor, Veterans Community Engagement Specialist, DSPS Assistive Services Specialist, Program Specialist  (Student Success/Financial Aid Liaison).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78A-7DE4-4B35-9C53-C3D373F4A98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2912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Custom 11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VC Document – Internal" ma:contentTypeID="0x0101008814C87BFF5DCA46B3CDF34E451A114D0100F9AEEBB0563ECE4E893FF35CEB558888" ma:contentTypeVersion="13" ma:contentTypeDescription="" ma:contentTypeScope="" ma:versionID="0ef63f589389619a7ab1f8e701400b9a">
  <xsd:schema xmlns:xsd="http://www.w3.org/2001/XMLSchema" xmlns:xs="http://www.w3.org/2001/XMLSchema" xmlns:p="http://schemas.microsoft.com/office/2006/metadata/properties" xmlns:ns2="59b7bdba-f2c8-45aa-809f-57bbfd2e30dd" xmlns:ns3="bd7ffac6-bcc3-4f4c-a254-f6af76117e54" targetNamespace="http://schemas.microsoft.com/office/2006/metadata/properties" ma:root="true" ma:fieldsID="98466b995aa0be664179cba7934f386b" ns2:_="" ns3:_="">
    <xsd:import namespace="59b7bdba-f2c8-45aa-809f-57bbfd2e30dd"/>
    <xsd:import namespace="bd7ffac6-bcc3-4f4c-a254-f6af76117e54"/>
    <xsd:element name="properties">
      <xsd:complexType>
        <xsd:sequence>
          <xsd:element name="documentManagement">
            <xsd:complexType>
              <xsd:all>
                <xsd:element ref="ns2:sjeccdGroup" minOccurs="0"/>
                <xsd:element ref="ns3:sjeccdOwner" minOccurs="0"/>
                <xsd:element ref="ns2:kc6110bfc9ef43d3aa85f9287f399c79" minOccurs="0"/>
                <xsd:element ref="ns2:TaxCatchAll" minOccurs="0"/>
                <xsd:element ref="ns3:k60e436164b54aa196d27635423c1081" minOccurs="0"/>
                <xsd:element ref="ns2:TaxCatchAllLabel" minOccurs="0"/>
                <xsd:element ref="ns3:sjeccdRollup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7bdba-f2c8-45aa-809f-57bbfd2e30dd" elementFormDefault="qualified">
    <xsd:import namespace="http://schemas.microsoft.com/office/2006/documentManagement/types"/>
    <xsd:import namespace="http://schemas.microsoft.com/office/infopath/2007/PartnerControls"/>
    <xsd:element name="sjeccdGroup" ma:index="4" nillable="true" ma:displayName="Group" ma:internalName="sjeccdGroup">
      <xsd:simpleType>
        <xsd:restriction base="dms:Text">
          <xsd:maxLength value="255"/>
        </xsd:restriction>
      </xsd:simpleType>
    </xsd:element>
    <xsd:element name="kc6110bfc9ef43d3aa85f9287f399c79" ma:index="7" ma:taxonomy="true" ma:internalName="kc6110bfc9ef43d3aa85f9287f399c79" ma:taxonomyFieldName="sjeccdShowOn" ma:displayName="Show On" ma:readOnly="false" ma:default="" ma:fieldId="{4c6110bf-c9ef-43d3-aa85-f9287f399c79}" ma:taxonomyMulti="true" ma:sspId="e0278837-e986-4e34-88a4-5576576461a7" ma:termSetId="6172037c-5aa4-4684-a242-fa1d07a24c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8f99aee4-a71b-4dc1-8143-ce2cbaeb954e}" ma:internalName="TaxCatchAll" ma:readOnly="false" ma:showField="CatchAllData" ma:web="59b7bdba-f2c8-45aa-809f-57bbfd2e3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f99aee4-a71b-4dc1-8143-ce2cbaeb954e}" ma:internalName="TaxCatchAllLabel" ma:readOnly="false" ma:showField="CatchAllDataLabel" ma:web="59b7bdba-f2c8-45aa-809f-57bbfd2e3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ffac6-bcc3-4f4c-a254-f6af76117e54" elementFormDefault="qualified">
    <xsd:import namespace="http://schemas.microsoft.com/office/2006/documentManagement/types"/>
    <xsd:import namespace="http://schemas.microsoft.com/office/infopath/2007/PartnerControls"/>
    <xsd:element name="sjeccdOwner" ma:index="5" nillable="true" ma:displayName="Owner" ma:list="UserInfo" ma:SharePointGroup="0" ma:internalName="sjeccd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60e436164b54aa196d27635423c1081" ma:index="10" nillable="true" ma:taxonomy="true" ma:internalName="k60e436164b54aa196d27635423c1081" ma:taxonomyFieldName="sjeccdEntity" ma:displayName="Entity" ma:readOnly="false" ma:default="" ma:fieldId="{460e4361-64b5-4aa1-96d2-7635423c1081}" ma:sspId="e0278837-e986-4e34-88a4-5576576461a7" ma:termSetId="9f4feb61-58b3-49a1-9c6c-81571ec844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jeccdRollupDescription" ma:index="12" nillable="true" ma:displayName="Rollup Description" ma:internalName="sjeccdRollup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jeccdOwner xmlns="bd7ffac6-bcc3-4f4c-a254-f6af76117e54">
      <UserInfo>
        <DisplayName>Mai, Uyen</DisplayName>
        <AccountId>162</AccountId>
        <AccountType/>
      </UserInfo>
    </sjeccdOwner>
    <TaxCatchAllLabel xmlns="59b7bdba-f2c8-45aa-809f-57bbfd2e30dd"/>
    <kc6110bfc9ef43d3aa85f9287f399c79 xmlns="59b7bdba-f2c8-45aa-809f-57bbfd2e30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Student Success Advisory</TermName>
          <TermId xmlns="http://schemas.microsoft.com/office/infopath/2007/PartnerControls">6b35a85b-99ae-4d39-a77c-350ffd846b25</TermId>
        </TermInfo>
      </Terms>
    </kc6110bfc9ef43d3aa85f9287f399c79>
    <sjeccdRollupDescription xmlns="bd7ffac6-bcc3-4f4c-a254-f6af76117e54" xsi:nil="true"/>
    <TaxCatchAll xmlns="59b7bdba-f2c8-45aa-809f-57bbfd2e30dd">
      <Value>203</Value>
      <Value>1</Value>
    </TaxCatchAll>
    <k60e436164b54aa196d27635423c1081 xmlns="bd7ffac6-bcc3-4f4c-a254-f6af76117e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EVC</TermName>
          <TermId xmlns="http://schemas.microsoft.com/office/infopath/2007/PartnerControls">e0724e3f-4a3d-444b-9655-a7b246ec0a0d</TermId>
        </TermInfo>
      </Terms>
    </k60e436164b54aa196d27635423c1081>
    <sjeccdGroup xmlns="59b7bdba-f2c8-45aa-809f-57bbfd2e30dd">Student Success Advisory</sjeccdGroup>
  </documentManagement>
</p:properties>
</file>

<file path=customXml/itemProps1.xml><?xml version="1.0" encoding="utf-8"?>
<ds:datastoreItem xmlns:ds="http://schemas.openxmlformats.org/officeDocument/2006/customXml" ds:itemID="{3CDF0796-1D39-4F96-9907-689ABD5BC2F8}"/>
</file>

<file path=customXml/itemProps2.xml><?xml version="1.0" encoding="utf-8"?>
<ds:datastoreItem xmlns:ds="http://schemas.openxmlformats.org/officeDocument/2006/customXml" ds:itemID="{BD17EF26-E6D4-428C-B698-D1EFE1C55C31}"/>
</file>

<file path=customXml/itemProps3.xml><?xml version="1.0" encoding="utf-8"?>
<ds:datastoreItem xmlns:ds="http://schemas.openxmlformats.org/officeDocument/2006/customXml" ds:itemID="{5DCD0CFF-D896-4748-B696-669469FC72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4217</TotalTime>
  <Words>949</Words>
  <Application>Microsoft Office PowerPoint</Application>
  <PresentationFormat>Custom</PresentationFormat>
  <Paragraphs>224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Rockwell</vt:lpstr>
      <vt:lpstr>Wingdings</vt:lpstr>
      <vt:lpstr>Advantage</vt:lpstr>
      <vt:lpstr>Document</vt:lpstr>
      <vt:lpstr>Student Equity  </vt:lpstr>
      <vt:lpstr>Summary of Data</vt:lpstr>
      <vt:lpstr>SSSP Data  </vt:lpstr>
      <vt:lpstr>Core Service Updates</vt:lpstr>
      <vt:lpstr>Other SSSP Initiatives and Activities</vt:lpstr>
      <vt:lpstr>Student Equity Plan</vt:lpstr>
      <vt:lpstr>Student Equity Goals</vt:lpstr>
      <vt:lpstr>Student Equity Action Plans and Activities</vt:lpstr>
      <vt:lpstr>Student Equity Update – Cont’d</vt:lpstr>
      <vt:lpstr>Student Equity 2015-16 Strategy</vt:lpstr>
      <vt:lpstr>Next Steps  </vt:lpstr>
    </vt:vector>
  </TitlesOfParts>
  <Company>SJECCD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 Board Presentation 10-4-16</dc:title>
  <dc:creator>Windows User</dc:creator>
  <cp:lastModifiedBy>Duarte, Angelina</cp:lastModifiedBy>
  <cp:revision>24</cp:revision>
  <cp:lastPrinted>2016-10-17T20:17:28Z</cp:lastPrinted>
  <dcterms:created xsi:type="dcterms:W3CDTF">2016-10-04T03:47:55Z</dcterms:created>
  <dcterms:modified xsi:type="dcterms:W3CDTF">2016-10-17T23:52:06Z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0x0101008814C87BFF5DCA46B3CDF34E451A114D0100F9AEEBB0563ECE4E893FF35CEB558888</vt:lpwstr>
  </property>
  <property fmtid="{D5CDD505-2E9C-101B-9397-08002B2CF9AE}" pid="3" name="sjeccdEntity">
    <vt:lpwstr>1;#EVC|e0724e3f-4a3d-444b-9655-a7b246ec0a0d</vt:lpwstr>
  </property>
  <property fmtid="{D5CDD505-2E9C-101B-9397-08002B2CF9AE}" pid="4" name="sjeccdShowOn">
    <vt:lpwstr>203;#Student Success Advisory|6b35a85b-99ae-4d39-a77c-350ffd846b25</vt:lpwstr>
  </property>
</Properties>
</file>