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6"/>
  </p:handoutMasterIdLst>
  <p:sldIdLst>
    <p:sldId id="256" r:id="rId5"/>
    <p:sldId id="284" r:id="rId6"/>
    <p:sldId id="272" r:id="rId7"/>
    <p:sldId id="278" r:id="rId8"/>
    <p:sldId id="273" r:id="rId9"/>
    <p:sldId id="274" r:id="rId10"/>
    <p:sldId id="257" r:id="rId11"/>
    <p:sldId id="258" r:id="rId12"/>
    <p:sldId id="279" r:id="rId13"/>
    <p:sldId id="259" r:id="rId14"/>
    <p:sldId id="260" r:id="rId15"/>
    <p:sldId id="275" r:id="rId16"/>
    <p:sldId id="262" r:id="rId17"/>
    <p:sldId id="281" r:id="rId18"/>
    <p:sldId id="261" r:id="rId19"/>
    <p:sldId id="271" r:id="rId20"/>
    <p:sldId id="265" r:id="rId21"/>
    <p:sldId id="264" r:id="rId22"/>
    <p:sldId id="282" r:id="rId23"/>
    <p:sldId id="277" r:id="rId24"/>
    <p:sldId id="26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D40CC-E9DD-63CB-5F9E-C36199BC88F8}" v="963" dt="2025-08-25T21:10:58.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2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E99926-C5DE-4506-B72E-CC948F13A7EF}" type="datetimeFigureOut">
              <a:rPr lang="en-US" smtClean="0"/>
              <a:t>8/26/2025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2596B5-0929-4080-AFDD-A8F2BC957B73}" type="slidenum">
              <a:rPr lang="en-US" smtClean="0"/>
              <a:t>‹#›</a:t>
            </a:fld>
            <a:endParaRPr lang="en-US"/>
          </a:p>
        </p:txBody>
      </p:sp>
    </p:spTree>
    <p:extLst>
      <p:ext uri="{BB962C8B-B14F-4D97-AF65-F5344CB8AC3E}">
        <p14:creationId xmlns:p14="http://schemas.microsoft.com/office/powerpoint/2010/main" val="1824894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41704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0742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72813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13045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5B06DC-B966-4E64-83CF-C9F92DA91665}"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88762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9878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B06DC-B966-4E64-83CF-C9F92DA91665}"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34134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B06DC-B966-4E64-83CF-C9F92DA91665}"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13663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B06DC-B966-4E64-83CF-C9F92DA91665}"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146792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1878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5B06DC-B966-4E64-83CF-C9F92DA91665}"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1170F-C61F-4B4B-BCD8-BDCD39AD41B6}" type="slidenum">
              <a:rPr lang="en-US" smtClean="0"/>
              <a:t>‹#›</a:t>
            </a:fld>
            <a:endParaRPr lang="en-US"/>
          </a:p>
        </p:txBody>
      </p:sp>
    </p:spTree>
    <p:extLst>
      <p:ext uri="{BB962C8B-B14F-4D97-AF65-F5344CB8AC3E}">
        <p14:creationId xmlns:p14="http://schemas.microsoft.com/office/powerpoint/2010/main" val="376876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B06DC-B966-4E64-83CF-C9F92DA91665}" type="datetimeFigureOut">
              <a:rPr lang="en-US" smtClean="0"/>
              <a:t>8/26/2025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1170F-C61F-4B4B-BCD8-BDCD39AD41B6}" type="slidenum">
              <a:rPr lang="en-US" smtClean="0"/>
              <a:t>‹#›</a:t>
            </a:fld>
            <a:endParaRPr lang="en-US"/>
          </a:p>
        </p:txBody>
      </p:sp>
    </p:spTree>
    <p:extLst>
      <p:ext uri="{BB962C8B-B14F-4D97-AF65-F5344CB8AC3E}">
        <p14:creationId xmlns:p14="http://schemas.microsoft.com/office/powerpoint/2010/main" val="337460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rapy-central.com/2021/02/19/cbt-for-anxiety/"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ackyardbrains.com/experiments/Sympathetic_Nervous_Syste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pinclipart.com/maxpin/xiohJ/"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youtube.com/watch?v=5peHUSJ52n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mdpi.com/2079-9292/8/9/103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vc.edu/wellnes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daa.org/understanding-anxiety"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inclipart.com/pindetail/iTJboRb_pictures-of-stress-stress-levels-clipar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water lilies, flower, stones on a river, sky, clouds, an evening sunset reflecting off of leaves creating a calm-quiet screen ">
            <a:extLst>
              <a:ext uri="{C183D7F6-B498-43B3-948B-1728B52AA6E4}">
                <adec:decorative xmlns:adec="http://schemas.microsoft.com/office/drawing/2017/decorative" val="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8649" y="1545590"/>
            <a:ext cx="5936615" cy="3712210"/>
          </a:xfrm>
          <a:prstGeom prst="rect">
            <a:avLst/>
          </a:prstGeom>
          <a:noFill/>
          <a:ln>
            <a:noFill/>
          </a:ln>
          <a:effectLst>
            <a:outerShdw blurRad="63500" sx="102000" sy="102000" algn="ctr" rotWithShape="0">
              <a:prstClr val="black">
                <a:alpha val="40000"/>
              </a:prstClr>
            </a:outerShdw>
          </a:effectLst>
        </p:spPr>
      </p:pic>
      <p:sp>
        <p:nvSpPr>
          <p:cNvPr id="5" name="Rectangle 4"/>
          <p:cNvSpPr/>
          <p:nvPr/>
        </p:nvSpPr>
        <p:spPr>
          <a:xfrm>
            <a:off x="3802963" y="676345"/>
            <a:ext cx="3986284" cy="707886"/>
          </a:xfrm>
          <a:prstGeom prst="rect">
            <a:avLst/>
          </a:prstGeom>
        </p:spPr>
        <p:txBody>
          <a:bodyPr wrap="none">
            <a:spAutoFit/>
          </a:bodyPr>
          <a:lstStyle/>
          <a:p>
            <a:pPr algn="ctr">
              <a:spcBef>
                <a:spcPts val="10"/>
              </a:spcBef>
            </a:pPr>
            <a:r>
              <a:rPr lang="en-US" sz="4000" b="1" dirty="0">
                <a:latin typeface="Cambria" panose="02040503050406030204" pitchFamily="18" charset="0"/>
                <a:ea typeface="Cambria" panose="02040503050406030204" pitchFamily="18" charset="0"/>
                <a:cs typeface="Cambria" panose="02040503050406030204" pitchFamily="18" charset="0"/>
              </a:rPr>
              <a:t>Anxiety Toolbox</a:t>
            </a:r>
            <a:endParaRPr lang="en-US" sz="1400" dirty="0">
              <a:effectLst/>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3048000" y="5422256"/>
            <a:ext cx="6096000" cy="677108"/>
          </a:xfrm>
          <a:prstGeom prst="rect">
            <a:avLst/>
          </a:prstGeom>
        </p:spPr>
        <p:txBody>
          <a:bodyPr>
            <a:spAutoFit/>
          </a:bodyPr>
          <a:lstStyle/>
          <a:p>
            <a:pPr algn="ctr"/>
            <a:r>
              <a:rPr lang="en-US" sz="1000" dirty="0">
                <a:effectLst/>
                <a:latin typeface="Century Gothic" panose="020B0502020202020204" pitchFamily="34" charset="0"/>
                <a:ea typeface="Calibri" panose="020F0502020204030204" pitchFamily="34" charset="0"/>
                <a:cs typeface="Times New Roman" panose="02020603050405020304" pitchFamily="18" charset="0"/>
              </a:rPr>
              <a:t>Adapted from the University of California, Santa Cruz Counseling and Psychological Services Anxiety Toolbox Series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dirty="0"/>
          </a:p>
        </p:txBody>
      </p:sp>
    </p:spTree>
    <p:extLst>
      <p:ext uri="{BB962C8B-B14F-4D97-AF65-F5344CB8AC3E}">
        <p14:creationId xmlns:p14="http://schemas.microsoft.com/office/powerpoint/2010/main" val="33184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is a graph showing the difference between imagined and real anxiety over time. While imagined anxiety is expected to rise uncontrollably, real anxiety typically peaks and then gradually decreases within 15 to 40 minutes due to habituation. The graph emphasizes that anxiety naturally subsides with time and repeated exposu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539" y="1279510"/>
            <a:ext cx="6212921" cy="4799239"/>
          </a:xfrm>
          <a:prstGeom prst="rect">
            <a:avLst/>
          </a:prstGeom>
        </p:spPr>
      </p:pic>
      <p:sp>
        <p:nvSpPr>
          <p:cNvPr id="3" name="Rectangle 2"/>
          <p:cNvSpPr/>
          <p:nvPr/>
        </p:nvSpPr>
        <p:spPr>
          <a:xfrm>
            <a:off x="2072499" y="633179"/>
            <a:ext cx="6873677" cy="646331"/>
          </a:xfrm>
          <a:prstGeom prst="rect">
            <a:avLst/>
          </a:prstGeom>
        </p:spPr>
        <p:txBody>
          <a:bodyPr wrap="none">
            <a:spAutoFit/>
          </a:bodyPr>
          <a:lstStyle/>
          <a:p>
            <a:r>
              <a:rPr lang="en-US" sz="3600" b="1" dirty="0"/>
              <a:t> Anxiety - Avoidance Roller Coaster</a:t>
            </a:r>
          </a:p>
        </p:txBody>
      </p:sp>
      <p:sp>
        <p:nvSpPr>
          <p:cNvPr id="4" name="TextBox 3">
            <a:extLst>
              <a:ext uri="{FF2B5EF4-FFF2-40B4-BE49-F238E27FC236}">
                <a16:creationId xmlns:a16="http://schemas.microsoft.com/office/drawing/2014/main" id="{F9160AD2-8549-4083-A58D-7CA648FD1F85}"/>
              </a:ext>
            </a:extLst>
          </p:cNvPr>
          <p:cNvSpPr txBox="1"/>
          <p:nvPr/>
        </p:nvSpPr>
        <p:spPr>
          <a:xfrm>
            <a:off x="3766657" y="6266765"/>
            <a:ext cx="3833769" cy="276999"/>
          </a:xfrm>
          <a:prstGeom prst="rect">
            <a:avLst/>
          </a:prstGeom>
          <a:noFill/>
        </p:spPr>
        <p:txBody>
          <a:bodyPr wrap="square" rtlCol="0">
            <a:spAutoFit/>
          </a:bodyPr>
          <a:lstStyle/>
          <a:p>
            <a:pPr algn="r"/>
            <a:r>
              <a:rPr lang="en-US" sz="1200" dirty="0">
                <a:hlinkClick r:id="rId3"/>
              </a:rPr>
              <a:t>https://therapy-central.com/2021/02/19/cbt-for-anxiety/</a:t>
            </a:r>
            <a:r>
              <a:rPr lang="en-US" sz="1200" dirty="0"/>
              <a:t> </a:t>
            </a:r>
          </a:p>
        </p:txBody>
      </p:sp>
    </p:spTree>
    <p:extLst>
      <p:ext uri="{BB962C8B-B14F-4D97-AF65-F5344CB8AC3E}">
        <p14:creationId xmlns:p14="http://schemas.microsoft.com/office/powerpoint/2010/main" val="16223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the autonomic nervous system divided into two parts: the parasympathetic nervous system and the sympathetic nervous system. The parasympathetic side promotes rest and digestion by slowing the heart rate and stimulating saliva and tear production, while the sympathetic side prepares the body f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379" y="463485"/>
            <a:ext cx="5883124" cy="5818409"/>
          </a:xfrm>
          <a:prstGeom prst="rect">
            <a:avLst/>
          </a:prstGeom>
        </p:spPr>
      </p:pic>
      <p:sp>
        <p:nvSpPr>
          <p:cNvPr id="5" name="TextBox 4"/>
          <p:cNvSpPr txBox="1"/>
          <p:nvPr/>
        </p:nvSpPr>
        <p:spPr>
          <a:xfrm>
            <a:off x="803011" y="1350498"/>
            <a:ext cx="4853354" cy="3785652"/>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r>
              <a:rPr lang="en-US" sz="2400" b="1" dirty="0"/>
              <a:t>Threat System (Fight or Flight)</a:t>
            </a:r>
          </a:p>
          <a:p>
            <a:endParaRPr lang="en-US" sz="2400" dirty="0"/>
          </a:p>
          <a:p>
            <a:r>
              <a:rPr lang="en-US" sz="2400" dirty="0"/>
              <a:t>The ‘fight or flight’ response gets the body ready to fight or run away. Once a threat is detected, your body responds automatically. All of the changes happen for good reasons, but may be experienced as uncomfortable when they happen in ‘safe’ situations.</a:t>
            </a:r>
          </a:p>
        </p:txBody>
      </p:sp>
      <p:sp>
        <p:nvSpPr>
          <p:cNvPr id="3" name="Rectangle 2">
            <a:extLst>
              <a:ext uri="{FF2B5EF4-FFF2-40B4-BE49-F238E27FC236}">
                <a16:creationId xmlns:a16="http://schemas.microsoft.com/office/drawing/2014/main" id="{D0E29A6C-6677-41C8-9531-0D472048BB2F}"/>
              </a:ext>
            </a:extLst>
          </p:cNvPr>
          <p:cNvSpPr/>
          <p:nvPr/>
        </p:nvSpPr>
        <p:spPr>
          <a:xfrm>
            <a:off x="6873550" y="6340270"/>
            <a:ext cx="4853353" cy="276999"/>
          </a:xfrm>
          <a:prstGeom prst="rect">
            <a:avLst/>
          </a:prstGeom>
        </p:spPr>
        <p:txBody>
          <a:bodyPr wrap="square">
            <a:spAutoFit/>
          </a:bodyPr>
          <a:lstStyle/>
          <a:p>
            <a:r>
              <a:rPr lang="en-US" sz="1200" dirty="0">
                <a:hlinkClick r:id="rId3"/>
              </a:rPr>
              <a:t>https://backyardbrains.com/experiments/Sympathetic_Nervous_System</a:t>
            </a:r>
            <a:r>
              <a:rPr lang="en-US" sz="1200" dirty="0"/>
              <a:t> </a:t>
            </a:r>
          </a:p>
        </p:txBody>
      </p:sp>
    </p:spTree>
    <p:extLst>
      <p:ext uri="{BB962C8B-B14F-4D97-AF65-F5344CB8AC3E}">
        <p14:creationId xmlns:p14="http://schemas.microsoft.com/office/powerpoint/2010/main" val="114559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778" y="1983545"/>
            <a:ext cx="7371471"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t>Which physical symptoms of anxiety and stress have you experienced?</a:t>
            </a:r>
          </a:p>
        </p:txBody>
      </p:sp>
    </p:spTree>
    <p:extLst>
      <p:ext uri="{BB962C8B-B14F-4D97-AF65-F5344CB8AC3E}">
        <p14:creationId xmlns:p14="http://schemas.microsoft.com/office/powerpoint/2010/main" val="422306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8" y="312057"/>
            <a:ext cx="6096000" cy="923330"/>
          </a:xfrm>
          <a:prstGeom prst="rect">
            <a:avLst/>
          </a:prstGeom>
        </p:spPr>
        <p:txBody>
          <a:bodyPr>
            <a:spAutoFit/>
          </a:bodyPr>
          <a:lstStyle/>
          <a:p>
            <a:r>
              <a:rPr lang="en-US" dirty="0"/>
              <a:t> </a:t>
            </a:r>
          </a:p>
          <a:p>
            <a:r>
              <a:rPr lang="en-US" sz="3600" dirty="0"/>
              <a:t>Common Anxiety Symptoms</a:t>
            </a:r>
          </a:p>
        </p:txBody>
      </p:sp>
      <p:sp>
        <p:nvSpPr>
          <p:cNvPr id="3" name="Rectangle 2"/>
          <p:cNvSpPr/>
          <p:nvPr/>
        </p:nvSpPr>
        <p:spPr>
          <a:xfrm>
            <a:off x="1012875" y="1985173"/>
            <a:ext cx="5162842" cy="3833995"/>
          </a:xfrm>
          <a:prstGeom prst="rect">
            <a:avLst/>
          </a:prstGeom>
        </p:spPr>
        <p:txBody>
          <a:bodyPr wrap="square">
            <a:spAutoFit/>
          </a:bodyPr>
          <a:lstStyle/>
          <a:p>
            <a:r>
              <a:rPr lang="en-US" b="1" dirty="0"/>
              <a:t>Physical Symptoms</a:t>
            </a:r>
          </a:p>
          <a:p>
            <a:r>
              <a:rPr lang="en-US" dirty="0"/>
              <a:t>o	Increased heart rate</a:t>
            </a:r>
          </a:p>
          <a:p>
            <a:r>
              <a:rPr lang="en-US" dirty="0"/>
              <a:t>o	Shortness of breath</a:t>
            </a:r>
          </a:p>
          <a:p>
            <a:r>
              <a:rPr lang="en-US" dirty="0"/>
              <a:t>o	Chest pain or pressure</a:t>
            </a:r>
          </a:p>
          <a:p>
            <a:r>
              <a:rPr lang="en-US" dirty="0"/>
              <a:t>o	Choking sensation</a:t>
            </a:r>
          </a:p>
          <a:p>
            <a:r>
              <a:rPr lang="en-US" dirty="0"/>
              <a:t>o	Dizziness, lightheadedness</a:t>
            </a:r>
          </a:p>
          <a:p>
            <a:r>
              <a:rPr lang="en-US" dirty="0"/>
              <a:t>o	Sweating, hot flashes, chills</a:t>
            </a:r>
          </a:p>
          <a:p>
            <a:r>
              <a:rPr lang="en-US" dirty="0"/>
              <a:t>o	Nausea, upset stomach, diarrhea</a:t>
            </a:r>
          </a:p>
          <a:p>
            <a:r>
              <a:rPr lang="en-US" dirty="0"/>
              <a:t>o	Trembling, shaking</a:t>
            </a:r>
          </a:p>
          <a:p>
            <a:r>
              <a:rPr lang="en-US" dirty="0"/>
              <a:t>o	Weakness, unsteadiness, faintness</a:t>
            </a:r>
          </a:p>
          <a:p>
            <a:r>
              <a:rPr lang="en-US" dirty="0"/>
              <a:t>o	Tense muscles, rigidity</a:t>
            </a:r>
          </a:p>
          <a:p>
            <a:r>
              <a:rPr lang="en-US" dirty="0"/>
              <a:t>o	Dry mouth</a:t>
            </a:r>
          </a:p>
          <a:p>
            <a:r>
              <a:rPr lang="en-US" dirty="0"/>
              <a:t>o	Other: ________________________</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a:srcRect t="1" r="48065" b="-33642"/>
          <a:stretch/>
        </p:blipFill>
        <p:spPr>
          <a:xfrm>
            <a:off x="880852" y="1197101"/>
            <a:ext cx="5426888" cy="350345"/>
          </a:xfrm>
          <a:prstGeom prst="rect">
            <a:avLst/>
          </a:prstGeom>
        </p:spPr>
      </p:pic>
      <p:pic>
        <p:nvPicPr>
          <p:cNvPr id="6" name="Picture 5" descr="An image of a figure with it's hands on it's head with a large caption saying, &quot;Stress!!!&quot;">
            <a:extLst>
              <a:ext uri="{FF2B5EF4-FFF2-40B4-BE49-F238E27FC236}">
                <a16:creationId xmlns:a16="http://schemas.microsoft.com/office/drawing/2014/main" id="{9891F5B6-10E7-4FE8-AD2B-F4F61357E891}"/>
              </a:ext>
            </a:extLst>
          </p:cNvPr>
          <p:cNvPicPr>
            <a:picLocks noChangeAspect="1"/>
          </p:cNvPicPr>
          <p:nvPr/>
        </p:nvPicPr>
        <p:blipFill>
          <a:blip r:embed="rId3"/>
          <a:stretch>
            <a:fillRect/>
          </a:stretch>
        </p:blipFill>
        <p:spPr>
          <a:xfrm>
            <a:off x="6048199" y="1673114"/>
            <a:ext cx="5381625" cy="3638550"/>
          </a:xfrm>
          <a:prstGeom prst="rect">
            <a:avLst/>
          </a:prstGeom>
        </p:spPr>
      </p:pic>
      <p:sp>
        <p:nvSpPr>
          <p:cNvPr id="8" name="Rectangle 7">
            <a:extLst>
              <a:ext uri="{FF2B5EF4-FFF2-40B4-BE49-F238E27FC236}">
                <a16:creationId xmlns:a16="http://schemas.microsoft.com/office/drawing/2014/main" id="{4BB433AF-4149-46B1-B7D8-BF69394485D2}"/>
              </a:ext>
            </a:extLst>
          </p:cNvPr>
          <p:cNvSpPr/>
          <p:nvPr/>
        </p:nvSpPr>
        <p:spPr>
          <a:xfrm>
            <a:off x="7570200" y="5819168"/>
            <a:ext cx="2910027" cy="276999"/>
          </a:xfrm>
          <a:prstGeom prst="rect">
            <a:avLst/>
          </a:prstGeom>
        </p:spPr>
        <p:txBody>
          <a:bodyPr wrap="none">
            <a:spAutoFit/>
          </a:bodyPr>
          <a:lstStyle/>
          <a:p>
            <a:r>
              <a:rPr lang="en-US" sz="1200" dirty="0">
                <a:hlinkClick r:id="rId4"/>
              </a:rPr>
              <a:t>https://www.pinclipart.com/maxpin/xiohJ/</a:t>
            </a:r>
            <a:r>
              <a:rPr lang="en-US" sz="1200" dirty="0"/>
              <a:t> </a:t>
            </a:r>
          </a:p>
        </p:txBody>
      </p:sp>
    </p:spTree>
    <p:extLst>
      <p:ext uri="{BB962C8B-B14F-4D97-AF65-F5344CB8AC3E}">
        <p14:creationId xmlns:p14="http://schemas.microsoft.com/office/powerpoint/2010/main" val="208585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388" y="24938"/>
            <a:ext cx="6096000" cy="923330"/>
          </a:xfrm>
          <a:prstGeom prst="rect">
            <a:avLst/>
          </a:prstGeom>
        </p:spPr>
        <p:txBody>
          <a:bodyPr wrap="square">
            <a:spAutoFit/>
          </a:bodyPr>
          <a:lstStyle/>
          <a:p>
            <a:r>
              <a:rPr lang="en-US" dirty="0"/>
              <a:t> </a:t>
            </a:r>
          </a:p>
          <a:p>
            <a:r>
              <a:rPr lang="en-US" sz="3600" dirty="0"/>
              <a:t>Common Anxiety Symptoms</a:t>
            </a:r>
          </a:p>
        </p:txBody>
      </p:sp>
      <p:sp>
        <p:nvSpPr>
          <p:cNvPr id="3" name="Rectangle 2"/>
          <p:cNvSpPr/>
          <p:nvPr/>
        </p:nvSpPr>
        <p:spPr>
          <a:xfrm>
            <a:off x="1115969" y="1651503"/>
            <a:ext cx="5045612" cy="4862870"/>
          </a:xfrm>
          <a:prstGeom prst="rect">
            <a:avLst/>
          </a:prstGeom>
        </p:spPr>
        <p:txBody>
          <a:bodyPr wrap="square">
            <a:spAutoFit/>
          </a:bodyPr>
          <a:lstStyle/>
          <a:p>
            <a:r>
              <a:rPr lang="en-US" b="1" dirty="0">
                <a:latin typeface="Cambria" panose="02040503050406030204" pitchFamily="18" charset="0"/>
                <a:ea typeface="MS Mincho"/>
                <a:cs typeface="Times New Roman" panose="02020603050405020304" pitchFamily="18" charset="0"/>
              </a:rPr>
              <a:t>Behavioral Symptoms</a:t>
            </a:r>
            <a:endParaRPr lang="en-US" sz="1600" dirty="0">
              <a:effectLst/>
              <a:latin typeface="Cambria" panose="02040503050406030204" pitchFamily="18" charset="0"/>
              <a:ea typeface="MS Mincho"/>
              <a:cs typeface="Times New Roman" panose="02020603050405020304" pitchFamily="18" charset="0"/>
            </a:endParaRPr>
          </a:p>
          <a:p>
            <a:pPr marL="342900" marR="0" lvl="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Restlessness, feeling keyed up, feeling on edge</a:t>
            </a:r>
          </a:p>
          <a:p>
            <a:pPr marL="342900" marR="0" lvl="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Being easily fatigued</a:t>
            </a:r>
          </a:p>
          <a:p>
            <a:pPr marL="342900" marR="0" lvl="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Muscle tension</a:t>
            </a:r>
          </a:p>
          <a:p>
            <a:pPr marL="342900" marR="0" lvl="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Sleep Disturbance</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Difficulty falling or staying asleep</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Restless, unsatisfying sleep</a:t>
            </a:r>
          </a:p>
          <a:p>
            <a:pPr lvl="1">
              <a:spcAft>
                <a:spcPts val="480"/>
              </a:spcAft>
            </a:pPr>
            <a:endParaRPr lang="en-US" sz="1000" dirty="0">
              <a:latin typeface="Cambria" panose="02040503050406030204" pitchFamily="18" charset="0"/>
              <a:ea typeface="MS Mincho"/>
              <a:cs typeface="Times New Roman" panose="02020603050405020304" pitchFamily="18" charset="0"/>
            </a:endParaRPr>
          </a:p>
          <a:p>
            <a:r>
              <a:rPr lang="en-US" b="1" dirty="0">
                <a:latin typeface="Cambria" panose="02040503050406030204" pitchFamily="18" charset="0"/>
                <a:ea typeface="MS Mincho"/>
                <a:cs typeface="Times New Roman" panose="02020603050405020304" pitchFamily="18" charset="0"/>
              </a:rPr>
              <a:t>Cognitive Symptoms</a:t>
            </a:r>
          </a:p>
          <a:p>
            <a:pPr marL="285750" lvl="0"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Difficulty Concentrating or mind going blank</a:t>
            </a:r>
          </a:p>
          <a:p>
            <a:pPr marL="285750" lvl="0" indent="-342900">
              <a:spcAft>
                <a:spcPts val="480"/>
              </a:spcAft>
              <a:buFont typeface="Courier New" panose="02070309020205020404" pitchFamily="49" charset="0"/>
              <a:buChar char="o"/>
            </a:pPr>
            <a:endParaRPr lang="en-US" sz="1000" dirty="0">
              <a:latin typeface="Cambria" panose="02040503050406030204" pitchFamily="18" charset="0"/>
              <a:ea typeface="MS Mincho"/>
              <a:cs typeface="Times New Roman" panose="02020603050405020304" pitchFamily="18" charset="0"/>
            </a:endParaRPr>
          </a:p>
          <a:p>
            <a:r>
              <a:rPr lang="en-US" b="1" dirty="0">
                <a:latin typeface="Cambria" panose="02040503050406030204" pitchFamily="18" charset="0"/>
                <a:ea typeface="MS Mincho"/>
                <a:cs typeface="Times New Roman" panose="02020603050405020304" pitchFamily="18" charset="0"/>
              </a:rPr>
              <a:t>Emotional Symptoms</a:t>
            </a:r>
          </a:p>
          <a:p>
            <a:pPr marL="285750" marR="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Excessive anxiety/worry</a:t>
            </a:r>
          </a:p>
          <a:p>
            <a:pPr marL="285750" marR="0" indent="-342900">
              <a:spcBef>
                <a:spcPts val="0"/>
              </a:spcBef>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Fear/anxiety in social situations</a:t>
            </a:r>
          </a:p>
          <a:p>
            <a:pPr lvl="0">
              <a:spcAft>
                <a:spcPts val="480"/>
              </a:spcAft>
            </a:pPr>
            <a:endParaRPr lang="en-US" sz="1600" dirty="0">
              <a:latin typeface="Cambria" panose="02040503050406030204" pitchFamily="18" charset="0"/>
              <a:ea typeface="MS Mincho"/>
              <a:cs typeface="Times New Roman" panose="02020603050405020304" pitchFamily="18" charset="0"/>
            </a:endParaRPr>
          </a:p>
          <a:p>
            <a:pPr marL="342900" indent="-342900">
              <a:spcAft>
                <a:spcPts val="480"/>
              </a:spcAft>
              <a:buFont typeface="Courier New" panose="02070309020205020404" pitchFamily="49" charset="0"/>
              <a:buChar char="o"/>
            </a:pPr>
            <a:endParaRPr lang="en-US" sz="1600" dirty="0">
              <a:latin typeface="Cambria" panose="02040503050406030204" pitchFamily="18" charset="0"/>
              <a:ea typeface="MS Mincho"/>
              <a:cs typeface="Times New Roman" panose="02020603050405020304" pitchFamily="18"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8969" y="955339"/>
            <a:ext cx="10449450" cy="262151"/>
          </a:xfrm>
          <a:prstGeom prst="rect">
            <a:avLst/>
          </a:prstGeom>
        </p:spPr>
      </p:pic>
      <p:sp>
        <p:nvSpPr>
          <p:cNvPr id="7" name="TextBox 6">
            <a:extLst>
              <a:ext uri="{FF2B5EF4-FFF2-40B4-BE49-F238E27FC236}">
                <a16:creationId xmlns:a16="http://schemas.microsoft.com/office/drawing/2014/main" id="{E6B177ED-1469-4770-A892-E13FA8819CC9}"/>
              </a:ext>
            </a:extLst>
          </p:cNvPr>
          <p:cNvSpPr txBox="1"/>
          <p:nvPr/>
        </p:nvSpPr>
        <p:spPr>
          <a:xfrm>
            <a:off x="923855" y="6309109"/>
            <a:ext cx="5733301" cy="276999"/>
          </a:xfrm>
          <a:prstGeom prst="rect">
            <a:avLst/>
          </a:prstGeom>
          <a:noFill/>
        </p:spPr>
        <p:txBody>
          <a:bodyPr wrap="none" rtlCol="0">
            <a:spAutoFit/>
          </a:bodyPr>
          <a:lstStyle/>
          <a:p>
            <a:r>
              <a:rPr lang="en-US" sz="1200" dirty="0"/>
              <a:t>American Psychiatric Association. (2022). The diagnostic and statistical manual DSM-5TR.</a:t>
            </a:r>
          </a:p>
        </p:txBody>
      </p:sp>
      <p:sp>
        <p:nvSpPr>
          <p:cNvPr id="8" name="TextBox 7">
            <a:extLst>
              <a:ext uri="{FF2B5EF4-FFF2-40B4-BE49-F238E27FC236}">
                <a16:creationId xmlns:a16="http://schemas.microsoft.com/office/drawing/2014/main" id="{CFAD7830-BE3D-4373-96B6-C23E051D8A06}"/>
              </a:ext>
            </a:extLst>
          </p:cNvPr>
          <p:cNvSpPr txBox="1"/>
          <p:nvPr/>
        </p:nvSpPr>
        <p:spPr>
          <a:xfrm>
            <a:off x="6353694" y="1651503"/>
            <a:ext cx="5224725" cy="4926990"/>
          </a:xfrm>
          <a:prstGeom prst="rect">
            <a:avLst/>
          </a:prstGeom>
          <a:noFill/>
        </p:spPr>
        <p:txBody>
          <a:bodyPr wrap="square" rtlCol="0">
            <a:spAutoFit/>
          </a:bodyPr>
          <a:lstStyle/>
          <a:p>
            <a:pPr>
              <a:spcAft>
                <a:spcPts val="480"/>
              </a:spcAft>
            </a:pPr>
            <a:r>
              <a:rPr lang="en-US" b="1" dirty="0">
                <a:latin typeface="Cambria" panose="02040503050406030204" pitchFamily="18" charset="0"/>
                <a:ea typeface="MS Mincho"/>
                <a:cs typeface="Times New Roman" panose="02020603050405020304" pitchFamily="18" charset="0"/>
              </a:rPr>
              <a:t>Panic Attacks (can occur)</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Palpitations, pounding heart, accelerated heart rate</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Sweating</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Trembling/shaking</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Sensations of shortness of breath or smothering</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Feeling of choking</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Chest pain/discomfort</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Nausea/abdominal distress</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Feeling dizzy/unsteady/lightheaded/faint</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Chills/heat sensations</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Paresthesia's (numbness/tingling)</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Derealization (feelings of unreality) or Depersonalization (detachment from oneself)</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Fear of losing control or “going crazy”</a:t>
            </a:r>
          </a:p>
          <a:p>
            <a:pPr marL="800100" lvl="1" indent="-342900">
              <a:spcAft>
                <a:spcPts val="480"/>
              </a:spcAft>
              <a:buFont typeface="Courier New" panose="02070309020205020404" pitchFamily="49" charset="0"/>
              <a:buChar char="o"/>
            </a:pPr>
            <a:r>
              <a:rPr lang="en-US" sz="1600" dirty="0">
                <a:latin typeface="Cambria" panose="02040503050406030204" pitchFamily="18" charset="0"/>
                <a:ea typeface="MS Mincho"/>
                <a:cs typeface="Times New Roman" panose="02020603050405020304" pitchFamily="18" charset="0"/>
              </a:rPr>
              <a:t>Fear of dying</a:t>
            </a:r>
            <a:endParaRPr lang="en-US" dirty="0"/>
          </a:p>
        </p:txBody>
      </p:sp>
    </p:spTree>
    <p:extLst>
      <p:ext uri="{BB962C8B-B14F-4D97-AF65-F5344CB8AC3E}">
        <p14:creationId xmlns:p14="http://schemas.microsoft.com/office/powerpoint/2010/main" val="269099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his image presents a Cognitive Behavioral Model focused on anxiety about attending a party. it outlines a situation where someone was invited by a person they didn't know well, leading to physical symptoms like a racing heart and shallow breathing, anxious thoughts about social awkwardness, and ultimately avoiding the event. The diagram connects the situation, physical sensations, thoughts, and behaviors to show how anxiety influences decision-making. "/>
          <p:cNvPicPr>
            <a:picLocks noChangeAspect="1"/>
          </p:cNvPicPr>
          <p:nvPr/>
        </p:nvPicPr>
        <p:blipFill>
          <a:blip r:embed="rId2"/>
          <a:stretch>
            <a:fillRect/>
          </a:stretch>
        </p:blipFill>
        <p:spPr>
          <a:xfrm>
            <a:off x="5936566" y="231401"/>
            <a:ext cx="5430129" cy="6626599"/>
          </a:xfrm>
          <a:prstGeom prst="rect">
            <a:avLst/>
          </a:prstGeom>
        </p:spPr>
      </p:pic>
      <p:pic>
        <p:nvPicPr>
          <p:cNvPr id="3" name="Picture 2"/>
          <p:cNvPicPr>
            <a:picLocks noChangeAspect="1"/>
          </p:cNvPicPr>
          <p:nvPr/>
        </p:nvPicPr>
        <p:blipFill>
          <a:blip r:embed="rId3"/>
          <a:stretch>
            <a:fillRect/>
          </a:stretch>
        </p:blipFill>
        <p:spPr>
          <a:xfrm>
            <a:off x="6009354" y="2883877"/>
            <a:ext cx="1840420" cy="2323151"/>
          </a:xfrm>
          <a:prstGeom prst="rect">
            <a:avLst/>
          </a:prstGeom>
        </p:spPr>
      </p:pic>
      <p:sp>
        <p:nvSpPr>
          <p:cNvPr id="4" name="TextBox 3" descr="The Cognitive Behavioral Model helps us understand how physical, emotional, and cognitive and behavioral symptoms of anxiety interact with and impact each other. "/>
          <p:cNvSpPr txBox="1"/>
          <p:nvPr/>
        </p:nvSpPr>
        <p:spPr>
          <a:xfrm>
            <a:off x="942535" y="1990428"/>
            <a:ext cx="4164037" cy="3108543"/>
          </a:xfrm>
          <a:prstGeom prst="rect">
            <a:avLst/>
          </a:prstGeom>
          <a:noFill/>
          <a:ln>
            <a:solidFill>
              <a:schemeClr val="tx1"/>
            </a:solidFill>
          </a:ln>
          <a:effectLst/>
        </p:spPr>
        <p:txBody>
          <a:bodyPr wrap="square" lIns="91440" tIns="45720" rIns="91440" bIns="45720" rtlCol="0" anchor="t">
            <a:spAutoFit/>
          </a:bodyPr>
          <a:lstStyle/>
          <a:p>
            <a:pPr algn="ctr"/>
            <a:r>
              <a:rPr lang="en-US" sz="2800" dirty="0"/>
              <a:t>The Cognitive Behavioral Model helps us understand how physical, emotional, cognitive and behavioral symptoms of anxiety interact with and impact each other. </a:t>
            </a:r>
          </a:p>
        </p:txBody>
      </p:sp>
      <p:sp>
        <p:nvSpPr>
          <p:cNvPr id="5" name="TextBox 4">
            <a:extLst>
              <a:ext uri="{FF2B5EF4-FFF2-40B4-BE49-F238E27FC236}">
                <a16:creationId xmlns:a16="http://schemas.microsoft.com/office/drawing/2014/main" id="{219CEFFD-8C85-FEF5-E1A2-2B41BCE22910}"/>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Accessibility Checker in PowerPoint</a:t>
            </a:r>
            <a:endParaRPr lang="en-US"/>
          </a:p>
        </p:txBody>
      </p:sp>
    </p:spTree>
    <p:extLst>
      <p:ext uri="{BB962C8B-B14F-4D97-AF65-F5344CB8AC3E}">
        <p14:creationId xmlns:p14="http://schemas.microsoft.com/office/powerpoint/2010/main" val="388404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CBT (Cognitive Behavioral Therapy) Model Worksheet designed to help individuals explore their anxiety. It breaks down the experience into four categories - physical, emotional, cognitive, and behavioral - with guiding questions for each. The worksheet encourages reflection on specific situations to better understand and manage anxious responses. "/>
          <p:cNvPicPr>
            <a:picLocks noChangeAspect="1"/>
          </p:cNvPicPr>
          <p:nvPr/>
        </p:nvPicPr>
        <p:blipFill>
          <a:blip r:embed="rId2"/>
          <a:stretch>
            <a:fillRect/>
          </a:stretch>
        </p:blipFill>
        <p:spPr>
          <a:xfrm>
            <a:off x="949691" y="946610"/>
            <a:ext cx="4240686" cy="5155266"/>
          </a:xfrm>
          <a:prstGeom prst="rect">
            <a:avLst/>
          </a:prstGeom>
          <a:ln>
            <a:solidFill>
              <a:schemeClr val="tx1"/>
            </a:solidFill>
          </a:ln>
          <a:effectLst>
            <a:outerShdw blurRad="63500" sx="102000" sy="102000" algn="ctr" rotWithShape="0">
              <a:prstClr val="black">
                <a:alpha val="40000"/>
              </a:prstClr>
            </a:outerShdw>
          </a:effectLst>
        </p:spPr>
      </p:pic>
      <p:sp>
        <p:nvSpPr>
          <p:cNvPr id="5" name="TextBox 4"/>
          <p:cNvSpPr txBox="1"/>
          <p:nvPr/>
        </p:nvSpPr>
        <p:spPr>
          <a:xfrm>
            <a:off x="5925584" y="1917525"/>
            <a:ext cx="6266416" cy="3770263"/>
          </a:xfrm>
          <a:prstGeom prst="rect">
            <a:avLst/>
          </a:prstGeom>
          <a:noFill/>
        </p:spPr>
        <p:txBody>
          <a:bodyPr wrap="square" rtlCol="0">
            <a:spAutoFit/>
          </a:bodyPr>
          <a:lstStyle/>
          <a:p>
            <a:r>
              <a:rPr lang="en-US" sz="2400" dirty="0"/>
              <a:t>Think of a situation when you felt anxious:</a:t>
            </a:r>
          </a:p>
          <a:p>
            <a:endParaRPr lang="en-US" sz="900" dirty="0"/>
          </a:p>
          <a:p>
            <a:pPr marL="742950" lvl="1" indent="-285750">
              <a:lnSpc>
                <a:spcPct val="150000"/>
              </a:lnSpc>
              <a:buFont typeface="Arial" panose="020B0604020202020204" pitchFamily="34" charset="0"/>
              <a:buChar char="•"/>
            </a:pPr>
            <a:r>
              <a:rPr lang="en-US" sz="2000" dirty="0"/>
              <a:t>What physical sensations did you experience?</a:t>
            </a:r>
          </a:p>
          <a:p>
            <a:pPr marL="742950" lvl="1" indent="-285750">
              <a:lnSpc>
                <a:spcPct val="150000"/>
              </a:lnSpc>
              <a:buFont typeface="Arial" panose="020B0604020202020204" pitchFamily="34" charset="0"/>
              <a:buChar char="•"/>
            </a:pPr>
            <a:r>
              <a:rPr lang="en-US" sz="2000" dirty="0"/>
              <a:t>What emotions came up for you?</a:t>
            </a:r>
          </a:p>
          <a:p>
            <a:pPr marL="742950" lvl="1" indent="-285750">
              <a:lnSpc>
                <a:spcPct val="150000"/>
              </a:lnSpc>
              <a:buFont typeface="Arial" panose="020B0604020202020204" pitchFamily="34" charset="0"/>
              <a:buChar char="•"/>
            </a:pPr>
            <a:r>
              <a:rPr lang="en-US" sz="2000" dirty="0"/>
              <a:t>What went through your mind?</a:t>
            </a:r>
          </a:p>
          <a:p>
            <a:pPr marL="742950" lvl="1" indent="-285750">
              <a:lnSpc>
                <a:spcPct val="150000"/>
              </a:lnSpc>
              <a:buFont typeface="Arial" panose="020B0604020202020204" pitchFamily="34" charset="0"/>
              <a:buChar char="•"/>
            </a:pPr>
            <a:r>
              <a:rPr lang="en-US" sz="2000" dirty="0"/>
              <a:t>What did you interpret the situation to mean?</a:t>
            </a:r>
          </a:p>
          <a:p>
            <a:pPr marL="742950" lvl="1" indent="-285750">
              <a:lnSpc>
                <a:spcPct val="150000"/>
              </a:lnSpc>
              <a:buFont typeface="Arial" panose="020B0604020202020204" pitchFamily="34" charset="0"/>
              <a:buChar char="•"/>
            </a:pPr>
            <a:r>
              <a:rPr lang="en-US" sz="2000" dirty="0"/>
              <a:t>What was your automatic or instinctive response?</a:t>
            </a:r>
          </a:p>
          <a:p>
            <a:pPr marL="742950" lvl="1" indent="-285750">
              <a:lnSpc>
                <a:spcPct val="150000"/>
              </a:lnSpc>
              <a:buFont typeface="Arial" panose="020B0604020202020204" pitchFamily="34" charset="0"/>
              <a:buChar char="•"/>
            </a:pPr>
            <a:r>
              <a:rPr lang="en-US" sz="2000" dirty="0"/>
              <a:t>What did you do at the time?</a:t>
            </a:r>
          </a:p>
          <a:p>
            <a:pPr marL="742950" lvl="1" indent="-285750">
              <a:lnSpc>
                <a:spcPct val="150000"/>
              </a:lnSpc>
              <a:buFont typeface="Arial" panose="020B0604020202020204" pitchFamily="34" charset="0"/>
              <a:buChar char="•"/>
            </a:pPr>
            <a:r>
              <a:rPr lang="en-US" sz="2000" dirty="0"/>
              <a:t>What did you </a:t>
            </a:r>
            <a:r>
              <a:rPr lang="en-US" sz="2000" b="1" i="1" u="sng" dirty="0"/>
              <a:t>avoid</a:t>
            </a:r>
            <a:r>
              <a:rPr lang="en-US" sz="2000" dirty="0"/>
              <a:t> doing at the time?</a:t>
            </a:r>
          </a:p>
        </p:txBody>
      </p:sp>
      <p:pic>
        <p:nvPicPr>
          <p:cNvPr id="2" name="Picture 1"/>
          <p:cNvPicPr>
            <a:picLocks noChangeAspect="1"/>
          </p:cNvPicPr>
          <p:nvPr/>
        </p:nvPicPr>
        <p:blipFill rotWithShape="1">
          <a:blip r:embed="rId3"/>
          <a:srcRect t="-1" r="41993" b="-15846"/>
          <a:stretch/>
        </p:blipFill>
        <p:spPr>
          <a:xfrm>
            <a:off x="5925583" y="946610"/>
            <a:ext cx="6061370" cy="303692"/>
          </a:xfrm>
          <a:prstGeom prst="rect">
            <a:avLst/>
          </a:prstGeom>
        </p:spPr>
      </p:pic>
      <p:sp>
        <p:nvSpPr>
          <p:cNvPr id="3" name="TextBox 2"/>
          <p:cNvSpPr txBox="1"/>
          <p:nvPr/>
        </p:nvSpPr>
        <p:spPr>
          <a:xfrm>
            <a:off x="5775649" y="381680"/>
            <a:ext cx="4525348" cy="646331"/>
          </a:xfrm>
          <a:prstGeom prst="rect">
            <a:avLst/>
          </a:prstGeom>
          <a:noFill/>
        </p:spPr>
        <p:txBody>
          <a:bodyPr wrap="square" rtlCol="0">
            <a:spAutoFit/>
          </a:bodyPr>
          <a:lstStyle/>
          <a:p>
            <a:r>
              <a:rPr lang="en-US" sz="3600" dirty="0"/>
              <a:t>CBT Model Worksheet</a:t>
            </a:r>
          </a:p>
        </p:txBody>
      </p:sp>
    </p:spTree>
    <p:extLst>
      <p:ext uri="{BB962C8B-B14F-4D97-AF65-F5344CB8AC3E}">
        <p14:creationId xmlns:p14="http://schemas.microsoft.com/office/powerpoint/2010/main" val="144537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388" y="24938"/>
            <a:ext cx="6096000" cy="923330"/>
          </a:xfrm>
          <a:prstGeom prst="rect">
            <a:avLst/>
          </a:prstGeom>
        </p:spPr>
        <p:txBody>
          <a:bodyPr wrap="square">
            <a:spAutoFit/>
          </a:bodyPr>
          <a:lstStyle/>
          <a:p>
            <a:r>
              <a:rPr lang="en-US" dirty="0"/>
              <a:t> </a:t>
            </a:r>
          </a:p>
          <a:p>
            <a:r>
              <a:rPr lang="en-US" sz="3600" dirty="0"/>
              <a:t>Diaphragmatic Breathing</a:t>
            </a:r>
          </a:p>
        </p:txBody>
      </p:sp>
      <p:pic>
        <p:nvPicPr>
          <p:cNvPr id="4" name="Picture 3"/>
          <p:cNvPicPr>
            <a:picLocks noChangeAspect="1"/>
          </p:cNvPicPr>
          <p:nvPr/>
        </p:nvPicPr>
        <p:blipFill>
          <a:blip r:embed="rId2"/>
          <a:stretch>
            <a:fillRect/>
          </a:stretch>
        </p:blipFill>
        <p:spPr>
          <a:xfrm>
            <a:off x="1128969" y="955339"/>
            <a:ext cx="10449450" cy="262151"/>
          </a:xfrm>
          <a:prstGeom prst="rect">
            <a:avLst/>
          </a:prstGeom>
        </p:spPr>
      </p:pic>
      <p:pic>
        <p:nvPicPr>
          <p:cNvPr id="5" name="Picture 4" descr="This image displays "/>
          <p:cNvPicPr>
            <a:picLocks noChangeAspect="1"/>
          </p:cNvPicPr>
          <p:nvPr/>
        </p:nvPicPr>
        <p:blipFill>
          <a:blip r:embed="rId3"/>
          <a:stretch>
            <a:fillRect/>
          </a:stretch>
        </p:blipFill>
        <p:spPr>
          <a:xfrm>
            <a:off x="6173172" y="1547521"/>
            <a:ext cx="5238750" cy="5162550"/>
          </a:xfrm>
          <a:prstGeom prst="rect">
            <a:avLst/>
          </a:prstGeom>
        </p:spPr>
      </p:pic>
      <p:sp>
        <p:nvSpPr>
          <p:cNvPr id="6" name="TextBox 5"/>
          <p:cNvSpPr txBox="1"/>
          <p:nvPr/>
        </p:nvSpPr>
        <p:spPr>
          <a:xfrm>
            <a:off x="8030547" y="6248406"/>
            <a:ext cx="4161453" cy="461665"/>
          </a:xfrm>
          <a:prstGeom prst="rect">
            <a:avLst/>
          </a:prstGeom>
          <a:noFill/>
        </p:spPr>
        <p:txBody>
          <a:bodyPr wrap="square" rtlCol="0">
            <a:spAutoFit/>
          </a:bodyPr>
          <a:lstStyle/>
          <a:p>
            <a:r>
              <a:rPr lang="lt-LT" sz="800" dirty="0"/>
              <a:t>Šalkevicius, J., Damaševičius, R., Maskeliunas, R., &amp; Laukienė, I. (2019). Anxiety level recognition for virtual reality therapy system using physiological signals. </a:t>
            </a:r>
            <a:r>
              <a:rPr lang="lt-LT" sz="800" i="1" dirty="0"/>
              <a:t>Electronics</a:t>
            </a:r>
            <a:r>
              <a:rPr lang="lt-LT" sz="800" dirty="0"/>
              <a:t>, </a:t>
            </a:r>
            <a:r>
              <a:rPr lang="lt-LT" sz="800" i="1" dirty="0"/>
              <a:t>8</a:t>
            </a:r>
            <a:r>
              <a:rPr lang="lt-LT" sz="800" dirty="0"/>
              <a:t>(9), 1039.</a:t>
            </a:r>
            <a:endParaRPr lang="en-US" sz="800" dirty="0"/>
          </a:p>
          <a:p>
            <a:r>
              <a:rPr lang="en-US" sz="800" dirty="0">
                <a:hlinkClick r:id="rId4"/>
              </a:rPr>
              <a:t>https://www.mdpi.com/2079-9292/8/9/1039</a:t>
            </a:r>
            <a:r>
              <a:rPr lang="en-US" sz="800" dirty="0"/>
              <a:t> </a:t>
            </a:r>
          </a:p>
        </p:txBody>
      </p:sp>
      <p:sp>
        <p:nvSpPr>
          <p:cNvPr id="7" name="TextBox 6"/>
          <p:cNvSpPr txBox="1"/>
          <p:nvPr/>
        </p:nvSpPr>
        <p:spPr>
          <a:xfrm>
            <a:off x="1128969" y="1959429"/>
            <a:ext cx="4273455" cy="646331"/>
          </a:xfrm>
          <a:prstGeom prst="rect">
            <a:avLst/>
          </a:prstGeom>
          <a:noFill/>
        </p:spPr>
        <p:txBody>
          <a:bodyPr wrap="square" rtlCol="0">
            <a:spAutoFit/>
          </a:bodyPr>
          <a:lstStyle/>
          <a:p>
            <a:r>
              <a:rPr lang="en-US" dirty="0"/>
              <a:t>1. Rate your anxiety using the Subjective Units of Distress Scale (SUDS)</a:t>
            </a:r>
          </a:p>
        </p:txBody>
      </p:sp>
      <p:sp>
        <p:nvSpPr>
          <p:cNvPr id="8" name="TextBox 7"/>
          <p:cNvSpPr txBox="1"/>
          <p:nvPr/>
        </p:nvSpPr>
        <p:spPr>
          <a:xfrm>
            <a:off x="1128969" y="3059667"/>
            <a:ext cx="4273455" cy="369332"/>
          </a:xfrm>
          <a:prstGeom prst="rect">
            <a:avLst/>
          </a:prstGeom>
          <a:noFill/>
        </p:spPr>
        <p:txBody>
          <a:bodyPr wrap="square" rtlCol="0">
            <a:spAutoFit/>
          </a:bodyPr>
          <a:lstStyle/>
          <a:p>
            <a:r>
              <a:rPr lang="en-US" dirty="0"/>
              <a:t>2. Practice breathing using the diaphragm</a:t>
            </a:r>
          </a:p>
        </p:txBody>
      </p:sp>
      <p:sp>
        <p:nvSpPr>
          <p:cNvPr id="9" name="TextBox 8"/>
          <p:cNvSpPr txBox="1"/>
          <p:nvPr/>
        </p:nvSpPr>
        <p:spPr>
          <a:xfrm>
            <a:off x="1300030" y="5512156"/>
            <a:ext cx="4273455" cy="646331"/>
          </a:xfrm>
          <a:prstGeom prst="rect">
            <a:avLst/>
          </a:prstGeom>
          <a:noFill/>
        </p:spPr>
        <p:txBody>
          <a:bodyPr wrap="square" rtlCol="0">
            <a:spAutoFit/>
          </a:bodyPr>
          <a:lstStyle/>
          <a:p>
            <a:r>
              <a:rPr lang="en-US" dirty="0"/>
              <a:t>3. Re-rate your anxiety using the Subjective Units of Distress Scale (SUDS)</a:t>
            </a:r>
          </a:p>
        </p:txBody>
      </p:sp>
      <p:pic>
        <p:nvPicPr>
          <p:cNvPr id="10" name="Picture 9" descr="This image shows two diagrams of the human body demonstrating the breathing process. The left side illustrates inhaling, where the diaphragm moves downward and the chest expands to draw air in. The right side shows exhaling, with the diaphragm moving upward and the chest contracting to push air out.  "/>
          <p:cNvPicPr>
            <a:picLocks noChangeAspect="1"/>
          </p:cNvPicPr>
          <p:nvPr/>
        </p:nvPicPr>
        <p:blipFill>
          <a:blip r:embed="rId5"/>
          <a:stretch>
            <a:fillRect/>
          </a:stretch>
        </p:blipFill>
        <p:spPr>
          <a:xfrm>
            <a:off x="2441394" y="3428999"/>
            <a:ext cx="1990725" cy="1876425"/>
          </a:xfrm>
          <a:prstGeom prst="rect">
            <a:avLst/>
          </a:prstGeom>
        </p:spPr>
      </p:pic>
    </p:spTree>
    <p:extLst>
      <p:ext uri="{BB962C8B-B14F-4D97-AF65-F5344CB8AC3E}">
        <p14:creationId xmlns:p14="http://schemas.microsoft.com/office/powerpoint/2010/main" val="322205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29" t="-6658" r="2064" b="9681"/>
          <a:stretch/>
        </p:blipFill>
        <p:spPr>
          <a:xfrm>
            <a:off x="6978769" y="58194"/>
            <a:ext cx="4843977" cy="5876780"/>
          </a:xfrm>
          <a:prstGeom prst="rect">
            <a:avLst/>
          </a:prstGeom>
          <a:ln>
            <a:noFill/>
          </a:ln>
          <a:effectLst>
            <a:outerShdw blurRad="63500" sx="102000" sy="102000" algn="ctr" rotWithShape="0">
              <a:prstClr val="black">
                <a:alpha val="40000"/>
              </a:prstClr>
            </a:outerShdw>
          </a:effectLst>
        </p:spPr>
      </p:pic>
      <p:sp>
        <p:nvSpPr>
          <p:cNvPr id="3" name="TextBox 2"/>
          <p:cNvSpPr txBox="1"/>
          <p:nvPr/>
        </p:nvSpPr>
        <p:spPr>
          <a:xfrm>
            <a:off x="1403461" y="3776405"/>
            <a:ext cx="4366728" cy="1569660"/>
          </a:xfrm>
          <a:prstGeom prst="rect">
            <a:avLst/>
          </a:prstGeom>
          <a:noFill/>
        </p:spPr>
        <p:txBody>
          <a:bodyPr wrap="square" rtlCol="0">
            <a:spAutoFit/>
          </a:bodyPr>
          <a:lstStyle/>
          <a:p>
            <a:pPr algn="ctr"/>
            <a:r>
              <a:rPr lang="en-US" sz="3200" dirty="0"/>
              <a:t>Which sleep hygiene tip would you like to try this week?</a:t>
            </a:r>
          </a:p>
        </p:txBody>
      </p:sp>
      <p:sp>
        <p:nvSpPr>
          <p:cNvPr id="5" name="Rectangle 4"/>
          <p:cNvSpPr/>
          <p:nvPr/>
        </p:nvSpPr>
        <p:spPr>
          <a:xfrm>
            <a:off x="369253" y="0"/>
            <a:ext cx="6096000" cy="923330"/>
          </a:xfrm>
          <a:prstGeom prst="rect">
            <a:avLst/>
          </a:prstGeom>
        </p:spPr>
        <p:txBody>
          <a:bodyPr wrap="square">
            <a:spAutoFit/>
          </a:bodyPr>
          <a:lstStyle/>
          <a:p>
            <a:r>
              <a:rPr lang="en-US" dirty="0"/>
              <a:t> </a:t>
            </a:r>
          </a:p>
          <a:p>
            <a:r>
              <a:rPr lang="en-US" sz="3600" dirty="0"/>
              <a:t>Sleep Hygiene</a:t>
            </a:r>
          </a:p>
        </p:txBody>
      </p:sp>
      <p:pic>
        <p:nvPicPr>
          <p:cNvPr id="2" name="Picture 1"/>
          <p:cNvPicPr>
            <a:picLocks noChangeAspect="1"/>
          </p:cNvPicPr>
          <p:nvPr/>
        </p:nvPicPr>
        <p:blipFill>
          <a:blip r:embed="rId3"/>
          <a:stretch>
            <a:fillRect/>
          </a:stretch>
        </p:blipFill>
        <p:spPr>
          <a:xfrm>
            <a:off x="511594" y="923330"/>
            <a:ext cx="6150463" cy="353599"/>
          </a:xfrm>
          <a:prstGeom prst="rect">
            <a:avLst/>
          </a:prstGeom>
        </p:spPr>
      </p:pic>
      <p:sp>
        <p:nvSpPr>
          <p:cNvPr id="6" name="TextBox 5"/>
          <p:cNvSpPr txBox="1"/>
          <p:nvPr/>
        </p:nvSpPr>
        <p:spPr>
          <a:xfrm>
            <a:off x="511594" y="1687578"/>
            <a:ext cx="5953659" cy="1384995"/>
          </a:xfrm>
          <a:prstGeom prst="rect">
            <a:avLst/>
          </a:prstGeom>
          <a:noFill/>
        </p:spPr>
        <p:txBody>
          <a:bodyPr wrap="square" rtlCol="0">
            <a:spAutoFit/>
          </a:bodyPr>
          <a:lstStyle/>
          <a:p>
            <a:pPr algn="ctr"/>
            <a:r>
              <a:rPr lang="en-US" sz="2800" dirty="0"/>
              <a:t>Are anxiety and stress affecting your ability to sleep? Using one or more of these sleep strategies can help.</a:t>
            </a:r>
          </a:p>
        </p:txBody>
      </p:sp>
    </p:spTree>
    <p:extLst>
      <p:ext uri="{BB962C8B-B14F-4D97-AF65-F5344CB8AC3E}">
        <p14:creationId xmlns:p14="http://schemas.microsoft.com/office/powerpoint/2010/main" val="125702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41" y="92758"/>
            <a:ext cx="10515600" cy="1325563"/>
          </a:xfrm>
        </p:spPr>
        <p:txBody>
          <a:bodyPr/>
          <a:lstStyle/>
          <a:p>
            <a:r>
              <a:rPr lang="en-US" dirty="0"/>
              <a:t>Anxiety Toolbox - Session One Summary</a:t>
            </a:r>
          </a:p>
        </p:txBody>
      </p:sp>
      <p:pic>
        <p:nvPicPr>
          <p:cNvPr id="5" name="Picture 4"/>
          <p:cNvPicPr>
            <a:picLocks noChangeAspect="1"/>
          </p:cNvPicPr>
          <p:nvPr/>
        </p:nvPicPr>
        <p:blipFill>
          <a:blip r:embed="rId2"/>
          <a:stretch>
            <a:fillRect/>
          </a:stretch>
        </p:blipFill>
        <p:spPr>
          <a:xfrm>
            <a:off x="621893" y="1156170"/>
            <a:ext cx="10449450" cy="262151"/>
          </a:xfrm>
          <a:prstGeom prst="rect">
            <a:avLst/>
          </a:prstGeom>
        </p:spPr>
      </p:pic>
      <p:pic>
        <p:nvPicPr>
          <p:cNvPr id="7" name="Content Placeholder 6"/>
          <p:cNvPicPr>
            <a:picLocks noGrp="1" noChangeAspect="1"/>
          </p:cNvPicPr>
          <p:nvPr>
            <p:ph idx="1"/>
          </p:nvPr>
        </p:nvPicPr>
        <p:blipFill rotWithShape="1">
          <a:blip r:embed="rId3"/>
          <a:srcRect t="8351"/>
          <a:stretch/>
        </p:blipFill>
        <p:spPr>
          <a:xfrm>
            <a:off x="3860854" y="1770611"/>
            <a:ext cx="3099810" cy="15967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14" y="4212515"/>
            <a:ext cx="1993922" cy="1971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656" y="1610487"/>
            <a:ext cx="1998964" cy="1543852"/>
          </a:xfrm>
          <a:prstGeom prst="rect">
            <a:avLst/>
          </a:prstGeom>
        </p:spPr>
      </p:pic>
      <p:pic>
        <p:nvPicPr>
          <p:cNvPr id="11" name="Picture 10"/>
          <p:cNvPicPr>
            <a:picLocks noChangeAspect="1"/>
          </p:cNvPicPr>
          <p:nvPr/>
        </p:nvPicPr>
        <p:blipFill>
          <a:blip r:embed="rId6"/>
          <a:stretch>
            <a:fillRect/>
          </a:stretch>
        </p:blipFill>
        <p:spPr>
          <a:xfrm>
            <a:off x="1168689" y="1794640"/>
            <a:ext cx="1614432" cy="1429247"/>
          </a:xfrm>
          <a:prstGeom prst="rect">
            <a:avLst/>
          </a:prstGeom>
        </p:spPr>
      </p:pic>
      <p:pic>
        <p:nvPicPr>
          <p:cNvPr id="12" name="Picture 11"/>
          <p:cNvPicPr>
            <a:picLocks noChangeAspect="1"/>
          </p:cNvPicPr>
          <p:nvPr/>
        </p:nvPicPr>
        <p:blipFill>
          <a:blip r:embed="rId7"/>
          <a:stretch>
            <a:fillRect/>
          </a:stretch>
        </p:blipFill>
        <p:spPr>
          <a:xfrm>
            <a:off x="3845837" y="4112496"/>
            <a:ext cx="1860068" cy="2071211"/>
          </a:xfrm>
          <a:prstGeom prst="rect">
            <a:avLst/>
          </a:prstGeom>
        </p:spPr>
      </p:pic>
      <p:pic>
        <p:nvPicPr>
          <p:cNvPr id="13" name="Picture 12"/>
          <p:cNvPicPr>
            <a:picLocks noChangeAspect="1"/>
          </p:cNvPicPr>
          <p:nvPr/>
        </p:nvPicPr>
        <p:blipFill>
          <a:blip r:embed="rId8"/>
          <a:stretch>
            <a:fillRect/>
          </a:stretch>
        </p:blipFill>
        <p:spPr>
          <a:xfrm>
            <a:off x="6366101" y="4033409"/>
            <a:ext cx="2154572" cy="2124473"/>
          </a:xfrm>
          <a:prstGeom prst="rect">
            <a:avLst/>
          </a:prstGeom>
        </p:spPr>
      </p:pic>
      <p:pic>
        <p:nvPicPr>
          <p:cNvPr id="14" name="Picture 13"/>
          <p:cNvPicPr>
            <a:picLocks noChangeAspect="1"/>
          </p:cNvPicPr>
          <p:nvPr/>
        </p:nvPicPr>
        <p:blipFill>
          <a:blip r:embed="rId9"/>
          <a:stretch>
            <a:fillRect/>
          </a:stretch>
        </p:blipFill>
        <p:spPr>
          <a:xfrm>
            <a:off x="9344239" y="4465456"/>
            <a:ext cx="1660602" cy="1564114"/>
          </a:xfrm>
          <a:prstGeom prst="rect">
            <a:avLst/>
          </a:prstGeom>
        </p:spPr>
      </p:pic>
      <p:sp>
        <p:nvSpPr>
          <p:cNvPr id="15" name="TextBox 14"/>
          <p:cNvSpPr txBox="1"/>
          <p:nvPr/>
        </p:nvSpPr>
        <p:spPr>
          <a:xfrm>
            <a:off x="1168689" y="3299660"/>
            <a:ext cx="1770611" cy="338554"/>
          </a:xfrm>
          <a:prstGeom prst="rect">
            <a:avLst/>
          </a:prstGeom>
          <a:noFill/>
        </p:spPr>
        <p:txBody>
          <a:bodyPr wrap="square" rtlCol="0">
            <a:spAutoFit/>
          </a:bodyPr>
          <a:lstStyle/>
          <a:p>
            <a:r>
              <a:rPr lang="en-US" sz="1600" dirty="0"/>
              <a:t>Stress v. Anxiety</a:t>
            </a:r>
          </a:p>
        </p:txBody>
      </p:sp>
      <p:sp>
        <p:nvSpPr>
          <p:cNvPr id="17" name="TextBox 16"/>
          <p:cNvSpPr txBox="1"/>
          <p:nvPr/>
        </p:nvSpPr>
        <p:spPr>
          <a:xfrm>
            <a:off x="9044743" y="6183707"/>
            <a:ext cx="2270139" cy="338554"/>
          </a:xfrm>
          <a:prstGeom prst="rect">
            <a:avLst/>
          </a:prstGeom>
          <a:noFill/>
        </p:spPr>
        <p:txBody>
          <a:bodyPr wrap="square" rtlCol="0">
            <a:spAutoFit/>
          </a:bodyPr>
          <a:lstStyle/>
          <a:p>
            <a:r>
              <a:rPr lang="en-US" sz="1600" dirty="0"/>
              <a:t>Diaphragmatic Breathing</a:t>
            </a:r>
          </a:p>
        </p:txBody>
      </p:sp>
      <p:sp>
        <p:nvSpPr>
          <p:cNvPr id="18" name="TextBox 17"/>
          <p:cNvSpPr txBox="1"/>
          <p:nvPr/>
        </p:nvSpPr>
        <p:spPr>
          <a:xfrm>
            <a:off x="6960664" y="6157882"/>
            <a:ext cx="1538992" cy="338554"/>
          </a:xfrm>
          <a:prstGeom prst="rect">
            <a:avLst/>
          </a:prstGeom>
          <a:noFill/>
        </p:spPr>
        <p:txBody>
          <a:bodyPr wrap="square" rtlCol="0">
            <a:spAutoFit/>
          </a:bodyPr>
          <a:lstStyle/>
          <a:p>
            <a:r>
              <a:rPr lang="en-US" sz="1600" dirty="0"/>
              <a:t>Anxiety Rating</a:t>
            </a:r>
          </a:p>
        </p:txBody>
      </p:sp>
      <p:sp>
        <p:nvSpPr>
          <p:cNvPr id="19" name="TextBox 18"/>
          <p:cNvSpPr txBox="1"/>
          <p:nvPr/>
        </p:nvSpPr>
        <p:spPr>
          <a:xfrm>
            <a:off x="4211529" y="6207474"/>
            <a:ext cx="1770611" cy="338554"/>
          </a:xfrm>
          <a:prstGeom prst="rect">
            <a:avLst/>
          </a:prstGeom>
          <a:noFill/>
        </p:spPr>
        <p:txBody>
          <a:bodyPr wrap="square" rtlCol="0">
            <a:spAutoFit/>
          </a:bodyPr>
          <a:lstStyle/>
          <a:p>
            <a:r>
              <a:rPr lang="en-US" sz="1600" dirty="0"/>
              <a:t>CBT Model</a:t>
            </a:r>
          </a:p>
        </p:txBody>
      </p:sp>
      <p:sp>
        <p:nvSpPr>
          <p:cNvPr id="20" name="TextBox 19"/>
          <p:cNvSpPr txBox="1"/>
          <p:nvPr/>
        </p:nvSpPr>
        <p:spPr>
          <a:xfrm>
            <a:off x="8036656" y="3223887"/>
            <a:ext cx="1998964" cy="338554"/>
          </a:xfrm>
          <a:prstGeom prst="rect">
            <a:avLst/>
          </a:prstGeom>
          <a:noFill/>
        </p:spPr>
        <p:txBody>
          <a:bodyPr wrap="square" rtlCol="0">
            <a:spAutoFit/>
          </a:bodyPr>
          <a:lstStyle/>
          <a:p>
            <a:r>
              <a:rPr lang="en-US" sz="1600" dirty="0"/>
              <a:t>Avoidance of Anxiety</a:t>
            </a:r>
          </a:p>
        </p:txBody>
      </p:sp>
      <p:sp>
        <p:nvSpPr>
          <p:cNvPr id="21" name="TextBox 20"/>
          <p:cNvSpPr txBox="1"/>
          <p:nvPr/>
        </p:nvSpPr>
        <p:spPr>
          <a:xfrm>
            <a:off x="1012510" y="6183707"/>
            <a:ext cx="1770611" cy="338554"/>
          </a:xfrm>
          <a:prstGeom prst="rect">
            <a:avLst/>
          </a:prstGeom>
          <a:noFill/>
        </p:spPr>
        <p:txBody>
          <a:bodyPr wrap="square" rtlCol="0">
            <a:spAutoFit/>
          </a:bodyPr>
          <a:lstStyle/>
          <a:p>
            <a:r>
              <a:rPr lang="en-US" sz="1600" dirty="0"/>
              <a:t>Physical Responses</a:t>
            </a:r>
          </a:p>
        </p:txBody>
      </p:sp>
      <p:sp>
        <p:nvSpPr>
          <p:cNvPr id="22" name="TextBox 21"/>
          <p:cNvSpPr txBox="1"/>
          <p:nvPr/>
        </p:nvSpPr>
        <p:spPr>
          <a:xfrm>
            <a:off x="4211529" y="3411621"/>
            <a:ext cx="2154572" cy="338554"/>
          </a:xfrm>
          <a:prstGeom prst="rect">
            <a:avLst/>
          </a:prstGeom>
          <a:noFill/>
        </p:spPr>
        <p:txBody>
          <a:bodyPr wrap="square" rtlCol="0">
            <a:spAutoFit/>
          </a:bodyPr>
          <a:lstStyle/>
          <a:p>
            <a:r>
              <a:rPr lang="en-US" sz="1600" dirty="0"/>
              <a:t>Stress and Performance</a:t>
            </a:r>
          </a:p>
        </p:txBody>
      </p:sp>
    </p:spTree>
    <p:extLst>
      <p:ext uri="{BB962C8B-B14F-4D97-AF65-F5344CB8AC3E}">
        <p14:creationId xmlns:p14="http://schemas.microsoft.com/office/powerpoint/2010/main" val="263747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Follow Along in the Student Workbook!</a:t>
            </a:r>
          </a:p>
        </p:txBody>
      </p:sp>
      <p:sp>
        <p:nvSpPr>
          <p:cNvPr id="3" name="Content Placeholder 2"/>
          <p:cNvSpPr>
            <a:spLocks noGrp="1"/>
          </p:cNvSpPr>
          <p:nvPr>
            <p:ph idx="1"/>
          </p:nvPr>
        </p:nvSpPr>
        <p:spPr>
          <a:xfrm>
            <a:off x="838200" y="2324389"/>
            <a:ext cx="10515600" cy="1832832"/>
          </a:xfrm>
        </p:spPr>
        <p:txBody>
          <a:bodyPr/>
          <a:lstStyle/>
          <a:p>
            <a:pPr marL="0" lvl="0" indent="0" algn="ctr" fontAlgn="base">
              <a:buNone/>
            </a:pPr>
            <a:r>
              <a:rPr lang="en-US" sz="3200" dirty="0"/>
              <a:t>The workbook can be found on the EVC website:</a:t>
            </a:r>
          </a:p>
          <a:p>
            <a:pPr marL="0" lvl="0" indent="0" algn="ctr" fontAlgn="base">
              <a:buNone/>
            </a:pPr>
            <a:r>
              <a:rPr lang="en-US" sz="2400" dirty="0">
                <a:hlinkClick r:id="rId2"/>
              </a:rPr>
              <a:t>https://www.evc.edu/wellness</a:t>
            </a:r>
            <a:endParaRPr lang="en-US" sz="2400" dirty="0"/>
          </a:p>
          <a:p>
            <a:pPr marL="0" lvl="0" indent="0" algn="ctr" fontAlgn="base">
              <a:buNone/>
            </a:pPr>
            <a:endParaRPr lang="en-US" sz="2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srcRect t="11715" b="77092"/>
          <a:stretch/>
        </p:blipFill>
        <p:spPr>
          <a:xfrm>
            <a:off x="973194" y="1324928"/>
            <a:ext cx="10448493" cy="262803"/>
          </a:xfrm>
          <a:prstGeom prst="rect">
            <a:avLst/>
          </a:prstGeom>
        </p:spPr>
      </p:pic>
    </p:spTree>
    <p:extLst>
      <p:ext uri="{BB962C8B-B14F-4D97-AF65-F5344CB8AC3E}">
        <p14:creationId xmlns:p14="http://schemas.microsoft.com/office/powerpoint/2010/main" val="253441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41" y="92758"/>
            <a:ext cx="10515600" cy="1325563"/>
          </a:xfrm>
        </p:spPr>
        <p:txBody>
          <a:bodyPr/>
          <a:lstStyle/>
          <a:p>
            <a:r>
              <a:rPr lang="en-US" dirty="0"/>
              <a:t>Anxiety Toolbox - Session One Homework</a:t>
            </a:r>
          </a:p>
        </p:txBody>
      </p:sp>
      <p:sp>
        <p:nvSpPr>
          <p:cNvPr id="3" name="Content Placeholder 2"/>
          <p:cNvSpPr>
            <a:spLocks noGrp="1"/>
          </p:cNvSpPr>
          <p:nvPr>
            <p:ph idx="1"/>
          </p:nvPr>
        </p:nvSpPr>
        <p:spPr>
          <a:xfrm>
            <a:off x="282633" y="2295589"/>
            <a:ext cx="6249465" cy="2801808"/>
          </a:xfrm>
        </p:spPr>
        <p:txBody>
          <a:bodyPr>
            <a:noAutofit/>
          </a:bodyPr>
          <a:lstStyle/>
          <a:p>
            <a:pPr marL="457200" lvl="1" indent="-914400">
              <a:buNone/>
            </a:pPr>
            <a:r>
              <a:rPr lang="en-US" b="1" dirty="0"/>
              <a:t>Homework 1</a:t>
            </a:r>
            <a:r>
              <a:rPr lang="en-US" dirty="0"/>
              <a:t>: Complete at least one CBT Model 		worksheet for review next week </a:t>
            </a:r>
          </a:p>
          <a:p>
            <a:pPr marL="457200" lvl="1" indent="-914400">
              <a:buNone/>
            </a:pPr>
            <a:r>
              <a:rPr lang="en-US" dirty="0"/>
              <a:t>			</a:t>
            </a:r>
            <a:r>
              <a:rPr lang="en-US" sz="2000" dirty="0"/>
              <a:t>(see p. 15 for blank copies) </a:t>
            </a:r>
          </a:p>
          <a:p>
            <a:pPr marL="0" indent="0">
              <a:lnSpc>
                <a:spcPct val="120000"/>
              </a:lnSpc>
              <a:spcAft>
                <a:spcPts val="1200"/>
              </a:spcAft>
              <a:buNone/>
            </a:pPr>
            <a:endParaRPr lang="en-US" sz="700" dirty="0"/>
          </a:p>
          <a:p>
            <a:pPr marL="0" indent="0">
              <a:buNone/>
            </a:pPr>
            <a:r>
              <a:rPr lang="en-US" sz="2400" b="1" dirty="0"/>
              <a:t>Homework 2</a:t>
            </a:r>
            <a:r>
              <a:rPr lang="en-US" sz="2400" dirty="0"/>
              <a:t>: Practice diaphragmatic breathing</a:t>
            </a:r>
          </a:p>
          <a:p>
            <a:pPr marL="0" indent="0">
              <a:buNone/>
            </a:pPr>
            <a:endParaRPr lang="en-US" sz="700" dirty="0"/>
          </a:p>
          <a:p>
            <a:pPr marL="0" indent="0">
              <a:buNone/>
            </a:pPr>
            <a:r>
              <a:rPr lang="en-US" sz="2400" b="1" dirty="0"/>
              <a:t>Homework 3</a:t>
            </a:r>
            <a:r>
              <a:rPr lang="en-US" sz="2400" dirty="0"/>
              <a:t>: Implement one sleep hygiene tip</a:t>
            </a:r>
          </a:p>
        </p:txBody>
      </p:sp>
      <p:pic>
        <p:nvPicPr>
          <p:cNvPr id="4" name="Picture 3"/>
          <p:cNvPicPr>
            <a:picLocks noChangeAspect="1"/>
          </p:cNvPicPr>
          <p:nvPr/>
        </p:nvPicPr>
        <p:blipFill>
          <a:blip r:embed="rId2"/>
          <a:stretch>
            <a:fillRect/>
          </a:stretch>
        </p:blipFill>
        <p:spPr>
          <a:xfrm>
            <a:off x="6532098" y="1972042"/>
            <a:ext cx="5224528" cy="3266671"/>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a:stretch>
            <a:fillRect/>
          </a:stretch>
        </p:blipFill>
        <p:spPr>
          <a:xfrm>
            <a:off x="621893" y="1156170"/>
            <a:ext cx="10449450" cy="262151"/>
          </a:xfrm>
          <a:prstGeom prst="rect">
            <a:avLst/>
          </a:prstGeom>
        </p:spPr>
      </p:pic>
      <p:sp>
        <p:nvSpPr>
          <p:cNvPr id="6" name="Content Placeholder 2"/>
          <p:cNvSpPr txBox="1">
            <a:spLocks/>
          </p:cNvSpPr>
          <p:nvPr/>
        </p:nvSpPr>
        <p:spPr>
          <a:xfrm>
            <a:off x="2539181" y="5792434"/>
            <a:ext cx="6415719" cy="664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Next week</a:t>
            </a:r>
            <a:r>
              <a:rPr lang="en-US" dirty="0"/>
              <a:t>: How to identify and manage anxious thoughts. See you then!</a:t>
            </a:r>
          </a:p>
        </p:txBody>
      </p:sp>
    </p:spTree>
    <p:extLst>
      <p:ext uri="{BB962C8B-B14F-4D97-AF65-F5344CB8AC3E}">
        <p14:creationId xmlns:p14="http://schemas.microsoft.com/office/powerpoint/2010/main" val="29628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01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50" y="150447"/>
            <a:ext cx="10515600" cy="1325563"/>
          </a:xfrm>
        </p:spPr>
        <p:txBody>
          <a:bodyPr/>
          <a:lstStyle/>
          <a:p>
            <a:r>
              <a:rPr lang="en-US" dirty="0"/>
              <a:t>Anxiety Toolbox - Session One</a:t>
            </a:r>
          </a:p>
        </p:txBody>
      </p:sp>
      <p:sp>
        <p:nvSpPr>
          <p:cNvPr id="3" name="Content Placeholder 2"/>
          <p:cNvSpPr>
            <a:spLocks noGrp="1"/>
          </p:cNvSpPr>
          <p:nvPr>
            <p:ph idx="1"/>
          </p:nvPr>
        </p:nvSpPr>
        <p:spPr>
          <a:xfrm>
            <a:off x="752488" y="2356215"/>
            <a:ext cx="10515600" cy="4351338"/>
          </a:xfrm>
        </p:spPr>
        <p:txBody>
          <a:bodyPr>
            <a:normAutofit/>
          </a:bodyPr>
          <a:lstStyle/>
          <a:p>
            <a:r>
              <a:rPr lang="en-US" dirty="0"/>
              <a:t>Welcome</a:t>
            </a:r>
          </a:p>
          <a:p>
            <a:r>
              <a:rPr lang="en-US" dirty="0"/>
              <a:t>Participation</a:t>
            </a:r>
          </a:p>
          <a:p>
            <a:r>
              <a:rPr lang="en-US" dirty="0"/>
              <a:t>Overview of Anxiety Toolbox</a:t>
            </a:r>
          </a:p>
          <a:p>
            <a:r>
              <a:rPr lang="en-US" dirty="0"/>
              <a:t>Today’s agenda:</a:t>
            </a:r>
          </a:p>
          <a:p>
            <a:pPr lvl="1"/>
            <a:r>
              <a:rPr lang="en-US" dirty="0"/>
              <a:t>Anxiety vs. Stress </a:t>
            </a:r>
          </a:p>
          <a:p>
            <a:pPr lvl="1"/>
            <a:r>
              <a:rPr lang="en-US" dirty="0"/>
              <a:t>How anxiety effects the body</a:t>
            </a:r>
          </a:p>
          <a:p>
            <a:pPr lvl="1"/>
            <a:r>
              <a:rPr lang="en-US" dirty="0"/>
              <a:t>Symptoms of anxiety interact and how they interact</a:t>
            </a:r>
          </a:p>
          <a:p>
            <a:pPr lvl="1"/>
            <a:r>
              <a:rPr lang="en-US" dirty="0"/>
              <a:t>A simple tool to manage anxiety</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14984" y="1651531"/>
            <a:ext cx="5224528" cy="3266671"/>
          </a:xfrm>
          <a:prstGeom prst="rect">
            <a:avLst/>
          </a:prstGeom>
          <a:effectLst>
            <a:outerShdw blurRad="63500" sx="102000" sy="102000" algn="ctr" rotWithShape="0">
              <a:prstClr val="black">
                <a:alpha val="40000"/>
              </a:prstClr>
            </a:outerShdw>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0899" y="1161096"/>
            <a:ext cx="11050357" cy="262151"/>
          </a:xfrm>
          <a:prstGeom prst="rect">
            <a:avLst/>
          </a:prstGeom>
        </p:spPr>
      </p:pic>
    </p:spTree>
    <p:extLst>
      <p:ext uri="{BB962C8B-B14F-4D97-AF65-F5344CB8AC3E}">
        <p14:creationId xmlns:p14="http://schemas.microsoft.com/office/powerpoint/2010/main" val="71837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2839" y="2365930"/>
            <a:ext cx="7371471"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t>What is the difference between stress and anxiety?</a:t>
            </a:r>
          </a:p>
        </p:txBody>
      </p:sp>
    </p:spTree>
    <p:extLst>
      <p:ext uri="{BB962C8B-B14F-4D97-AF65-F5344CB8AC3E}">
        <p14:creationId xmlns:p14="http://schemas.microsoft.com/office/powerpoint/2010/main" val="133559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vs. Anxiety</a:t>
            </a:r>
          </a:p>
        </p:txBody>
      </p:sp>
      <p:sp>
        <p:nvSpPr>
          <p:cNvPr id="3" name="Content Placeholder 2"/>
          <p:cNvSpPr>
            <a:spLocks noGrp="1"/>
          </p:cNvSpPr>
          <p:nvPr>
            <p:ph idx="1"/>
          </p:nvPr>
        </p:nvSpPr>
        <p:spPr>
          <a:xfrm>
            <a:off x="838200" y="2324389"/>
            <a:ext cx="10515600" cy="4351338"/>
          </a:xfrm>
        </p:spPr>
        <p:txBody>
          <a:bodyPr/>
          <a:lstStyle/>
          <a:p>
            <a:pPr marL="0" lvl="0" indent="0" fontAlgn="base">
              <a:buNone/>
            </a:pPr>
            <a:r>
              <a:rPr lang="en-US" sz="3200" dirty="0"/>
              <a:t>Stress or Everyday Anxiety </a:t>
            </a:r>
            <a:endParaRPr lang="en-US" dirty="0"/>
          </a:p>
          <a:p>
            <a:pPr lvl="1" fontAlgn="base"/>
            <a:r>
              <a:rPr lang="en-US" sz="2800" dirty="0"/>
              <a:t>It’s a response to a known environmental factor (or stressor)</a:t>
            </a:r>
            <a:endParaRPr lang="en-US" dirty="0"/>
          </a:p>
          <a:p>
            <a:pPr lvl="1" fontAlgn="base"/>
            <a:r>
              <a:rPr lang="en-US" sz="2800" dirty="0"/>
              <a:t>Symptoms usually go away when the stressor goes away </a:t>
            </a:r>
            <a:endParaRPr lang="en-US" dirty="0"/>
          </a:p>
          <a:p>
            <a:pPr lvl="1" fontAlgn="base"/>
            <a:r>
              <a:rPr lang="en-US" sz="2800" dirty="0"/>
              <a:t>It’s something we all experience at some point in our lives</a:t>
            </a:r>
            <a:endParaRPr lang="en-US" dirty="0"/>
          </a:p>
          <a:p>
            <a:pPr lvl="1" fontAlgn="base"/>
            <a:r>
              <a:rPr lang="en-US" sz="2800" dirty="0"/>
              <a:t>It can be motivational  </a:t>
            </a:r>
          </a:p>
          <a:p>
            <a:pPr lvl="1" fontAlgn="base"/>
            <a:endParaRPr lang="en-US" sz="2000" dirty="0"/>
          </a:p>
          <a:p>
            <a:pPr lvl="1" fontAlgn="base"/>
            <a:endParaRPr lang="en-US" sz="2000" dirty="0"/>
          </a:p>
          <a:p>
            <a:pPr marL="0" indent="0" algn="ctr" fontAlgn="base">
              <a:buNone/>
            </a:pPr>
            <a:r>
              <a:rPr lang="en-US" dirty="0"/>
              <a:t>	Sometimes a stressor can be ongoing, chronic, or overwhelming, and can lead to clinical anxiety.</a:t>
            </a:r>
            <a:endParaRPr lang="en-US" sz="2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a:srcRect t="11715" b="77092"/>
          <a:stretch/>
        </p:blipFill>
        <p:spPr>
          <a:xfrm>
            <a:off x="973194" y="1324928"/>
            <a:ext cx="10448493" cy="262803"/>
          </a:xfrm>
          <a:prstGeom prst="rect">
            <a:avLst/>
          </a:prstGeom>
        </p:spPr>
      </p:pic>
    </p:spTree>
    <p:extLst>
      <p:ext uri="{BB962C8B-B14F-4D97-AF65-F5344CB8AC3E}">
        <p14:creationId xmlns:p14="http://schemas.microsoft.com/office/powerpoint/2010/main" val="263688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vs. Anxiety (1)</a:t>
            </a:r>
          </a:p>
        </p:txBody>
      </p:sp>
      <p:sp>
        <p:nvSpPr>
          <p:cNvPr id="3" name="Content Placeholder 2"/>
          <p:cNvSpPr>
            <a:spLocks noGrp="1"/>
          </p:cNvSpPr>
          <p:nvPr>
            <p:ph idx="1"/>
          </p:nvPr>
        </p:nvSpPr>
        <p:spPr>
          <a:xfrm>
            <a:off x="838200" y="2099945"/>
            <a:ext cx="10076411" cy="4351338"/>
          </a:xfrm>
        </p:spPr>
        <p:txBody>
          <a:bodyPr/>
          <a:lstStyle/>
          <a:p>
            <a:pPr marL="0" lvl="0" indent="0" fontAlgn="base">
              <a:buNone/>
            </a:pPr>
            <a:r>
              <a:rPr lang="en-US" dirty="0"/>
              <a:t>Clinical Anxiety</a:t>
            </a:r>
            <a:endParaRPr lang="en-US" sz="2400" dirty="0"/>
          </a:p>
          <a:p>
            <a:pPr lvl="1" fontAlgn="base"/>
            <a:r>
              <a:rPr lang="en-US" dirty="0"/>
              <a:t>It can occur with chronic stress, a major stressful event, or when there is no identifiable stressor</a:t>
            </a:r>
            <a:endParaRPr lang="en-US" sz="2000" dirty="0"/>
          </a:p>
          <a:p>
            <a:pPr lvl="1" fontAlgn="base"/>
            <a:r>
              <a:rPr lang="en-US" dirty="0"/>
              <a:t>Symptoms persist even after the stressor has passed </a:t>
            </a:r>
            <a:endParaRPr lang="en-US" sz="2000" dirty="0"/>
          </a:p>
          <a:p>
            <a:pPr lvl="1" fontAlgn="base"/>
            <a:r>
              <a:rPr lang="en-US" dirty="0"/>
              <a:t>Symptom intensity is exaggerated compared with what one would expect in a particular situation </a:t>
            </a:r>
            <a:endParaRPr lang="en-US" sz="2000" dirty="0"/>
          </a:p>
          <a:p>
            <a:pPr lvl="1" fontAlgn="base"/>
            <a:r>
              <a:rPr lang="en-US" dirty="0"/>
              <a:t>It causes significant distress and interferes with your daily life  </a:t>
            </a:r>
            <a:endParaRPr lang="en-US" sz="2000" dirty="0"/>
          </a:p>
          <a:p>
            <a:pPr lvl="1" fontAlgn="base"/>
            <a:r>
              <a:rPr lang="en-US" dirty="0"/>
              <a:t>It is generally not motivational</a:t>
            </a:r>
            <a:endParaRPr lang="en-US" sz="2000" dirty="0"/>
          </a:p>
          <a:p>
            <a:pPr lvl="1" fontAlgn="base"/>
            <a:r>
              <a:rPr lang="en-US" dirty="0"/>
              <a:t>It is perpetuated by avoidance (which we will discuss later)</a:t>
            </a:r>
            <a:endParaRPr lang="en-US" sz="2000" dirty="0"/>
          </a:p>
          <a:p>
            <a:pPr lvl="1" fontAlgn="base"/>
            <a:r>
              <a:rPr lang="en-US" dirty="0"/>
              <a:t>Anxiety can take many different forms and may or may not be diagnosable </a:t>
            </a:r>
            <a:endParaRPr lang="en-US" sz="20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4350" y="1252993"/>
            <a:ext cx="10449450" cy="262151"/>
          </a:xfrm>
          <a:prstGeom prst="rect">
            <a:avLst/>
          </a:prstGeom>
        </p:spPr>
      </p:pic>
    </p:spTree>
    <p:extLst>
      <p:ext uri="{BB962C8B-B14F-4D97-AF65-F5344CB8AC3E}">
        <p14:creationId xmlns:p14="http://schemas.microsoft.com/office/powerpoint/2010/main" val="91829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2"/>
          <a:srcRect t="24542"/>
          <a:stretch/>
        </p:blipFill>
        <p:spPr>
          <a:xfrm>
            <a:off x="2738995" y="649280"/>
            <a:ext cx="6405006" cy="5559439"/>
          </a:xfrm>
          <a:prstGeom prst="rect">
            <a:avLst/>
          </a:prstGeom>
          <a:effectLst/>
        </p:spPr>
      </p:pic>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a:srcRect b="94761"/>
          <a:stretch/>
        </p:blipFill>
        <p:spPr>
          <a:xfrm>
            <a:off x="2728626" y="262078"/>
            <a:ext cx="6424802" cy="387202"/>
          </a:xfrm>
          <a:prstGeom prst="rect">
            <a:avLst/>
          </a:prstGeom>
        </p:spPr>
      </p:pic>
      <p:sp>
        <p:nvSpPr>
          <p:cNvPr id="3" name="TextBox 2">
            <a:extLst>
              <a:ext uri="{FF2B5EF4-FFF2-40B4-BE49-F238E27FC236}">
                <a16:creationId xmlns:a16="http://schemas.microsoft.com/office/drawing/2014/main" id="{C963140A-D7E7-48B8-A3B1-623419C79541}"/>
              </a:ext>
            </a:extLst>
          </p:cNvPr>
          <p:cNvSpPr txBox="1"/>
          <p:nvPr/>
        </p:nvSpPr>
        <p:spPr>
          <a:xfrm>
            <a:off x="2837468" y="6123801"/>
            <a:ext cx="6231118" cy="553998"/>
          </a:xfrm>
          <a:prstGeom prst="rect">
            <a:avLst/>
          </a:prstGeom>
          <a:noFill/>
        </p:spPr>
        <p:txBody>
          <a:bodyPr wrap="square" rtlCol="0">
            <a:spAutoFit/>
          </a:bodyPr>
          <a:lstStyle/>
          <a:p>
            <a:pPr algn="ctr"/>
            <a:r>
              <a:rPr lang="en-US" sz="1200" dirty="0">
                <a:solidFill>
                  <a:srgbClr val="000000"/>
                </a:solidFill>
                <a:latin typeface="Cambria" panose="02040503050406030204" pitchFamily="18" charset="0"/>
                <a:ea typeface="MS Mincho" panose="02020609040205080304" pitchFamily="49" charset="-128"/>
              </a:rPr>
              <a:t>Adapted from: </a:t>
            </a:r>
            <a:r>
              <a:rPr lang="en-US" sz="1200" dirty="0">
                <a:solidFill>
                  <a:srgbClr val="000000"/>
                </a:solidFill>
                <a:latin typeface="Cambria" panose="02040503050406030204" pitchFamily="18" charset="0"/>
                <a:ea typeface="MS Mincho" panose="02020609040205080304" pitchFamily="49" charset="-128"/>
                <a:hlinkClick r:id="rId3"/>
              </a:rPr>
              <a:t>http://www.adaa.org/understanding-anxiety</a:t>
            </a:r>
            <a:r>
              <a:rPr lang="en-US" sz="1200" dirty="0">
                <a:solidFill>
                  <a:srgbClr val="000000"/>
                </a:solidFill>
                <a:latin typeface="Cambria" panose="02040503050406030204" pitchFamily="18" charset="0"/>
                <a:ea typeface="MS Mincho" panose="02020609040205080304" pitchFamily="49" charset="-128"/>
              </a:rPr>
              <a:t> </a:t>
            </a:r>
            <a:endParaRPr lang="en-US" sz="1200" dirty="0">
              <a:latin typeface="Times New Roman" panose="02020603050405020304" pitchFamily="18" charset="0"/>
              <a:ea typeface="MS Mincho" panose="02020609040205080304" pitchFamily="49" charset="-128"/>
            </a:endParaRPr>
          </a:p>
          <a:p>
            <a:endParaRPr lang="en-US" dirty="0"/>
          </a:p>
        </p:txBody>
      </p:sp>
    </p:spTree>
    <p:extLst>
      <p:ext uri="{BB962C8B-B14F-4D97-AF65-F5344CB8AC3E}">
        <p14:creationId xmlns:p14="http://schemas.microsoft.com/office/powerpoint/2010/main" val="405580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 bell-shaped curve illustrating how stress affects performance. At low stress levels (green zone), performance is low due to inactivity or being too related: performance peaks at moderate stress (yellow zone), then declines as stress becomes excessive (orange and red zones), leading to exhaustion and breakdown. The curve emphasizes that optimal performance occurs at a balance level of stress. &#10;"/>
          <p:cNvPicPr>
            <a:picLocks noChangeAspect="1"/>
          </p:cNvPicPr>
          <p:nvPr/>
        </p:nvPicPr>
        <p:blipFill>
          <a:blip r:embed="rId2"/>
          <a:stretch>
            <a:fillRect/>
          </a:stretch>
        </p:blipFill>
        <p:spPr>
          <a:xfrm>
            <a:off x="917510" y="443110"/>
            <a:ext cx="10356980" cy="5819542"/>
          </a:xfrm>
          <a:prstGeom prst="rect">
            <a:avLst/>
          </a:prstGeom>
        </p:spPr>
      </p:pic>
      <p:sp>
        <p:nvSpPr>
          <p:cNvPr id="3" name="Rectangle 2">
            <a:extLst>
              <a:ext uri="{FF2B5EF4-FFF2-40B4-BE49-F238E27FC236}">
                <a16:creationId xmlns:a16="http://schemas.microsoft.com/office/drawing/2014/main" id="{E6D4EB80-A00C-4730-8FDC-B6337C6D04F9}"/>
              </a:ext>
            </a:extLst>
          </p:cNvPr>
          <p:cNvSpPr/>
          <p:nvPr/>
        </p:nvSpPr>
        <p:spPr>
          <a:xfrm>
            <a:off x="3652197" y="6262652"/>
            <a:ext cx="5533759" cy="276999"/>
          </a:xfrm>
          <a:prstGeom prst="rect">
            <a:avLst/>
          </a:prstGeom>
        </p:spPr>
        <p:txBody>
          <a:bodyPr wrap="none">
            <a:spAutoFit/>
          </a:bodyPr>
          <a:lstStyle/>
          <a:p>
            <a:r>
              <a:rPr lang="en-US" sz="1200" dirty="0">
                <a:hlinkClick r:id="rId3"/>
              </a:rPr>
              <a:t>https://www.pinclipart.com/pindetail/iTJboRb_pictures-of-stress-stress-levels-clipart/</a:t>
            </a:r>
            <a:endParaRPr lang="en-US" sz="1200" dirty="0"/>
          </a:p>
        </p:txBody>
      </p:sp>
    </p:spTree>
    <p:extLst>
      <p:ext uri="{BB962C8B-B14F-4D97-AF65-F5344CB8AC3E}">
        <p14:creationId xmlns:p14="http://schemas.microsoft.com/office/powerpoint/2010/main" val="185955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788" y="2343309"/>
            <a:ext cx="7371471"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t>What happens when we avoid situations that trigger anxiety?</a:t>
            </a:r>
          </a:p>
        </p:txBody>
      </p:sp>
    </p:spTree>
    <p:extLst>
      <p:ext uri="{BB962C8B-B14F-4D97-AF65-F5344CB8AC3E}">
        <p14:creationId xmlns:p14="http://schemas.microsoft.com/office/powerpoint/2010/main" val="219509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547E7551CB64EB8012A73509529B8" ma:contentTypeVersion="14" ma:contentTypeDescription="Create a new document." ma:contentTypeScope="" ma:versionID="130d9e39b1ee0d6499645565be80356c">
  <xsd:schema xmlns:xsd="http://www.w3.org/2001/XMLSchema" xmlns:xs="http://www.w3.org/2001/XMLSchema" xmlns:p="http://schemas.microsoft.com/office/2006/metadata/properties" xmlns:ns2="649e60df-2f88-4f2d-83fc-42b5fc6839f1" xmlns:ns3="2550c8f2-15c1-469d-81ca-19d9fcd60cf2" targetNamespace="http://schemas.microsoft.com/office/2006/metadata/properties" ma:root="true" ma:fieldsID="b1c3ee9caa9c918c414f45624a4a96bf" ns2:_="" ns3:_="">
    <xsd:import namespace="649e60df-2f88-4f2d-83fc-42b5fc6839f1"/>
    <xsd:import namespace="2550c8f2-15c1-469d-81ca-19d9fcd60c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e60df-2f88-4f2d-83fc-42b5fc6839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7a852e9-8435-4e90-9e8b-0ddec88fea2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50c8f2-15c1-469d-81ca-19d9fcd60c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09bac3a-8bf3-4fcc-82d9-1c952120374b}" ma:internalName="TaxCatchAll" ma:showField="CatchAllData" ma:web="2550c8f2-15c1-469d-81ca-19d9fcd60c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50c8f2-15c1-469d-81ca-19d9fcd60cf2" xsi:nil="true"/>
    <lcf76f155ced4ddcb4097134ff3c332f xmlns="649e60df-2f88-4f2d-83fc-42b5fc6839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1C4380-730E-4F21-857E-EDDC0B01B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e60df-2f88-4f2d-83fc-42b5fc6839f1"/>
    <ds:schemaRef ds:uri="2550c8f2-15c1-469d-81ca-19d9fcd60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6CF58-7D53-4F3C-834B-E846A440012D}">
  <ds:schemaRefs>
    <ds:schemaRef ds:uri="http://schemas.microsoft.com/sharepoint/v3/contenttype/forms"/>
  </ds:schemaRefs>
</ds:datastoreItem>
</file>

<file path=customXml/itemProps3.xml><?xml version="1.0" encoding="utf-8"?>
<ds:datastoreItem xmlns:ds="http://schemas.openxmlformats.org/officeDocument/2006/customXml" ds:itemID="{CE2E24CE-F6C9-4F67-AFCE-2364BBABAAA6}">
  <ds:schemaRefs>
    <ds:schemaRef ds:uri="http://schemas.microsoft.com/office/2006/metadata/properties"/>
    <ds:schemaRef ds:uri="http://schemas.microsoft.com/office/infopath/2007/PartnerControls"/>
    <ds:schemaRef ds:uri="2550c8f2-15c1-469d-81ca-19d9fcd60cf2"/>
    <ds:schemaRef ds:uri="649e60df-2f88-4f2d-83fc-42b5fc6839f1"/>
  </ds:schemaRefs>
</ds:datastoreItem>
</file>

<file path=docProps/app.xml><?xml version="1.0" encoding="utf-8"?>
<Properties xmlns="http://schemas.openxmlformats.org/officeDocument/2006/extended-properties" xmlns:vt="http://schemas.openxmlformats.org/officeDocument/2006/docPropsVTypes">
  <TotalTime>1590</TotalTime>
  <Words>914</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Century Gothic</vt:lpstr>
      <vt:lpstr>Courier New</vt:lpstr>
      <vt:lpstr>Times New Roman</vt:lpstr>
      <vt:lpstr>Office Theme</vt:lpstr>
      <vt:lpstr>PowerPoint Presentation</vt:lpstr>
      <vt:lpstr>Follow Along in the Student Workbook!</vt:lpstr>
      <vt:lpstr>Anxiety Toolbox - Session One</vt:lpstr>
      <vt:lpstr>PowerPoint Presentation</vt:lpstr>
      <vt:lpstr>Stress vs. Anxiety</vt:lpstr>
      <vt:lpstr>Stress vs. Anxiety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Anxiety Toolbox - Session One Summary</vt:lpstr>
      <vt:lpstr>Anxiety Toolbox - Session One Homework</vt:lpstr>
      <vt:lpstr>PowerPoint Presentation</vt:lpstr>
    </vt:vector>
  </TitlesOfParts>
  <Company>UC Santa Cruz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Beltran</dc:creator>
  <cp:lastModifiedBy>Stroman II, McTate M.</cp:lastModifiedBy>
  <cp:revision>343</cp:revision>
  <cp:lastPrinted>2020-02-04T00:06:42Z</cp:lastPrinted>
  <dcterms:created xsi:type="dcterms:W3CDTF">2020-01-28T23:40:48Z</dcterms:created>
  <dcterms:modified xsi:type="dcterms:W3CDTF">2025-08-26T23:11:32Z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50c7b0-9e53-455f-9b3f-deab1aa8a41e_Enabled">
    <vt:lpwstr>true</vt:lpwstr>
  </property>
  <property fmtid="{D5CDD505-2E9C-101B-9397-08002B2CF9AE}" pid="3" name="MSIP_Label_bc50c7b0-9e53-455f-9b3f-deab1aa8a41e_SetDate">
    <vt:lpwstr>2024-09-12T23:15:12Z</vt:lpwstr>
  </property>
  <property fmtid="{D5CDD505-2E9C-101B-9397-08002B2CF9AE}" pid="4" name="MSIP_Label_bc50c7b0-9e53-455f-9b3f-deab1aa8a41e_Method">
    <vt:lpwstr>Standard</vt:lpwstr>
  </property>
  <property fmtid="{D5CDD505-2E9C-101B-9397-08002B2CF9AE}" pid="5" name="MSIP_Label_bc50c7b0-9e53-455f-9b3f-deab1aa8a41e_Name">
    <vt:lpwstr>defa4170-0d19-0005-0004-bc88714345d2</vt:lpwstr>
  </property>
  <property fmtid="{D5CDD505-2E9C-101B-9397-08002B2CF9AE}" pid="6" name="MSIP_Label_bc50c7b0-9e53-455f-9b3f-deab1aa8a41e_SiteId">
    <vt:lpwstr>7cc8e357-468d-472c-a6fc-c5600e789b55</vt:lpwstr>
  </property>
  <property fmtid="{D5CDD505-2E9C-101B-9397-08002B2CF9AE}" pid="7" name="MSIP_Label_bc50c7b0-9e53-455f-9b3f-deab1aa8a41e_ActionId">
    <vt:lpwstr>c8d1ec74-db4b-4f57-b8f9-c5940ab9ea86</vt:lpwstr>
  </property>
  <property fmtid="{D5CDD505-2E9C-101B-9397-08002B2CF9AE}" pid="8" name="MSIP_Label_bc50c7b0-9e53-455f-9b3f-deab1aa8a41e_ContentBits">
    <vt:lpwstr>0</vt:lpwstr>
  </property>
  <property fmtid="{D5CDD505-2E9C-101B-9397-08002B2CF9AE}" pid="9" name="ContentTypeId">
    <vt:lpwstr>0x01010061C547E7551CB64EB8012A73509529B8</vt:lpwstr>
  </property>
  <property fmtid="{D5CDD505-2E9C-101B-9397-08002B2CF9AE}" pid="10" name="MediaServiceImageTags">
    <vt:lpwstr/>
  </property>
</Properties>
</file>