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256" r:id="rId5"/>
    <p:sldId id="298" r:id="rId6"/>
    <p:sldId id="272" r:id="rId7"/>
    <p:sldId id="265" r:id="rId8"/>
    <p:sldId id="271" r:id="rId9"/>
    <p:sldId id="283" r:id="rId10"/>
    <p:sldId id="278" r:id="rId11"/>
    <p:sldId id="284" r:id="rId12"/>
    <p:sldId id="301" r:id="rId13"/>
    <p:sldId id="285" r:id="rId14"/>
    <p:sldId id="286" r:id="rId15"/>
    <p:sldId id="287" r:id="rId16"/>
    <p:sldId id="290" r:id="rId17"/>
    <p:sldId id="292" r:id="rId18"/>
    <p:sldId id="293" r:id="rId19"/>
    <p:sldId id="288" r:id="rId20"/>
    <p:sldId id="294" r:id="rId21"/>
    <p:sldId id="297" r:id="rId22"/>
    <p:sldId id="300" r:id="rId23"/>
    <p:sldId id="295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99926-C5DE-4506-B72E-CC948F13A7EF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2596B5-0929-4080-AFDD-A8F2BC95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3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06DC-B966-4E64-83CF-C9F92DA91665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170F-C61F-4B4B-BCD8-BDCD39AD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clipart-library.com/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lipart-librar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lipart-library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clipart-librar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clipart-librar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part-library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librar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vc.edu/wellnes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library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ynaga.HCS-GENEVA-L\Desktop\anxietyTOOLBOX\136203__water-lilies-flower-stone-river-sky-clouds-evening-sunset-reflection-leaves-calm-quiet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49" y="1545590"/>
            <a:ext cx="5936615" cy="37122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02963" y="676345"/>
            <a:ext cx="3986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"/>
              </a:spcBef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Anxiety Toolbox</a:t>
            </a:r>
            <a:endParaRPr lang="en-US" sz="1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4222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5E748-3A39-2A7F-55C6-7763ABFF26C3}"/>
              </a:ext>
            </a:extLst>
          </p:cNvPr>
          <p:cNvSpPr txBox="1"/>
          <p:nvPr/>
        </p:nvSpPr>
        <p:spPr>
          <a:xfrm>
            <a:off x="2948649" y="52583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the University of California, Santa Cruz Counseling and Psychological Services Anxiety Toolbox Series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4" y="2309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Cognitive Distortions – Patterns of Unhelpful Thinking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3931" y="1775749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All-or-Nothing / Black and White Thinking: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Seeing things in extremes, not seeing the grey areas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Ex: “If I’m not perfect I have failed”</a:t>
            </a:r>
          </a:p>
          <a:p>
            <a:pPr lvl="1"/>
            <a:endParaRPr lang="en-US" dirty="0"/>
          </a:p>
          <a:p>
            <a:r>
              <a:rPr lang="en-US" b="1" dirty="0"/>
              <a:t>Mental Filter / Selective Evidence: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Only noticing things that confirm what we already believe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Can foster optimism and pessimism about the world</a:t>
            </a:r>
          </a:p>
          <a:p>
            <a:r>
              <a:rPr lang="en-US" b="1" dirty="0"/>
              <a:t>Jumping to Conclusions / Mind Reading: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Inaccurate belief that we know what others are thinking/feeling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Ex: “My friend is frowning, that means they hate me”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56" y="1163333"/>
            <a:ext cx="9873914" cy="262151"/>
          </a:xfrm>
          <a:prstGeom prst="rect">
            <a:avLst/>
          </a:prstGeom>
        </p:spPr>
      </p:pic>
      <p:pic>
        <p:nvPicPr>
          <p:cNvPr id="1028" name="Picture 4" descr="selective listening - Clip Art Library">
            <a:extLst>
              <a:ext uri="{FF2B5EF4-FFF2-40B4-BE49-F238E27FC236}">
                <a16:creationId xmlns:a16="http://schemas.microsoft.com/office/drawing/2014/main" id="{A5E87114-B829-4841-A695-3A2C24B3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43" y="2942036"/>
            <a:ext cx="1180981" cy="12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Economic Decision Cliparts, Download Free Economic Decision ...">
            <a:extLst>
              <a:ext uri="{FF2B5EF4-FFF2-40B4-BE49-F238E27FC236}">
                <a16:creationId xmlns:a16="http://schemas.microsoft.com/office/drawing/2014/main" id="{2BE04115-1415-4A67-9886-544ABEAA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4" y="1556559"/>
            <a:ext cx="1914155" cy="14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D8FBD-81F3-42F0-96B7-FFD2D92643E0}"/>
              </a:ext>
            </a:extLst>
          </p:cNvPr>
          <p:cNvSpPr txBox="1"/>
          <p:nvPr/>
        </p:nvSpPr>
        <p:spPr>
          <a:xfrm>
            <a:off x="1126201" y="6127087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5"/>
              </a:rPr>
              <a:t>https://clipart-library.com/</a:t>
            </a:r>
            <a:r>
              <a:rPr lang="en-US" sz="1200" dirty="0"/>
              <a:t> </a:t>
            </a:r>
          </a:p>
        </p:txBody>
      </p:sp>
      <p:pic>
        <p:nvPicPr>
          <p:cNvPr id="1034" name="Picture 10" descr="prediction png - Clip Art Library">
            <a:extLst>
              <a:ext uri="{FF2B5EF4-FFF2-40B4-BE49-F238E27FC236}">
                <a16:creationId xmlns:a16="http://schemas.microsoft.com/office/drawing/2014/main" id="{531821C8-9A97-40FC-9F92-1481CF17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8" y="4296263"/>
            <a:ext cx="1648566" cy="1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3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Cognitive Distortions – Patterns of Unhelpful Thinking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731" y="1879685"/>
            <a:ext cx="5756564" cy="47525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Overgeneralization: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Drawing broad conclusions from a single event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Ex: “I got a bad grade on an exam, so I am stupid and a failure”</a:t>
            </a:r>
          </a:p>
          <a:p>
            <a:r>
              <a:rPr lang="en-US" b="1" dirty="0"/>
              <a:t>Disqualifying the positive: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Discounting the good things that have happened for some reason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Ex: “My boss said I did a good job, but they were just being nice”</a:t>
            </a:r>
          </a:p>
          <a:p>
            <a:r>
              <a:rPr lang="en-US" b="1" dirty="0"/>
              <a:t>Magnification (Catastrophizing) and Minimization: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Blowing things out of proportion or inappropriately minimizing their importance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9" y="1059232"/>
            <a:ext cx="9876376" cy="262151"/>
          </a:xfrm>
          <a:prstGeom prst="rect">
            <a:avLst/>
          </a:prstGeom>
        </p:spPr>
      </p:pic>
      <p:pic>
        <p:nvPicPr>
          <p:cNvPr id="2050" name="Picture 2" descr="circle - Clip Art Library">
            <a:extLst>
              <a:ext uri="{FF2B5EF4-FFF2-40B4-BE49-F238E27FC236}">
                <a16:creationId xmlns:a16="http://schemas.microsoft.com/office/drawing/2014/main" id="{EA16431D-9289-4950-9A85-56096014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7" y="1607335"/>
            <a:ext cx="2295950" cy="12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Negative Attitude Cliparts, Download Free Negative Attitude ...">
            <a:extLst>
              <a:ext uri="{FF2B5EF4-FFF2-40B4-BE49-F238E27FC236}">
                <a16:creationId xmlns:a16="http://schemas.microsoft.com/office/drawing/2014/main" id="{B33E98BF-C9EC-4098-A3C7-20D51DD4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82" y="3148355"/>
            <a:ext cx="2295951" cy="12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sparent background magnifying glass clipart - Clip Art Library">
            <a:extLst>
              <a:ext uri="{FF2B5EF4-FFF2-40B4-BE49-F238E27FC236}">
                <a16:creationId xmlns:a16="http://schemas.microsoft.com/office/drawing/2014/main" id="{E13BD9BA-73A0-4167-B7E4-91269FD5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07" y="4720162"/>
            <a:ext cx="709726" cy="11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croscope Png Transparent Images Microscope Clipart Png - Clip ...">
            <a:extLst>
              <a:ext uri="{FF2B5EF4-FFF2-40B4-BE49-F238E27FC236}">
                <a16:creationId xmlns:a16="http://schemas.microsoft.com/office/drawing/2014/main" id="{8FFD3863-4C65-4AB1-8A1E-6AB0CB7D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33" y="4710971"/>
            <a:ext cx="709725" cy="11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826B53-0BFC-48ED-8E4E-AEB6DC3B81F1}"/>
              </a:ext>
            </a:extLst>
          </p:cNvPr>
          <p:cNvSpPr txBox="1"/>
          <p:nvPr/>
        </p:nvSpPr>
        <p:spPr>
          <a:xfrm>
            <a:off x="838200" y="6359843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7"/>
              </a:rPr>
              <a:t>https://clipart-library.com/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02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Cognitive Distortions – Patterns of Unhelpful Thinking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26144" y="1900440"/>
            <a:ext cx="56120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Rigid Thinking: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Using critical words like ‘should’ or ‘must’, resulting in feelings of guilt and shame, resentment and anger</a:t>
            </a:r>
          </a:p>
          <a:p>
            <a:r>
              <a:rPr lang="en-US" b="1" dirty="0"/>
              <a:t>Emotional Reasoning: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Taking feelings as facts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“I feel it, so it must be true”</a:t>
            </a:r>
          </a:p>
          <a:p>
            <a:r>
              <a:rPr lang="en-US" b="1" dirty="0"/>
              <a:t>Labeli</a:t>
            </a:r>
            <a:r>
              <a:rPr lang="en-US" sz="2600" b="1" dirty="0"/>
              <a:t>ng and Mislabeling: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Assigning value to ourselves and others based on one instance/experience</a:t>
            </a:r>
          </a:p>
          <a:p>
            <a:r>
              <a:rPr lang="en-US" b="1" dirty="0"/>
              <a:t>Personalization: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Blaming oneself or taking things personally, without logical reason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56" y="993071"/>
            <a:ext cx="9876376" cy="262151"/>
          </a:xfrm>
          <a:prstGeom prst="rect">
            <a:avLst/>
          </a:prstGeom>
        </p:spPr>
      </p:pic>
      <p:pic>
        <p:nvPicPr>
          <p:cNvPr id="3076" name="Picture 4" descr="discipline and grievance - Clip Art Library">
            <a:extLst>
              <a:ext uri="{FF2B5EF4-FFF2-40B4-BE49-F238E27FC236}">
                <a16:creationId xmlns:a16="http://schemas.microsoft.com/office/drawing/2014/main" id="{2C4DF0D4-C3A0-4CA9-8626-52D2DC61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58" y="3234731"/>
            <a:ext cx="1821549" cy="13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gavel png - Clip Art Library">
            <a:extLst>
              <a:ext uri="{FF2B5EF4-FFF2-40B4-BE49-F238E27FC236}">
                <a16:creationId xmlns:a16="http://schemas.microsoft.com/office/drawing/2014/main" id="{42C2EA6E-B556-4F48-A0B3-42E8A1DE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22" y="4826039"/>
            <a:ext cx="1559479" cy="9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Anxiety Cliparts, Download Free Anxiety Cliparts png images ...">
            <a:extLst>
              <a:ext uri="{FF2B5EF4-FFF2-40B4-BE49-F238E27FC236}">
                <a16:creationId xmlns:a16="http://schemas.microsoft.com/office/drawing/2014/main" id="{A833F7D6-1953-4B39-9B3B-373DE1ED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2" y="1709032"/>
            <a:ext cx="997506" cy="17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BEAEFD-86BB-4743-A11F-10C6AF5227B5}"/>
              </a:ext>
            </a:extLst>
          </p:cNvPr>
          <p:cNvSpPr txBox="1"/>
          <p:nvPr/>
        </p:nvSpPr>
        <p:spPr>
          <a:xfrm>
            <a:off x="912801" y="6251778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6"/>
              </a:rPr>
              <a:t>https://clipart-library.com/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6" y="231401"/>
            <a:ext cx="5430129" cy="662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54" y="2883877"/>
            <a:ext cx="1840420" cy="2323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535" y="1990428"/>
            <a:ext cx="4164037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type of cognitive distortions do you find in this example?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1" r="48210" b="-17722"/>
          <a:stretch/>
        </p:blipFill>
        <p:spPr>
          <a:xfrm>
            <a:off x="280936" y="722166"/>
            <a:ext cx="5411699" cy="308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936" y="165550"/>
            <a:ext cx="452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CBT Model Worksheet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2535" y="3822033"/>
            <a:ext cx="4164037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patterns of unhelpful cognitions do you recognize in your own thinking?</a:t>
            </a:r>
          </a:p>
        </p:txBody>
      </p:sp>
    </p:spTree>
    <p:extLst>
      <p:ext uri="{BB962C8B-B14F-4D97-AF65-F5344CB8AC3E}">
        <p14:creationId xmlns:p14="http://schemas.microsoft.com/office/powerpoint/2010/main" val="179794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399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Identifying Cognitive Distortions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644438"/>
            <a:ext cx="4665846" cy="4351338"/>
          </a:xfrm>
        </p:spPr>
        <p:txBody>
          <a:bodyPr>
            <a:normAutofit/>
          </a:bodyPr>
          <a:lstStyle/>
          <a:p>
            <a:r>
              <a:rPr lang="en-US" dirty="0"/>
              <a:t>“I won’t know anyone at the party and will feel awkward”</a:t>
            </a:r>
          </a:p>
          <a:p>
            <a:endParaRPr lang="en-US" sz="500" dirty="0"/>
          </a:p>
          <a:p>
            <a:r>
              <a:rPr lang="en-US" dirty="0"/>
              <a:t>“No one will like me because I’m so socially awkward”</a:t>
            </a:r>
          </a:p>
          <a:p>
            <a:endParaRPr lang="en-US" sz="500" dirty="0"/>
          </a:p>
          <a:p>
            <a:r>
              <a:rPr lang="en-US" dirty="0"/>
              <a:t>“I won’t have fun”</a:t>
            </a:r>
          </a:p>
          <a:p>
            <a:endParaRPr lang="en-US" sz="500" dirty="0"/>
          </a:p>
          <a:p>
            <a:r>
              <a:rPr lang="en-US" dirty="0"/>
              <a:t>“If I say no, this person won’t like me and I won’t make friends”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77" y="962737"/>
            <a:ext cx="9876376" cy="262151"/>
          </a:xfrm>
          <a:prstGeom prst="rect">
            <a:avLst/>
          </a:prstGeom>
        </p:spPr>
      </p:pic>
      <p:pic>
        <p:nvPicPr>
          <p:cNvPr id="4098" name="Picture 2" descr="psychology cartoons free - Clip Art Library">
            <a:extLst>
              <a:ext uri="{FF2B5EF4-FFF2-40B4-BE49-F238E27FC236}">
                <a16:creationId xmlns:a16="http://schemas.microsoft.com/office/drawing/2014/main" id="{6BE7A068-E0FD-4CF4-8F6E-EE6A3AE8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15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995CC0-1A77-452E-8BD6-1EB998A4CC1A}"/>
              </a:ext>
            </a:extLst>
          </p:cNvPr>
          <p:cNvSpPr txBox="1"/>
          <p:nvPr/>
        </p:nvSpPr>
        <p:spPr>
          <a:xfrm>
            <a:off x="946357" y="5995776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4"/>
              </a:rPr>
              <a:t>https://clipart-library.com/</a:t>
            </a:r>
            <a:r>
              <a:rPr lang="en-US" sz="1200" dirty="0"/>
              <a:t> </a:t>
            </a:r>
          </a:p>
        </p:txBody>
      </p:sp>
      <p:pic>
        <p:nvPicPr>
          <p:cNvPr id="4104" name="Picture 8" descr="speech bubble with lines for writing - Clip Art Library">
            <a:extLst>
              <a:ext uri="{FF2B5EF4-FFF2-40B4-BE49-F238E27FC236}">
                <a16:creationId xmlns:a16="http://schemas.microsoft.com/office/drawing/2014/main" id="{AB0DBF90-4D79-4D24-88E4-ADD4FDDA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5" y="19722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8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78" y="-299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Identifying Triggers for Automatic Thoughts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9480" b="-29012"/>
          <a:stretch/>
        </p:blipFill>
        <p:spPr>
          <a:xfrm>
            <a:off x="639278" y="889485"/>
            <a:ext cx="8937858" cy="19925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077" y="2518642"/>
            <a:ext cx="5481587" cy="419016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Responses to Internal Stimuli:</a:t>
            </a:r>
          </a:p>
          <a:p>
            <a:r>
              <a:rPr lang="en-US" sz="2400" b="1" dirty="0"/>
              <a:t>Emotions</a:t>
            </a:r>
          </a:p>
          <a:p>
            <a:pPr marL="457200" lvl="1" indent="0">
              <a:buNone/>
            </a:pPr>
            <a:r>
              <a:rPr lang="en-US" sz="2000" dirty="0"/>
              <a:t>Feeling down, fear or worry</a:t>
            </a:r>
          </a:p>
          <a:p>
            <a:r>
              <a:rPr lang="en-US" sz="2400" b="1" dirty="0"/>
              <a:t>Mental Images</a:t>
            </a:r>
          </a:p>
          <a:p>
            <a:pPr marL="457200" lvl="1" indent="0">
              <a:buNone/>
            </a:pPr>
            <a:r>
              <a:rPr lang="en-US" sz="2000" dirty="0"/>
              <a:t>Replaying interpersonal interactions or performance experiences</a:t>
            </a:r>
          </a:p>
          <a:p>
            <a:r>
              <a:rPr lang="en-US" sz="2400" b="1" dirty="0"/>
              <a:t>Physical State</a:t>
            </a:r>
          </a:p>
          <a:p>
            <a:pPr marL="457200" lvl="1" indent="0">
              <a:buNone/>
            </a:pPr>
            <a:r>
              <a:rPr lang="en-US" sz="2000" dirty="0"/>
              <a:t>Racing heartbeat, lightheadedness, tight chest</a:t>
            </a:r>
          </a:p>
          <a:p>
            <a:r>
              <a:rPr lang="en-US" sz="2400" b="1" dirty="0"/>
              <a:t>Thoughts </a:t>
            </a:r>
          </a:p>
          <a:p>
            <a:pPr marL="457200" lvl="1" indent="0">
              <a:buNone/>
            </a:pPr>
            <a:r>
              <a:rPr lang="en-US" sz="2000" dirty="0"/>
              <a:t>“I might fail this test”, “That person must not like me”, “If someone talks to me in class I won’t be able to handle it”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63078" y="1454792"/>
            <a:ext cx="5481587" cy="7602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Triggers can be </a:t>
            </a:r>
            <a:r>
              <a:rPr lang="en-US" sz="2400" b="1" i="1" dirty="0"/>
              <a:t>internal</a:t>
            </a:r>
            <a:r>
              <a:rPr lang="en-US" sz="2400" dirty="0"/>
              <a:t> events such as a physical sensation or emotion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10424" y="1454792"/>
            <a:ext cx="5154327" cy="6977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Triggers can be </a:t>
            </a:r>
            <a:r>
              <a:rPr lang="en-US" sz="2400" b="1" i="1" dirty="0"/>
              <a:t>external</a:t>
            </a:r>
            <a:r>
              <a:rPr lang="en-US" sz="2400" dirty="0"/>
              <a:t> events such as a test or social interaction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410424" y="2518641"/>
            <a:ext cx="5481587" cy="4190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/>
              <a:t>Responses to External Stimuli:</a:t>
            </a:r>
          </a:p>
          <a:p>
            <a:r>
              <a:rPr lang="en-US" sz="2400" b="1" dirty="0"/>
              <a:t>Presence of Others</a:t>
            </a:r>
          </a:p>
          <a:p>
            <a:pPr marL="457200" lvl="1" indent="0">
              <a:buNone/>
            </a:pPr>
            <a:r>
              <a:rPr lang="en-US" sz="2000" dirty="0"/>
              <a:t>Attending a social event, meeting with a professor, interactions with roommates or family</a:t>
            </a:r>
          </a:p>
          <a:p>
            <a:r>
              <a:rPr lang="en-US" sz="2400" b="1" dirty="0"/>
              <a:t>Physical Setting</a:t>
            </a:r>
          </a:p>
          <a:p>
            <a:pPr marL="457200" lvl="1" indent="0">
              <a:buNone/>
            </a:pPr>
            <a:r>
              <a:rPr lang="en-US" sz="2000" dirty="0"/>
              <a:t>Classroom, open areas on campus, inside a car</a:t>
            </a:r>
          </a:p>
          <a:p>
            <a:r>
              <a:rPr lang="en-US" sz="2400" b="1" dirty="0"/>
              <a:t>Social Pressure</a:t>
            </a:r>
          </a:p>
          <a:p>
            <a:pPr marL="457200" lvl="1" indent="0">
              <a:buNone/>
            </a:pPr>
            <a:r>
              <a:rPr lang="en-US" sz="2000" dirty="0"/>
              <a:t>Feeling pressure to make friends, to perform well in school, to conform</a:t>
            </a:r>
          </a:p>
          <a:p>
            <a:r>
              <a:rPr lang="en-US" sz="2400" b="1" dirty="0"/>
              <a:t>Activities</a:t>
            </a:r>
          </a:p>
          <a:p>
            <a:pPr marL="457200" lvl="1" indent="0">
              <a:buNone/>
            </a:pPr>
            <a:r>
              <a:rPr lang="en-US" sz="2000"/>
              <a:t>Sports event, party, going home for the weekend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42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43" y="-978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Identifying Triggers Worksheet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877" t="12220" r="34358" b="13014"/>
          <a:stretch/>
        </p:blipFill>
        <p:spPr>
          <a:xfrm>
            <a:off x="4125884" y="1367184"/>
            <a:ext cx="3940232" cy="5216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480" b="-29012"/>
          <a:stretch/>
        </p:blipFill>
        <p:spPr>
          <a:xfrm>
            <a:off x="1159043" y="807198"/>
            <a:ext cx="8937858" cy="3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41" y="92758"/>
            <a:ext cx="10515600" cy="1325563"/>
          </a:xfrm>
        </p:spPr>
        <p:txBody>
          <a:bodyPr/>
          <a:lstStyle/>
          <a:p>
            <a:r>
              <a:rPr lang="en-US" dirty="0"/>
              <a:t>Anxiety Toolbox - Session Two 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93" y="1156170"/>
            <a:ext cx="10449450" cy="262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396" y="2099009"/>
            <a:ext cx="1452599" cy="1617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12" y="2157165"/>
            <a:ext cx="1382018" cy="1362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426" y="1674579"/>
            <a:ext cx="1336565" cy="12589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91042" y="3910731"/>
            <a:ext cx="19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Cognitive Distortions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638" y="2979564"/>
            <a:ext cx="227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Diaphragmatic Breathing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5938" y="1721692"/>
            <a:ext cx="153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Anxiety Rating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1649" y="1780750"/>
            <a:ext cx="11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CBT Model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6862" y="5912856"/>
            <a:ext cx="177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Identifying Triggers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781" t="6445" r="2790" b="15349"/>
          <a:stretch/>
        </p:blipFill>
        <p:spPr>
          <a:xfrm>
            <a:off x="7120176" y="3950402"/>
            <a:ext cx="1663985" cy="1880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499" y="3891593"/>
            <a:ext cx="1812985" cy="19978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7081" y="5889472"/>
            <a:ext cx="177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Thoughts and Emotions</a:t>
            </a:r>
          </a:p>
        </p:txBody>
      </p:sp>
      <p:pic>
        <p:nvPicPr>
          <p:cNvPr id="20" name="Picture 2" descr="psychology cartoons free - Clip Art Library">
            <a:extLst>
              <a:ext uri="{FF2B5EF4-FFF2-40B4-BE49-F238E27FC236}">
                <a16:creationId xmlns:a16="http://schemas.microsoft.com/office/drawing/2014/main" id="{AD332989-C656-4080-8ED0-E9ABBD1E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22" y="4438332"/>
            <a:ext cx="1564519" cy="156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0FAC5C-FFB6-49CC-B96E-0E84B70D115D}"/>
              </a:ext>
            </a:extLst>
          </p:cNvPr>
          <p:cNvSpPr txBox="1"/>
          <p:nvPr/>
        </p:nvSpPr>
        <p:spPr>
          <a:xfrm>
            <a:off x="9057373" y="6474247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9"/>
              </a:rPr>
              <a:t>https://clipart-library.com/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88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43" y="179323"/>
            <a:ext cx="10515600" cy="1325563"/>
          </a:xfrm>
        </p:spPr>
        <p:txBody>
          <a:bodyPr/>
          <a:lstStyle/>
          <a:p>
            <a:r>
              <a:rPr lang="en-US" dirty="0"/>
              <a:t>Progressive Muscle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28" y="1880557"/>
            <a:ext cx="5374538" cy="4351338"/>
          </a:xfrm>
        </p:spPr>
        <p:txBody>
          <a:bodyPr>
            <a:normAutofit/>
          </a:bodyPr>
          <a:lstStyle/>
          <a:p>
            <a:r>
              <a:rPr lang="en-US" dirty="0"/>
              <a:t>Reduces stress in the body when you systematically tense and relax each muscle group</a:t>
            </a:r>
          </a:p>
          <a:p>
            <a:r>
              <a:rPr lang="en-US" dirty="0"/>
              <a:t>Allows for release of tension to promote relaxation, which is counter to feelings of anxiety</a:t>
            </a:r>
          </a:p>
          <a:p>
            <a:r>
              <a:rPr lang="en-US" dirty="0"/>
              <a:t>Helps you recognize and identify feelings of tension and provides a tool to help you relax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38033" b="14193"/>
          <a:stretch/>
        </p:blipFill>
        <p:spPr>
          <a:xfrm>
            <a:off x="458020" y="1161097"/>
            <a:ext cx="6847556" cy="224942"/>
          </a:xfrm>
          <a:prstGeom prst="rect">
            <a:avLst/>
          </a:prstGeom>
        </p:spPr>
      </p:pic>
      <p:pic>
        <p:nvPicPr>
          <p:cNvPr id="5122" name="Picture 2" descr="Free Relaxing Activities Cliparts, Download Free Relaxing ...">
            <a:extLst>
              <a:ext uri="{FF2B5EF4-FFF2-40B4-BE49-F238E27FC236}">
                <a16:creationId xmlns:a16="http://schemas.microsoft.com/office/drawing/2014/main" id="{5E779BB7-6245-4448-AB93-B13A8D2A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91" y="1764996"/>
            <a:ext cx="2964444" cy="33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31C47-A8A4-47B3-B0C1-F766CE0C9946}"/>
              </a:ext>
            </a:extLst>
          </p:cNvPr>
          <p:cNvSpPr txBox="1"/>
          <p:nvPr/>
        </p:nvSpPr>
        <p:spPr>
          <a:xfrm>
            <a:off x="8244897" y="5954896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https://clipart-library.com/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82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43" y="179323"/>
            <a:ext cx="10515600" cy="1325563"/>
          </a:xfrm>
        </p:spPr>
        <p:txBody>
          <a:bodyPr/>
          <a:lstStyle/>
          <a:p>
            <a:r>
              <a:rPr lang="en-US" dirty="0"/>
              <a:t>Other Mindfulness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0" y="1744635"/>
            <a:ext cx="5374538" cy="1246355"/>
          </a:xfrm>
        </p:spPr>
        <p:txBody>
          <a:bodyPr>
            <a:normAutofit/>
          </a:bodyPr>
          <a:lstStyle/>
          <a:p>
            <a:r>
              <a:rPr lang="en-US" dirty="0"/>
              <a:t>See “Online Resources” and “Apps” on P.44 in your Workbook!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38033" b="14193"/>
          <a:stretch/>
        </p:blipFill>
        <p:spPr>
          <a:xfrm>
            <a:off x="458020" y="1161097"/>
            <a:ext cx="6847556" cy="224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31C47-A8A4-47B3-B0C1-F766CE0C9946}"/>
              </a:ext>
            </a:extLst>
          </p:cNvPr>
          <p:cNvSpPr txBox="1"/>
          <p:nvPr/>
        </p:nvSpPr>
        <p:spPr>
          <a:xfrm>
            <a:off x="8244897" y="5954896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3"/>
              </a:rPr>
              <a:t>https://clipart-library.com/</a:t>
            </a:r>
            <a:r>
              <a:rPr lang="en-US" sz="1200" dirty="0"/>
              <a:t> </a:t>
            </a:r>
          </a:p>
        </p:txBody>
      </p:sp>
      <p:pic>
        <p:nvPicPr>
          <p:cNvPr id="1026" name="Picture 2" descr="meditation silence - Clip Art Library">
            <a:extLst>
              <a:ext uri="{FF2B5EF4-FFF2-40B4-BE49-F238E27FC236}">
                <a16:creationId xmlns:a16="http://schemas.microsoft.com/office/drawing/2014/main" id="{7BC61361-F775-43F5-8FDB-B85D7FB3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76" y="2486660"/>
            <a:ext cx="4312911" cy="32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9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Follow Along in the Student Workbook!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4389"/>
            <a:ext cx="10515600" cy="1832832"/>
          </a:xfrm>
        </p:spPr>
        <p:txBody>
          <a:bodyPr/>
          <a:lstStyle/>
          <a:p>
            <a:pPr marL="0" lvl="0" indent="0" algn="ctr" fontAlgn="base">
              <a:buNone/>
            </a:pPr>
            <a:r>
              <a:rPr lang="en-US" sz="2400" dirty="0"/>
              <a:t>The workbook can be found on the EVC website:</a:t>
            </a:r>
          </a:p>
          <a:p>
            <a:pPr marL="0" lvl="0" indent="0" algn="ctr" fontAlgn="base">
              <a:buNone/>
            </a:pPr>
            <a:r>
              <a:rPr lang="en-US" sz="1800" dirty="0">
                <a:hlinkClick r:id="rId2"/>
              </a:rPr>
              <a:t>https://www.evc.edu/wellness</a:t>
            </a:r>
            <a:endParaRPr lang="en-US" sz="1800" dirty="0"/>
          </a:p>
          <a:p>
            <a:pPr marL="0" lvl="0" indent="0" algn="ctr" fontAlgn="base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715" b="77092"/>
          <a:stretch/>
        </p:blipFill>
        <p:spPr>
          <a:xfrm>
            <a:off x="973194" y="1324928"/>
            <a:ext cx="10448493" cy="2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1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41" y="92758"/>
            <a:ext cx="10515600" cy="1325563"/>
          </a:xfrm>
        </p:spPr>
        <p:txBody>
          <a:bodyPr/>
          <a:lstStyle/>
          <a:p>
            <a:r>
              <a:rPr lang="en-US" dirty="0"/>
              <a:t>Anxiety Toolbox - Session Two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66" y="2291901"/>
            <a:ext cx="6249465" cy="3084933"/>
          </a:xfrm>
        </p:spPr>
        <p:txBody>
          <a:bodyPr>
            <a:noAutofit/>
          </a:bodyPr>
          <a:lstStyle/>
          <a:p>
            <a:pPr marL="457200" lvl="1" indent="-914400">
              <a:buNone/>
            </a:pPr>
            <a:r>
              <a:rPr lang="en-US" b="1" dirty="0"/>
              <a:t>Homework 1</a:t>
            </a:r>
            <a:r>
              <a:rPr lang="en-US" dirty="0"/>
              <a:t>: Identifying Triggers  Worksheet</a:t>
            </a:r>
          </a:p>
          <a:p>
            <a:pPr marL="457200" lvl="1" indent="-914400">
              <a:buNone/>
            </a:pPr>
            <a:endParaRPr lang="en-US" sz="700" dirty="0"/>
          </a:p>
          <a:p>
            <a:pPr marL="457200" lvl="1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Homework 2</a:t>
            </a:r>
            <a:r>
              <a:rPr lang="en-US" sz="2400" dirty="0"/>
              <a:t>: </a:t>
            </a:r>
            <a:r>
              <a:rPr lang="en-US" dirty="0"/>
              <a:t>Complete at least one CBT Model 		worksheet for review next session </a:t>
            </a:r>
          </a:p>
          <a:p>
            <a:pPr marL="457200" lvl="1" indent="-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(see p. 25 for blank copies) </a:t>
            </a:r>
          </a:p>
          <a:p>
            <a:pPr marL="0" indent="0">
              <a:buNone/>
            </a:pPr>
            <a:r>
              <a:rPr lang="en-US" sz="2400" b="1" dirty="0"/>
              <a:t>Homework 3</a:t>
            </a:r>
            <a:r>
              <a:rPr lang="en-US" sz="2400" dirty="0"/>
              <a:t>: Practice diaphragmatic breathing                                                     		or progressive muscle relaxation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540" y="1972043"/>
            <a:ext cx="4974086" cy="311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3" y="1156170"/>
            <a:ext cx="10449450" cy="26215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29133" y="5376834"/>
            <a:ext cx="6415719" cy="119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Next session</a:t>
            </a:r>
            <a:r>
              <a:rPr lang="en-US" dirty="0"/>
              <a:t>: Grounding techniques and new ways to address automatic thoughts. See you then!</a:t>
            </a:r>
          </a:p>
        </p:txBody>
      </p:sp>
    </p:spTree>
    <p:extLst>
      <p:ext uri="{BB962C8B-B14F-4D97-AF65-F5344CB8AC3E}">
        <p14:creationId xmlns:p14="http://schemas.microsoft.com/office/powerpoint/2010/main" val="20695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50" y="150447"/>
            <a:ext cx="10515600" cy="1325563"/>
          </a:xfrm>
        </p:spPr>
        <p:txBody>
          <a:bodyPr/>
          <a:lstStyle/>
          <a:p>
            <a:r>
              <a:rPr lang="en-US" dirty="0"/>
              <a:t>Anxiety Toolbox - Session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52" y="2354684"/>
            <a:ext cx="10515600" cy="3836688"/>
          </a:xfrm>
        </p:spPr>
        <p:txBody>
          <a:bodyPr>
            <a:normAutofit/>
          </a:bodyPr>
          <a:lstStyle/>
          <a:p>
            <a:r>
              <a:rPr lang="en-US" dirty="0"/>
              <a:t>Welcome back!</a:t>
            </a:r>
          </a:p>
          <a:p>
            <a:r>
              <a:rPr lang="en-US" dirty="0"/>
              <a:t>Participation</a:t>
            </a:r>
          </a:p>
          <a:p>
            <a:r>
              <a:rPr lang="en-US" dirty="0"/>
              <a:t>Overview of Anxiety Toolbox</a:t>
            </a:r>
          </a:p>
          <a:p>
            <a:r>
              <a:rPr lang="en-US" dirty="0"/>
              <a:t>Today’s agenda:</a:t>
            </a:r>
          </a:p>
          <a:p>
            <a:pPr lvl="1"/>
            <a:r>
              <a:rPr lang="en-US" dirty="0"/>
              <a:t>Review CBT model and homework</a:t>
            </a:r>
          </a:p>
          <a:p>
            <a:pPr lvl="1"/>
            <a:r>
              <a:rPr lang="en-US" dirty="0"/>
              <a:t>Discover how thoughts effect anxiety</a:t>
            </a:r>
          </a:p>
          <a:p>
            <a:pPr lvl="1"/>
            <a:r>
              <a:rPr lang="en-US" dirty="0"/>
              <a:t>Identify thinking styles that may trigger anxiety</a:t>
            </a:r>
          </a:p>
          <a:p>
            <a:pPr lvl="1"/>
            <a:r>
              <a:rPr lang="en-US" dirty="0"/>
              <a:t>Discuss how to begin to make changes in thought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25" y="1625981"/>
            <a:ext cx="5224528" cy="326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9" y="1161096"/>
            <a:ext cx="1105035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0388" y="2493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3600" dirty="0"/>
              <a:t>Diaphragmatic Breathing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69" y="955339"/>
            <a:ext cx="10449450" cy="262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72" y="1547521"/>
            <a:ext cx="5238750" cy="516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0547" y="6519446"/>
            <a:ext cx="416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dirty="0"/>
              <a:t>Šalkevicius, J., Damaševičius, R., Maskeliunas, R., &amp; Laukienė, I. (2019). Anxiety level recognition for virtual reality therapy system using physiological signals. </a:t>
            </a:r>
            <a:r>
              <a:rPr lang="lt-LT" sz="800" i="1" dirty="0"/>
              <a:t>Electronics</a:t>
            </a:r>
            <a:r>
              <a:rPr lang="lt-LT" sz="800" dirty="0"/>
              <a:t>, </a:t>
            </a:r>
            <a:r>
              <a:rPr lang="lt-LT" sz="800" i="1" dirty="0"/>
              <a:t>8</a:t>
            </a:r>
            <a:r>
              <a:rPr lang="lt-LT" sz="800" dirty="0"/>
              <a:t>(9), 1039.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128969" y="1959429"/>
            <a:ext cx="42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Rate your anxiety using the Subjective Units of Distress Scale (SUDS)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8969" y="3059667"/>
            <a:ext cx="427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Practice breathing using the diaphragm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0030" y="5512156"/>
            <a:ext cx="42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Re-rate your anxiety using the Subjective Units of Distress Scale (SUDS)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94" y="3428999"/>
            <a:ext cx="1990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91" y="946610"/>
            <a:ext cx="4240686" cy="51552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25584" y="1917525"/>
            <a:ext cx="62664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a situation when you felt anxious:</a:t>
            </a:r>
          </a:p>
          <a:p>
            <a:endParaRPr lang="en-US" sz="9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physical sensations did you experience?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emotions came up for you?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went through your mind?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did you interpret the situation to mean?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was your automatic or instinctive response?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did you do at the time?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did you </a:t>
            </a:r>
            <a:r>
              <a:rPr lang="en-US" sz="2000" b="1" i="1" u="sng" dirty="0"/>
              <a:t>avoid</a:t>
            </a:r>
            <a:r>
              <a:rPr lang="en-US" sz="2000" dirty="0"/>
              <a:t> doing at the time?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r="41993" b="-15846"/>
          <a:stretch/>
        </p:blipFill>
        <p:spPr>
          <a:xfrm>
            <a:off x="5925583" y="946610"/>
            <a:ext cx="6061370" cy="30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5649" y="381680"/>
            <a:ext cx="452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CBT Model Worksheet</a:t>
            </a:r>
          </a:p>
        </p:txBody>
      </p:sp>
    </p:spTree>
    <p:extLst>
      <p:ext uri="{BB962C8B-B14F-4D97-AF65-F5344CB8AC3E}">
        <p14:creationId xmlns:p14="http://schemas.microsoft.com/office/powerpoint/2010/main" val="144537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46" y="1917065"/>
            <a:ext cx="10891058" cy="4351338"/>
          </a:xfrm>
        </p:spPr>
        <p:txBody>
          <a:bodyPr/>
          <a:lstStyle/>
          <a:p>
            <a:pPr marL="457200" lvl="1" indent="0" fontAlgn="base">
              <a:buNone/>
            </a:pPr>
            <a:r>
              <a:rPr lang="en-US" dirty="0"/>
              <a:t>Automatic thoughts are not intentional, they simply pop into our heads</a:t>
            </a:r>
          </a:p>
          <a:p>
            <a:pPr lvl="1" fontAlgn="base"/>
            <a:endParaRPr lang="en-US" sz="500" dirty="0"/>
          </a:p>
          <a:p>
            <a:pPr lvl="1" fontAlgn="base"/>
            <a:r>
              <a:rPr lang="en-US" dirty="0"/>
              <a:t>Automatic thoughts can be helpful or unhelpful:</a:t>
            </a:r>
          </a:p>
          <a:p>
            <a:pPr lvl="2" fontAlgn="base"/>
            <a:r>
              <a:rPr lang="en-US" dirty="0"/>
              <a:t>Distracting thoughts when you are studying that you need to talk to a friend</a:t>
            </a:r>
          </a:p>
          <a:p>
            <a:pPr lvl="2" fontAlgn="base"/>
            <a:r>
              <a:rPr lang="en-US" dirty="0"/>
              <a:t>Anxiety provoking thoughts when you’re having a conversation that make you self conscious</a:t>
            </a:r>
          </a:p>
          <a:p>
            <a:pPr lvl="2" fontAlgn="base"/>
            <a:r>
              <a:rPr lang="en-US" dirty="0"/>
              <a:t>Interpretation of physical symptoms as being dangerous:</a:t>
            </a:r>
          </a:p>
          <a:p>
            <a:pPr marL="1371600" lvl="3" indent="0" fontAlgn="base">
              <a:buNone/>
            </a:pPr>
            <a:r>
              <a:rPr lang="en-US" dirty="0"/>
              <a:t>- “My heart is racing – something must be wrong with me”</a:t>
            </a:r>
          </a:p>
          <a:p>
            <a:pPr marL="1371600" lvl="3" indent="0" fontAlgn="base">
              <a:buNone/>
            </a:pPr>
            <a:r>
              <a:rPr lang="en-US" dirty="0"/>
              <a:t>- “My hands are shaking – everyone will notice I’m nervous”</a:t>
            </a:r>
          </a:p>
          <a:p>
            <a:pPr lvl="3" fontAlgn="base"/>
            <a:endParaRPr lang="en-US" sz="500" dirty="0"/>
          </a:p>
          <a:p>
            <a:pPr lvl="1" fontAlgn="base"/>
            <a:r>
              <a:rPr lang="en-US" dirty="0"/>
              <a:t>Some automatic thoughts are in response to an external stimulus:</a:t>
            </a:r>
          </a:p>
          <a:p>
            <a:pPr lvl="2" fontAlgn="base"/>
            <a:r>
              <a:rPr lang="en-US" dirty="0"/>
              <a:t>You greet someone while walking on campus and they don’t respond</a:t>
            </a:r>
          </a:p>
          <a:p>
            <a:pPr lvl="2" fontAlgn="base"/>
            <a:r>
              <a:rPr lang="en-US" dirty="0"/>
              <a:t>You ask a friend to meet up with you and they decline</a:t>
            </a:r>
          </a:p>
          <a:p>
            <a:pPr lvl="2" fontAlgn="base"/>
            <a:r>
              <a:rPr lang="en-US" dirty="0"/>
              <a:t>You get an unexpectedly low score on an exam or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0" y="1252993"/>
            <a:ext cx="1044945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839" y="2365930"/>
            <a:ext cx="737147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do our thoughts impact our emotions?</a:t>
            </a:r>
          </a:p>
        </p:txBody>
      </p:sp>
    </p:spTree>
    <p:extLst>
      <p:ext uri="{BB962C8B-B14F-4D97-AF65-F5344CB8AC3E}">
        <p14:creationId xmlns:p14="http://schemas.microsoft.com/office/powerpoint/2010/main" val="133559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6" y="231401"/>
            <a:ext cx="5430129" cy="662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54" y="2883877"/>
            <a:ext cx="1840420" cy="2323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535" y="1990428"/>
            <a:ext cx="4164037" cy="22467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would the thought, “No one will like me because I’m so socially awkward” affect the way you feel?</a:t>
            </a:r>
          </a:p>
        </p:txBody>
      </p:sp>
      <p:sp>
        <p:nvSpPr>
          <p:cNvPr id="5" name="Oval 4"/>
          <p:cNvSpPr/>
          <p:nvPr/>
        </p:nvSpPr>
        <p:spPr>
          <a:xfrm>
            <a:off x="9393381" y="4139738"/>
            <a:ext cx="1911927" cy="390698"/>
          </a:xfrm>
          <a:prstGeom prst="ellipse">
            <a:avLst/>
          </a:prstGeom>
          <a:solidFill>
            <a:srgbClr val="84B4E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1" r="48210" b="-17722"/>
          <a:stretch/>
        </p:blipFill>
        <p:spPr>
          <a:xfrm>
            <a:off x="280936" y="722166"/>
            <a:ext cx="5411699" cy="308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936" y="165550"/>
            <a:ext cx="452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CBT Model Worksheet</a:t>
            </a:r>
          </a:p>
        </p:txBody>
      </p:sp>
      <p:sp>
        <p:nvSpPr>
          <p:cNvPr id="8" name="Oval 7"/>
          <p:cNvSpPr/>
          <p:nvPr/>
        </p:nvSpPr>
        <p:spPr>
          <a:xfrm>
            <a:off x="5692635" y="756615"/>
            <a:ext cx="5612673" cy="476289"/>
          </a:xfrm>
          <a:prstGeom prst="ellipse">
            <a:avLst/>
          </a:prstGeom>
          <a:solidFill>
            <a:srgbClr val="84B4E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23" y="3499658"/>
            <a:ext cx="1926503" cy="4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F000-23B2-4CAB-A8BF-36A3E5C9FE91}"/>
              </a:ext>
            </a:extLst>
          </p:cNvPr>
          <p:cNvSpPr txBox="1">
            <a:spLocks/>
          </p:cNvSpPr>
          <p:nvPr/>
        </p:nvSpPr>
        <p:spPr>
          <a:xfrm>
            <a:off x="838200" y="59864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Cognitive Distortions</a:t>
            </a:r>
          </a:p>
          <a:p>
            <a:pPr algn="ctr"/>
            <a:r>
              <a:rPr lang="en-US" sz="3600" dirty="0"/>
              <a:t>Patterns of Unhelpful Thinking</a:t>
            </a:r>
          </a:p>
        </p:txBody>
      </p:sp>
      <p:pic>
        <p:nvPicPr>
          <p:cNvPr id="1026" name="Picture 2" descr="Free Clinical Psychologist Cliparts, Download Free Clinical ...">
            <a:extLst>
              <a:ext uri="{FF2B5EF4-FFF2-40B4-BE49-F238E27FC236}">
                <a16:creationId xmlns:a16="http://schemas.microsoft.com/office/drawing/2014/main" id="{B9801BD8-7573-45DE-B5B9-78254F4A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89" y="2046352"/>
            <a:ext cx="3695356" cy="36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A74AB-08AB-4B46-A61F-BFD8C3FFB5CE}"/>
              </a:ext>
            </a:extLst>
          </p:cNvPr>
          <p:cNvSpPr txBox="1"/>
          <p:nvPr/>
        </p:nvSpPr>
        <p:spPr>
          <a:xfrm>
            <a:off x="1192189" y="6120859"/>
            <a:ext cx="2750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from: </a:t>
            </a:r>
            <a:r>
              <a:rPr lang="en-US" sz="1200" dirty="0">
                <a:hlinkClick r:id="rId3"/>
              </a:rPr>
              <a:t>https://clipart-library.com/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0FD37-822E-4F1C-B4C8-413DE89621A9}"/>
              </a:ext>
            </a:extLst>
          </p:cNvPr>
          <p:cNvSpPr txBox="1"/>
          <p:nvPr/>
        </p:nvSpPr>
        <p:spPr>
          <a:xfrm>
            <a:off x="5307291" y="1924204"/>
            <a:ext cx="5952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All-or-Nothing / Black and White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Mental Filter / Selective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Jumping to Conclusions / Mind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Overgeneralization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Disqualifying the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Magnification (Catastrophizing) and Minimization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Rigid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Emotional 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Labeling and Mislabeling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Personalization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52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547E7551CB64EB8012A73509529B8" ma:contentTypeVersion="10" ma:contentTypeDescription="Create a new document." ma:contentTypeScope="" ma:versionID="8b006113e3b9478f7674cfde73c82d60">
  <xsd:schema xmlns:xsd="http://www.w3.org/2001/XMLSchema" xmlns:xs="http://www.w3.org/2001/XMLSchema" xmlns:p="http://schemas.microsoft.com/office/2006/metadata/properties" xmlns:ns2="649e60df-2f88-4f2d-83fc-42b5fc6839f1" xmlns:ns3="2550c8f2-15c1-469d-81ca-19d9fcd60cf2" targetNamespace="http://schemas.microsoft.com/office/2006/metadata/properties" ma:root="true" ma:fieldsID="5d4c3a9983285c3692a3f0cd9f4b6105" ns2:_="" ns3:_="">
    <xsd:import namespace="649e60df-2f88-4f2d-83fc-42b5fc6839f1"/>
    <xsd:import namespace="2550c8f2-15c1-469d-81ca-19d9fcd60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e60df-2f88-4f2d-83fc-42b5fc683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0c8f2-15c1-469d-81ca-19d9fcd60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CEC3C-EEA5-4098-8667-DC8B75E1B4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208262-B082-42C2-94F0-4252F7A99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6A5EE-597C-4928-9F67-374990191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e60df-2f88-4f2d-83fc-42b5fc6839f1"/>
    <ds:schemaRef ds:uri="2550c8f2-15c1-469d-81ca-19d9fcd60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1152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Century Gothic</vt:lpstr>
      <vt:lpstr>Symbol</vt:lpstr>
      <vt:lpstr>Office Theme</vt:lpstr>
      <vt:lpstr>PowerPoint Presentation</vt:lpstr>
      <vt:lpstr>Follow Along in the Student Workbook!</vt:lpstr>
      <vt:lpstr>Anxiety Toolbox - Session Two</vt:lpstr>
      <vt:lpstr>PowerPoint Presentation</vt:lpstr>
      <vt:lpstr>PowerPoint Presentation</vt:lpstr>
      <vt:lpstr>Automatic Thoughts</vt:lpstr>
      <vt:lpstr>PowerPoint Presentation</vt:lpstr>
      <vt:lpstr>PowerPoint Presentation</vt:lpstr>
      <vt:lpstr>PowerPoint Presentation</vt:lpstr>
      <vt:lpstr>Cognitive Distortions – Patterns of Unhelpful Thinking</vt:lpstr>
      <vt:lpstr>Cognitive Distortions – Patterns of Unhelpful Thinking</vt:lpstr>
      <vt:lpstr>Cognitive Distortions – Patterns of Unhelpful Thinking</vt:lpstr>
      <vt:lpstr>PowerPoint Presentation</vt:lpstr>
      <vt:lpstr>Identifying Cognitive Distortions</vt:lpstr>
      <vt:lpstr>Identifying Triggers for Automatic Thoughts</vt:lpstr>
      <vt:lpstr>Identifying Triggers Worksheet</vt:lpstr>
      <vt:lpstr>Anxiety Toolbox - Session Two Summary</vt:lpstr>
      <vt:lpstr>Progressive Muscle Relaxation</vt:lpstr>
      <vt:lpstr>Other Mindfulness Resources</vt:lpstr>
      <vt:lpstr>Anxiety Toolbox - Session Two Homework</vt:lpstr>
    </vt:vector>
  </TitlesOfParts>
  <Company>UC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Beltran</dc:creator>
  <cp:lastModifiedBy>Stroman II, McTate M.</cp:lastModifiedBy>
  <cp:revision>98</cp:revision>
  <cp:lastPrinted>2020-02-04T00:06:42Z</cp:lastPrinted>
  <dcterms:created xsi:type="dcterms:W3CDTF">2020-01-28T23:40:48Z</dcterms:created>
  <dcterms:modified xsi:type="dcterms:W3CDTF">2025-08-26T23:24:39Z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50c7b0-9e53-455f-9b3f-deab1aa8a41e_Enabled">
    <vt:lpwstr>true</vt:lpwstr>
  </property>
  <property fmtid="{D5CDD505-2E9C-101B-9397-08002B2CF9AE}" pid="3" name="MSIP_Label_bc50c7b0-9e53-455f-9b3f-deab1aa8a41e_SetDate">
    <vt:lpwstr>2024-11-19T21:10:35Z</vt:lpwstr>
  </property>
  <property fmtid="{D5CDD505-2E9C-101B-9397-08002B2CF9AE}" pid="4" name="MSIP_Label_bc50c7b0-9e53-455f-9b3f-deab1aa8a41e_Method">
    <vt:lpwstr>Standard</vt:lpwstr>
  </property>
  <property fmtid="{D5CDD505-2E9C-101B-9397-08002B2CF9AE}" pid="5" name="MSIP_Label_bc50c7b0-9e53-455f-9b3f-deab1aa8a41e_Name">
    <vt:lpwstr>defa4170-0d19-0005-0004-bc88714345d2</vt:lpwstr>
  </property>
  <property fmtid="{D5CDD505-2E9C-101B-9397-08002B2CF9AE}" pid="6" name="MSIP_Label_bc50c7b0-9e53-455f-9b3f-deab1aa8a41e_SiteId">
    <vt:lpwstr>7cc8e357-468d-472c-a6fc-c5600e789b55</vt:lpwstr>
  </property>
  <property fmtid="{D5CDD505-2E9C-101B-9397-08002B2CF9AE}" pid="7" name="MSIP_Label_bc50c7b0-9e53-455f-9b3f-deab1aa8a41e_ActionId">
    <vt:lpwstr>d0e11b91-b7c8-47d8-87f6-ce35b1ccfafc</vt:lpwstr>
  </property>
  <property fmtid="{D5CDD505-2E9C-101B-9397-08002B2CF9AE}" pid="8" name="MSIP_Label_bc50c7b0-9e53-455f-9b3f-deab1aa8a41e_ContentBits">
    <vt:lpwstr>0</vt:lpwstr>
  </property>
  <property fmtid="{D5CDD505-2E9C-101B-9397-08002B2CF9AE}" pid="9" name="ContentTypeId">
    <vt:lpwstr>0x01010061C547E7551CB64EB8012A73509529B8</vt:lpwstr>
  </property>
</Properties>
</file>