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84" r:id="rId6"/>
    <p:sldId id="272" r:id="rId7"/>
    <p:sldId id="265" r:id="rId8"/>
    <p:sldId id="271" r:id="rId9"/>
    <p:sldId id="302" r:id="rId10"/>
    <p:sldId id="283" r:id="rId11"/>
    <p:sldId id="298" r:id="rId12"/>
    <p:sldId id="300" r:id="rId13"/>
    <p:sldId id="301" r:id="rId14"/>
    <p:sldId id="304" r:id="rId15"/>
    <p:sldId id="305" r:id="rId16"/>
    <p:sldId id="308" r:id="rId17"/>
    <p:sldId id="306" r:id="rId18"/>
    <p:sldId id="30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06F4F-3494-E0D4-EEBD-0948F7BEF971}" v="410" dt="2025-08-25T23:29:34.659"/>
    <p1510:client id="{70A47C7F-D9FF-7FE9-71C5-95A548FDEDD2}" v="2" dt="2025-08-26T17:53:20.634"/>
    <p1510:client id="{AEF9046F-5D60-8472-CB98-29CE2320B0E0}" v="1929" dt="2025-08-26T17:44:5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E99926-C5DE-4506-B72E-CC948F13A7EF}" type="datetimeFigureOut">
              <a:rPr lang="en-US" smtClean="0"/>
              <a:t>8/26/2025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2596B5-0929-4080-AFDD-A8F2BC957B73}" type="slidenum">
              <a:rPr lang="en-US" smtClean="0"/>
              <a:t>‹#›</a:t>
            </a:fld>
            <a:endParaRPr lang="en-US"/>
          </a:p>
        </p:txBody>
      </p:sp>
    </p:spTree>
    <p:extLst>
      <p:ext uri="{BB962C8B-B14F-4D97-AF65-F5344CB8AC3E}">
        <p14:creationId xmlns:p14="http://schemas.microsoft.com/office/powerpoint/2010/main" val="1824894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B1DD6DC-A4B0-416D-8956-62770A9C2FE9}" type="datetimeFigureOut">
              <a:rPr lang="en-US" smtClean="0"/>
              <a:t>8/26/2025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E3AA1C-D70E-4E4D-92B0-5CCF2C751239}" type="slidenum">
              <a:rPr lang="en-US" smtClean="0"/>
              <a:t>‹#›</a:t>
            </a:fld>
            <a:endParaRPr lang="en-US"/>
          </a:p>
        </p:txBody>
      </p:sp>
    </p:spTree>
    <p:extLst>
      <p:ext uri="{BB962C8B-B14F-4D97-AF65-F5344CB8AC3E}">
        <p14:creationId xmlns:p14="http://schemas.microsoft.com/office/powerpoint/2010/main" val="22429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41704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07422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72813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13045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88762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B06DC-B966-4E64-83CF-C9F92DA91665}"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9878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5B06DC-B966-4E64-83CF-C9F92DA91665}"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34134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5B06DC-B966-4E64-83CF-C9F92DA91665}"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13663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B06DC-B966-4E64-83CF-C9F92DA91665}"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46792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5B06DC-B966-4E64-83CF-C9F92DA91665}"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1878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5B06DC-B966-4E64-83CF-C9F92DA91665}"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76876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B06DC-B966-4E64-83CF-C9F92DA91665}" type="datetimeFigureOut">
              <a:rPr lang="en-US" smtClean="0"/>
              <a:t>8/26/2025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1170F-C61F-4B4B-BCD8-BDCD39AD41B6}" type="slidenum">
              <a:rPr lang="en-US" smtClean="0"/>
              <a:t>‹#›</a:t>
            </a:fld>
            <a:endParaRPr lang="en-US"/>
          </a:p>
        </p:txBody>
      </p:sp>
    </p:spTree>
    <p:extLst>
      <p:ext uri="{BB962C8B-B14F-4D97-AF65-F5344CB8AC3E}">
        <p14:creationId xmlns:p14="http://schemas.microsoft.com/office/powerpoint/2010/main" val="337460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lipart-library.com/" TargetMode="Externa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vc.edu/wellne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5422256"/>
            <a:ext cx="6096000" cy="923330"/>
          </a:xfrm>
          <a:prstGeom prst="rect">
            <a:avLst/>
          </a:prstGeom>
        </p:spPr>
        <p:txBody>
          <a:bodyPr>
            <a:spAutoFit/>
          </a:bodyPr>
          <a:lstStyle/>
          <a:p>
            <a:pPr algn="ctr"/>
            <a:r>
              <a:rPr lang="en-US" sz="1800">
                <a:effectLst/>
                <a:latin typeface="Century Gothic" panose="020B0502020202020204" pitchFamily="34" charset="0"/>
                <a:ea typeface="Calibri" panose="020F0502020204030204" pitchFamily="34" charset="0"/>
                <a:cs typeface="Times New Roman" panose="02020603050405020304" pitchFamily="18" charset="0"/>
              </a:rPr>
              <a:t>Adapted from the University of California, Santa Cruz Counseling and Psychological Services Anxiety Toolbox Series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water-lilies-flower-stone-river-sky-clouds-evening-sunset-reflection-leaves-calm-quiet" hidden="1"/>
          <p:cNvPicPr/>
          <p:nvPr/>
        </p:nvPicPr>
        <p:blipFill>
          <a:blip r:embed="rId2">
            <a:extLst>
              <a:ext uri="{28A0092B-C50C-407E-A947-70E740481C1C}">
                <a14:useLocalDpi xmlns:a14="http://schemas.microsoft.com/office/drawing/2010/main" val="0"/>
              </a:ext>
            </a:extLst>
          </a:blip>
          <a:srcRect/>
          <a:stretch>
            <a:fillRect/>
          </a:stretch>
        </p:blipFill>
        <p:spPr bwMode="auto">
          <a:xfrm>
            <a:off x="2948649" y="1545590"/>
            <a:ext cx="5936615" cy="3712210"/>
          </a:xfrm>
          <a:prstGeom prst="rect">
            <a:avLst/>
          </a:prstGeom>
          <a:noFill/>
          <a:ln>
            <a:noFill/>
          </a:ln>
          <a:effectLst>
            <a:outerShdw blurRad="63500" sx="102000" sy="102000" algn="ctr" rotWithShape="0">
              <a:prstClr val="black">
                <a:alpha val="40000"/>
              </a:prstClr>
            </a:outerShdw>
          </a:effectLst>
        </p:spPr>
      </p:pic>
      <p:sp>
        <p:nvSpPr>
          <p:cNvPr id="5" name="Title 4"/>
          <p:cNvSpPr>
            <a:spLocks noGrp="1"/>
          </p:cNvSpPr>
          <p:nvPr>
            <p:ph type="title" idx="4294967295"/>
          </p:nvPr>
        </p:nvSpPr>
        <p:spPr>
          <a:xfrm>
            <a:off x="3802963" y="676345"/>
            <a:ext cx="398628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Cambria" panose="02040503050406030204" pitchFamily="18" charset="0"/>
              </a:rPr>
              <a:t>Anxiety Toolbox</a:t>
            </a:r>
            <a:endParaRPr kumimoji="0" lang="en-US" sz="1400" b="0" i="0" u="none" strike="noStrike" kern="1200" cap="none" spc="0" normalizeH="0" baseline="0" noProof="0">
              <a:ln>
                <a:noFill/>
              </a:ln>
              <a:solidFill>
                <a:schemeClr val="tx1"/>
              </a:solidFill>
              <a:effectLst/>
              <a:uLnTx/>
              <a:uFillTx/>
              <a:latin typeface="Cambria" panose="02040503050406030204" pitchFamily="18"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55734686-94D1-7E71-2F89-1E3FF1ADEF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4098" y="1812116"/>
            <a:ext cx="5224528" cy="32666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84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What is the evidence my thoughts are true/&#10;-Am I exaggerating how bad the result might be?&#10;-Can i really predict the future or read minds?&#10;-If a friend were in the situation and had this thought, what would I say to them?"/>
          <p:cNvSpPr txBox="1">
            <a:spLocks/>
          </p:cNvSpPr>
          <p:nvPr/>
        </p:nvSpPr>
        <p:spPr>
          <a:xfrm>
            <a:off x="5942568" y="3094689"/>
            <a:ext cx="5704425" cy="2958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a:t>
            </a:r>
            <a:r>
              <a:rPr lang="en-US" sz="2200"/>
              <a:t>What is the evidence my thoughts are true?</a:t>
            </a:r>
          </a:p>
          <a:p>
            <a:pPr marL="0" indent="0">
              <a:buFont typeface="Arial" panose="020B0604020202020204" pitchFamily="34" charset="0"/>
              <a:buNone/>
            </a:pPr>
            <a:r>
              <a:rPr lang="en-US" sz="2200"/>
              <a:t>-Am I exaggerating how bad the result might be?</a:t>
            </a:r>
          </a:p>
          <a:p>
            <a:pPr marL="0" indent="0">
              <a:buFont typeface="Arial" panose="020B0604020202020204" pitchFamily="34" charset="0"/>
              <a:buNone/>
            </a:pPr>
            <a:r>
              <a:rPr lang="en-US" sz="2200"/>
              <a:t>-Can I really predict the future or read minds?</a:t>
            </a:r>
          </a:p>
          <a:p>
            <a:pPr marL="0" indent="0">
              <a:buFont typeface="Arial" panose="020B0604020202020204" pitchFamily="34" charset="0"/>
              <a:buNone/>
            </a:pPr>
            <a:r>
              <a:rPr lang="en-US" sz="2200"/>
              <a:t>-If a friend were in this situation and had this thought, what would I say to them?</a:t>
            </a:r>
          </a:p>
        </p:txBody>
      </p:sp>
      <p:sp>
        <p:nvSpPr>
          <p:cNvPr id="3" name="Content Placeholder 2" descr="If you're having trouble, you can try asking yourself some of the questions on pages 29 &amp; 30. "/>
          <p:cNvSpPr>
            <a:spLocks noGrp="1"/>
          </p:cNvSpPr>
          <p:nvPr>
            <p:ph sz="half" idx="2"/>
          </p:nvPr>
        </p:nvSpPr>
        <p:spPr>
          <a:xfrm>
            <a:off x="5942568" y="1778217"/>
            <a:ext cx="4735485" cy="1020165"/>
          </a:xfrm>
          <a:ln>
            <a:solidFill>
              <a:schemeClr val="tx1"/>
            </a:solidFill>
          </a:ln>
          <a:effectLst>
            <a:outerShdw blurRad="63500" sx="102000" sy="102000" algn="ctr" rotWithShape="0">
              <a:prstClr val="black">
                <a:alpha val="40000"/>
              </a:prstClr>
            </a:outerShdw>
          </a:effectLst>
        </p:spPr>
        <p:txBody>
          <a:bodyPr vert="horz" lIns="91440" tIns="45720" rIns="91440" bIns="45720" rtlCol="0" anchor="t">
            <a:noAutofit/>
          </a:bodyPr>
          <a:lstStyle/>
          <a:p>
            <a:pPr marL="0" indent="0" algn="ctr">
              <a:buNone/>
            </a:pPr>
            <a:r>
              <a:rPr lang="en-US" sz="2400"/>
              <a:t>If you’re having trouble, you can try asking yourself some of the questions on pages 29 &amp; 30:</a:t>
            </a:r>
          </a:p>
        </p:txBody>
      </p:sp>
      <p:sp>
        <p:nvSpPr>
          <p:cNvPr id="11" name="TextBox 10">
            <a:extLst>
              <a:ext uri="{FF2B5EF4-FFF2-40B4-BE49-F238E27FC236}">
                <a16:creationId xmlns:a16="http://schemas.microsoft.com/office/drawing/2014/main" id="{98919E03-5E20-4B17-83D6-A7D7F21500E9}"/>
              </a:ext>
            </a:extLst>
          </p:cNvPr>
          <p:cNvSpPr txBox="1"/>
          <p:nvPr/>
        </p:nvSpPr>
        <p:spPr>
          <a:xfrm>
            <a:off x="946357" y="5995776"/>
            <a:ext cx="2750433" cy="276999"/>
          </a:xfrm>
          <a:prstGeom prst="rect">
            <a:avLst/>
          </a:prstGeom>
          <a:noFill/>
        </p:spPr>
        <p:txBody>
          <a:bodyPr wrap="none" rtlCol="0">
            <a:spAutoFit/>
          </a:bodyPr>
          <a:lstStyle/>
          <a:p>
            <a:r>
              <a:rPr lang="en-US" sz="1200"/>
              <a:t>Images from: </a:t>
            </a:r>
            <a:r>
              <a:rPr lang="en-US" sz="1200">
                <a:hlinkClick r:id="rId2"/>
              </a:rPr>
              <a:t>https://clipart-library.com/</a:t>
            </a:r>
            <a:r>
              <a:rPr lang="en-US" sz="1200"/>
              <a:t> </a:t>
            </a:r>
          </a:p>
        </p:txBody>
      </p:sp>
      <p:pic>
        <p:nvPicPr>
          <p:cNvPr id="12" name="Picture 8" descr="speech bubble with lines for writing - Clip Art Library">
            <a:extLst>
              <a:ext uri="{FF2B5EF4-FFF2-40B4-BE49-F238E27FC236}">
                <a16:creationId xmlns:a16="http://schemas.microsoft.com/office/drawing/2014/main" id="{A0FEA606-B3F2-4D4D-BB05-4D81EF369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075" y="197225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sychology cartoons free - Clip Art Library">
            <a:extLst>
              <a:ext uri="{FF2B5EF4-FFF2-40B4-BE49-F238E27FC236}">
                <a16:creationId xmlns:a16="http://schemas.microsoft.com/office/drawing/2014/main" id="{395FD803-F3BD-4F05-BA14-E0540B00F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715"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hidden="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1677" y="962737"/>
            <a:ext cx="9876376" cy="262151"/>
          </a:xfrm>
          <a:prstGeom prst="rect">
            <a:avLst/>
          </a:prstGeom>
        </p:spPr>
      </p:pic>
      <p:sp>
        <p:nvSpPr>
          <p:cNvPr id="2" name="Title 1"/>
          <p:cNvSpPr>
            <a:spLocks noGrp="1"/>
          </p:cNvSpPr>
          <p:nvPr>
            <p:ph type="title"/>
          </p:nvPr>
        </p:nvSpPr>
        <p:spPr>
          <a:xfrm>
            <a:off x="693821" y="39952"/>
            <a:ext cx="10515600" cy="1325563"/>
          </a:xfrm>
        </p:spPr>
        <p:txBody>
          <a:bodyPr>
            <a:normAutofit/>
          </a:bodyPr>
          <a:lstStyle/>
          <a:p>
            <a:r>
              <a:rPr lang="en-US" sz="3600"/>
              <a:t>Cognitive Distortions and Alternative Thoughts</a:t>
            </a:r>
          </a:p>
        </p:txBody>
      </p:sp>
    </p:spTree>
    <p:extLst>
      <p:ext uri="{BB962C8B-B14F-4D97-AF65-F5344CB8AC3E}">
        <p14:creationId xmlns:p14="http://schemas.microsoft.com/office/powerpoint/2010/main" val="72687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mage is a worksheet titled &quot;Alternative Feelings&quot; that encourage reflection on emotional responses to anxiety. It includes five guiding questions and affirmations to help individuals explore how different thoughts or actions might lead to more helpful feelings. The worksheet promotes self-awareness and emotional regulation by recognizing strengths and normalizing anxious reactions. "/>
          <p:cNvPicPr>
            <a:picLocks noChangeAspect="1"/>
          </p:cNvPicPr>
          <p:nvPr/>
        </p:nvPicPr>
        <p:blipFill>
          <a:blip r:embed="rId2"/>
          <a:stretch>
            <a:fillRect/>
          </a:stretch>
        </p:blipFill>
        <p:spPr>
          <a:xfrm>
            <a:off x="5577840" y="5254714"/>
            <a:ext cx="4350684" cy="1353903"/>
          </a:xfrm>
          <a:prstGeom prst="rect">
            <a:avLst/>
          </a:prstGeom>
        </p:spPr>
      </p:pic>
      <p:pic>
        <p:nvPicPr>
          <p:cNvPr id="7" name="Picture 6" descr="This image is a worksheet titled &quot;Alternative Behaviors&quot; that offers reflective questions to help individuals respond more constructively to anxiety-provoking situations. It encourages identifying helpful actions, coping strategies, and practicing acceptance and mindful breathing to manage stress effectively.  "/>
          <p:cNvPicPr>
            <a:picLocks noChangeAspect="1"/>
          </p:cNvPicPr>
          <p:nvPr/>
        </p:nvPicPr>
        <p:blipFill rotWithShape="1">
          <a:blip r:embed="rId3"/>
          <a:srcRect t="5389"/>
          <a:stretch/>
        </p:blipFill>
        <p:spPr>
          <a:xfrm>
            <a:off x="5702758" y="3754182"/>
            <a:ext cx="3948074" cy="1422545"/>
          </a:xfrm>
          <a:prstGeom prst="rect">
            <a:avLst/>
          </a:prstGeom>
        </p:spPr>
      </p:pic>
      <p:pic>
        <p:nvPicPr>
          <p:cNvPr id="4" name="Picture 3" descr="This image is a worksheet titled &quot;Alternative Thoughts&quot; that provides reflective questions to help challenge and reframe anxious or negative thinking. It encourages users to consider different perspectives, evaluate evidence and identify unhelpful thinking styles to develop more balanced and realistic thoughts. "/>
          <p:cNvPicPr>
            <a:picLocks noChangeAspect="1"/>
          </p:cNvPicPr>
          <p:nvPr/>
        </p:nvPicPr>
        <p:blipFill>
          <a:blip r:embed="rId4"/>
          <a:stretch>
            <a:fillRect/>
          </a:stretch>
        </p:blipFill>
        <p:spPr>
          <a:xfrm>
            <a:off x="5697428" y="1480051"/>
            <a:ext cx="4145730" cy="2271096"/>
          </a:xfrm>
          <a:prstGeom prst="rect">
            <a:avLst/>
          </a:prstGeom>
        </p:spPr>
      </p:pic>
      <p:pic>
        <p:nvPicPr>
          <p:cNvPr id="6" name="Picture 5" descr="This image features an &quot;Alternative Response Worksheet&quot; used to help individuals manage anxiety by exploring more balanced thoughts, behaviors, and feelings. it guides users through identifying a stressful situation, considering alternative perspectives, applying coping strategies, and envisioning a more positive outcome. The goal is to shift from avoidance to constructive action and emotional growth.  "/>
          <p:cNvPicPr/>
          <p:nvPr/>
        </p:nvPicPr>
        <p:blipFill rotWithShape="1">
          <a:blip r:embed="rId5"/>
          <a:srcRect l="34966" t="16694" r="34465" b="17666"/>
          <a:stretch/>
        </p:blipFill>
        <p:spPr bwMode="auto">
          <a:xfrm>
            <a:off x="638116" y="707679"/>
            <a:ext cx="4532399" cy="5568430"/>
          </a:xfrm>
          <a:prstGeom prst="rect">
            <a:avLst/>
          </a:prstGeom>
          <a:ln>
            <a:solidFill>
              <a:schemeClr val="tx1"/>
            </a:solid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2" name="Picture 1" hidden="1">
            <a:extLst>
              <a:ext uri="{C183D7F6-B498-43B3-948B-1728B52AA6E4}">
                <adec:decorative xmlns:adec="http://schemas.microsoft.com/office/drawing/2017/decorative" val="1"/>
              </a:ext>
            </a:extLst>
          </p:cNvPr>
          <p:cNvPicPr>
            <a:picLocks noChangeAspect="1"/>
          </p:cNvPicPr>
          <p:nvPr/>
        </p:nvPicPr>
        <p:blipFill rotWithShape="1">
          <a:blip r:embed="rId6"/>
          <a:srcRect t="-1" r="41993" b="-15846"/>
          <a:stretch/>
        </p:blipFill>
        <p:spPr>
          <a:xfrm>
            <a:off x="5437903" y="1098070"/>
            <a:ext cx="6061370" cy="303692"/>
          </a:xfrm>
          <a:prstGeom prst="rect">
            <a:avLst/>
          </a:prstGeom>
        </p:spPr>
      </p:pic>
      <p:sp>
        <p:nvSpPr>
          <p:cNvPr id="3" name="Title 2"/>
          <p:cNvSpPr txBox="1">
            <a:spLocks noGrp="1"/>
          </p:cNvSpPr>
          <p:nvPr>
            <p:ph type="title" idx="4294967295"/>
          </p:nvPr>
        </p:nvSpPr>
        <p:spPr>
          <a:xfrm>
            <a:off x="5437903" y="574850"/>
            <a:ext cx="597547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Alternative Response Worksheet</a:t>
            </a:r>
          </a:p>
        </p:txBody>
      </p:sp>
    </p:spTree>
    <p:extLst>
      <p:ext uri="{BB962C8B-B14F-4D97-AF65-F5344CB8AC3E}">
        <p14:creationId xmlns:p14="http://schemas.microsoft.com/office/powerpoint/2010/main" val="272655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5B4319-1B27-40F1-ACEF-6D6AC557B48F}"/>
              </a:ext>
              <a:ext uri="{C183D7F6-B498-43B3-948B-1728B52AA6E4}">
                <adec:decorative xmlns:adec="http://schemas.microsoft.com/office/drawing/2017/decorative" val="1"/>
              </a:ext>
            </a:extLst>
          </p:cNvPr>
          <p:cNvGrpSpPr/>
          <p:nvPr/>
        </p:nvGrpSpPr>
        <p:grpSpPr>
          <a:xfrm>
            <a:off x="7230359" y="688161"/>
            <a:ext cx="4494749" cy="5827611"/>
            <a:chOff x="7230359" y="897389"/>
            <a:chExt cx="4494749" cy="5827611"/>
          </a:xfrm>
        </p:grpSpPr>
        <p:sp>
          <p:nvSpPr>
            <p:cNvPr id="13" name="TextBox 12">
              <a:extLst>
                <a:ext uri="{FF2B5EF4-FFF2-40B4-BE49-F238E27FC236}">
                  <a16:creationId xmlns:a16="http://schemas.microsoft.com/office/drawing/2014/main" id="{EC647009-A1A0-404C-8057-92BAFFBA2312}"/>
                </a:ext>
                <a:ext uri="{C183D7F6-B498-43B3-948B-1728B52AA6E4}">
                  <adec:decorative xmlns:adec="http://schemas.microsoft.com/office/drawing/2017/decorative" val="1"/>
                </a:ext>
              </a:extLst>
            </p:cNvPr>
            <p:cNvSpPr txBox="1"/>
            <p:nvPr/>
          </p:nvSpPr>
          <p:spPr>
            <a:xfrm>
              <a:off x="9975775" y="5401561"/>
              <a:ext cx="724878" cy="1323439"/>
            </a:xfrm>
            <a:prstGeom prst="rect">
              <a:avLst/>
            </a:prstGeom>
            <a:noFill/>
          </p:spPr>
          <p:txBody>
            <a:bodyPr wrap="none" lIns="91440" tIns="45720" rIns="91440" bIns="45720" rtlCol="0" anchor="t">
              <a:spAutoFit/>
            </a:bodyPr>
            <a:lstStyle/>
            <a:p>
              <a:r>
                <a:rPr lang="en-US" sz="8000">
                  <a:solidFill>
                    <a:srgbClr val="FF0000"/>
                  </a:solidFill>
                  <a:latin typeface="Elephant" panose="02020904090505020303" pitchFamily="18" charset="0"/>
                </a:rPr>
                <a:t>1</a:t>
              </a:r>
            </a:p>
          </p:txBody>
        </p:sp>
        <p:sp>
          <p:nvSpPr>
            <p:cNvPr id="12" name="TextBox 11">
              <a:extLst>
                <a:ext uri="{FF2B5EF4-FFF2-40B4-BE49-F238E27FC236}">
                  <a16:creationId xmlns:a16="http://schemas.microsoft.com/office/drawing/2014/main" id="{F9317AE9-64E4-4225-A479-A20DC7BD468F}"/>
                </a:ext>
                <a:ext uri="{C183D7F6-B498-43B3-948B-1728B52AA6E4}">
                  <adec:decorative xmlns:adec="http://schemas.microsoft.com/office/drawing/2017/decorative" val="1"/>
                </a:ext>
              </a:extLst>
            </p:cNvPr>
            <p:cNvSpPr txBox="1"/>
            <p:nvPr/>
          </p:nvSpPr>
          <p:spPr>
            <a:xfrm>
              <a:off x="9154301" y="4242063"/>
              <a:ext cx="934871" cy="1323439"/>
            </a:xfrm>
            <a:prstGeom prst="rect">
              <a:avLst/>
            </a:prstGeom>
            <a:noFill/>
          </p:spPr>
          <p:txBody>
            <a:bodyPr wrap="none" lIns="91440" tIns="45720" rIns="91440" bIns="45720" rtlCol="0" anchor="t">
              <a:spAutoFit/>
            </a:bodyPr>
            <a:lstStyle/>
            <a:p>
              <a:r>
                <a:rPr lang="en-US" sz="8000">
                  <a:solidFill>
                    <a:schemeClr val="accent4"/>
                  </a:solidFill>
                  <a:latin typeface="Elephant" panose="02020904090505020303" pitchFamily="18" charset="0"/>
                </a:rPr>
                <a:t>2</a:t>
              </a:r>
            </a:p>
          </p:txBody>
        </p:sp>
        <p:sp>
          <p:nvSpPr>
            <p:cNvPr id="11" name="TextBox 10">
              <a:extLst>
                <a:ext uri="{FF2B5EF4-FFF2-40B4-BE49-F238E27FC236}">
                  <a16:creationId xmlns:a16="http://schemas.microsoft.com/office/drawing/2014/main" id="{3BB60F6F-8F98-415C-A6F4-EDD25F43EBDB}"/>
                </a:ext>
                <a:ext uri="{C183D7F6-B498-43B3-948B-1728B52AA6E4}">
                  <adec:decorative xmlns:adec="http://schemas.microsoft.com/office/drawing/2017/decorative" val="1"/>
                </a:ext>
              </a:extLst>
            </p:cNvPr>
            <p:cNvSpPr txBox="1"/>
            <p:nvPr/>
          </p:nvSpPr>
          <p:spPr>
            <a:xfrm>
              <a:off x="8542820" y="3082565"/>
              <a:ext cx="922047" cy="1323439"/>
            </a:xfrm>
            <a:prstGeom prst="rect">
              <a:avLst/>
            </a:prstGeom>
            <a:noFill/>
          </p:spPr>
          <p:txBody>
            <a:bodyPr wrap="none" lIns="91440" tIns="45720" rIns="91440" bIns="45720" rtlCol="0" anchor="t">
              <a:spAutoFit/>
            </a:bodyPr>
            <a:lstStyle/>
            <a:p>
              <a:r>
                <a:rPr lang="en-US" sz="8000">
                  <a:solidFill>
                    <a:schemeClr val="accent6"/>
                  </a:solidFill>
                  <a:latin typeface="Elephant" panose="02020904090505020303" pitchFamily="18" charset="0"/>
                </a:rPr>
                <a:t>3</a:t>
              </a:r>
            </a:p>
          </p:txBody>
        </p:sp>
        <p:sp>
          <p:nvSpPr>
            <p:cNvPr id="10" name="TextBox 9">
              <a:extLst>
                <a:ext uri="{FF2B5EF4-FFF2-40B4-BE49-F238E27FC236}">
                  <a16:creationId xmlns:a16="http://schemas.microsoft.com/office/drawing/2014/main" id="{E522E9B8-1604-4A17-A103-7A9092B8796F}"/>
                </a:ext>
                <a:ext uri="{C183D7F6-B498-43B3-948B-1728B52AA6E4}">
                  <adec:decorative xmlns:adec="http://schemas.microsoft.com/office/drawing/2017/decorative" val="1"/>
                </a:ext>
              </a:extLst>
            </p:cNvPr>
            <p:cNvSpPr txBox="1"/>
            <p:nvPr/>
          </p:nvSpPr>
          <p:spPr>
            <a:xfrm>
              <a:off x="7890236" y="1885361"/>
              <a:ext cx="902811" cy="1323439"/>
            </a:xfrm>
            <a:prstGeom prst="rect">
              <a:avLst/>
            </a:prstGeom>
            <a:noFill/>
          </p:spPr>
          <p:txBody>
            <a:bodyPr wrap="none" lIns="91440" tIns="45720" rIns="91440" bIns="45720" rtlCol="0" anchor="t">
              <a:spAutoFit/>
            </a:bodyPr>
            <a:lstStyle/>
            <a:p>
              <a:r>
                <a:rPr lang="en-US" sz="8000">
                  <a:solidFill>
                    <a:schemeClr val="accent5"/>
                  </a:solidFill>
                  <a:latin typeface="Elephant" panose="02020904090505020303" pitchFamily="18" charset="0"/>
                </a:rPr>
                <a:t>4</a:t>
              </a:r>
            </a:p>
          </p:txBody>
        </p:sp>
        <p:sp>
          <p:nvSpPr>
            <p:cNvPr id="9" name="TextBox 8">
              <a:extLst>
                <a:ext uri="{FF2B5EF4-FFF2-40B4-BE49-F238E27FC236}">
                  <a16:creationId xmlns:a16="http://schemas.microsoft.com/office/drawing/2014/main" id="{C4145B7E-6ACF-42AD-8FDE-A7569DA3406C}"/>
                </a:ext>
                <a:ext uri="{C183D7F6-B498-43B3-948B-1728B52AA6E4}">
                  <adec:decorative xmlns:adec="http://schemas.microsoft.com/office/drawing/2017/decorative" val="1"/>
                </a:ext>
              </a:extLst>
            </p:cNvPr>
            <p:cNvSpPr txBox="1"/>
            <p:nvPr/>
          </p:nvSpPr>
          <p:spPr>
            <a:xfrm>
              <a:off x="7230359" y="897389"/>
              <a:ext cx="4494749" cy="1323439"/>
            </a:xfrm>
            <a:prstGeom prst="rect">
              <a:avLst/>
            </a:prstGeom>
            <a:noFill/>
          </p:spPr>
          <p:txBody>
            <a:bodyPr wrap="square" lIns="91440" tIns="45720" rIns="91440" bIns="45720" rtlCol="0" anchor="t">
              <a:spAutoFit/>
            </a:bodyPr>
            <a:lstStyle/>
            <a:p>
              <a:r>
                <a:rPr lang="en-US" sz="8000">
                  <a:solidFill>
                    <a:srgbClr val="7030A0"/>
                  </a:solidFill>
                  <a:latin typeface="Elephant" panose="02020904090505020303" pitchFamily="18" charset="0"/>
                </a:rPr>
                <a:t>5</a:t>
              </a:r>
            </a:p>
          </p:txBody>
        </p:sp>
      </p:grpSp>
      <p:sp>
        <p:nvSpPr>
          <p:cNvPr id="5" name="TextBox 4"/>
          <p:cNvSpPr txBox="1"/>
          <p:nvPr/>
        </p:nvSpPr>
        <p:spPr>
          <a:xfrm>
            <a:off x="785547" y="1651415"/>
            <a:ext cx="5507188" cy="4401205"/>
          </a:xfrm>
          <a:prstGeom prst="rect">
            <a:avLst/>
          </a:prstGeom>
          <a:noFill/>
        </p:spPr>
        <p:txBody>
          <a:bodyPr wrap="square" rtlCol="0">
            <a:spAutoFit/>
          </a:bodyPr>
          <a:lstStyle/>
          <a:p>
            <a:pPr marL="342900" indent="-342900">
              <a:buFont typeface="Arial" panose="020B0604020202020204" pitchFamily="34" charset="0"/>
              <a:buChar char="•"/>
            </a:pPr>
            <a:r>
              <a:rPr lang="en-US" sz="2000"/>
              <a:t>Grounding techniques allow you to re-center by pausing, re-focusing, getting unstuck, and coming back to the moment </a:t>
            </a:r>
          </a:p>
          <a:p>
            <a:pPr marL="342900" indent="-342900">
              <a:buFont typeface="Arial" panose="020B0604020202020204" pitchFamily="34" charset="0"/>
              <a:buChar char="•"/>
            </a:pPr>
            <a:r>
              <a:rPr lang="en-US" sz="2000"/>
              <a:t>Helpful for people who experience anxiety as physical/sensory symptoms such as depersonalization and derealization</a:t>
            </a:r>
          </a:p>
          <a:p>
            <a:pPr marL="342900" indent="-342900">
              <a:buFont typeface="Arial" panose="020B0604020202020204" pitchFamily="34" charset="0"/>
              <a:buChar char="•"/>
            </a:pPr>
            <a:r>
              <a:rPr lang="en-US" sz="2000"/>
              <a:t>See p. 40-42 for ideas or consider some of the activities on p. 34</a:t>
            </a:r>
          </a:p>
          <a:p>
            <a:pPr marL="342900" indent="-342900">
              <a:buFont typeface="Arial" panose="020B0604020202020204" pitchFamily="34" charset="0"/>
              <a:buChar char="•"/>
            </a:pPr>
            <a:r>
              <a:rPr lang="en-US" sz="2000"/>
              <a:t>One helpful grounding technique is “5-4-3-2-1”</a:t>
            </a:r>
          </a:p>
          <a:p>
            <a:pPr marL="800100" lvl="1" indent="-342900">
              <a:buFontTx/>
              <a:buChar char="-"/>
            </a:pPr>
            <a:r>
              <a:rPr lang="en-US" sz="2000"/>
              <a:t>Observe 5 things you can see</a:t>
            </a:r>
          </a:p>
          <a:p>
            <a:pPr marL="800100" lvl="1" indent="-342900">
              <a:buFontTx/>
              <a:buChar char="-"/>
            </a:pPr>
            <a:r>
              <a:rPr lang="en-US" sz="2000"/>
              <a:t>Observe 4 things you can feel</a:t>
            </a:r>
          </a:p>
          <a:p>
            <a:pPr marL="800100" lvl="1" indent="-342900">
              <a:buFontTx/>
              <a:buChar char="-"/>
            </a:pPr>
            <a:r>
              <a:rPr lang="en-US" sz="2000"/>
              <a:t>Observe 3 things you can hear</a:t>
            </a:r>
          </a:p>
          <a:p>
            <a:pPr marL="800100" lvl="1" indent="-342900">
              <a:buFontTx/>
              <a:buChar char="-"/>
            </a:pPr>
            <a:r>
              <a:rPr lang="en-US" sz="2000"/>
              <a:t>Observe 2 things you can smell</a:t>
            </a:r>
          </a:p>
          <a:p>
            <a:pPr marL="800100" lvl="1" indent="-342900">
              <a:buFontTx/>
              <a:buChar char="-"/>
            </a:pPr>
            <a:r>
              <a:rPr lang="en-US" sz="2000"/>
              <a:t>Observe 1 good thing about yourself</a:t>
            </a:r>
          </a:p>
        </p:txBody>
      </p:sp>
      <p:pic>
        <p:nvPicPr>
          <p:cNvPr id="2" name="Picture 1" hidden="1">
            <a:extLst>
              <a:ext uri="{C183D7F6-B498-43B3-948B-1728B52AA6E4}">
                <adec:decorative xmlns:adec="http://schemas.microsoft.com/office/drawing/2017/decorative" val="1"/>
              </a:ext>
            </a:extLst>
          </p:cNvPr>
          <p:cNvPicPr>
            <a:picLocks noChangeAspect="1"/>
          </p:cNvPicPr>
          <p:nvPr/>
        </p:nvPicPr>
        <p:blipFill rotWithShape="1">
          <a:blip r:embed="rId2"/>
          <a:srcRect t="-1" r="41993" b="-15846"/>
          <a:stretch/>
        </p:blipFill>
        <p:spPr>
          <a:xfrm>
            <a:off x="466891" y="1110027"/>
            <a:ext cx="6254419" cy="313364"/>
          </a:xfrm>
          <a:prstGeom prst="rect">
            <a:avLst/>
          </a:prstGeom>
        </p:spPr>
      </p:pic>
      <p:sp>
        <p:nvSpPr>
          <p:cNvPr id="3" name="Title 2"/>
          <p:cNvSpPr txBox="1">
            <a:spLocks noGrp="1"/>
          </p:cNvSpPr>
          <p:nvPr>
            <p:ph type="title" idx="4294967295"/>
          </p:nvPr>
        </p:nvSpPr>
        <p:spPr>
          <a:xfrm>
            <a:off x="466892" y="543770"/>
            <a:ext cx="656430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5-4-3-2-1 Grounding / 5 Senses Grounding</a:t>
            </a:r>
          </a:p>
        </p:txBody>
      </p:sp>
    </p:spTree>
    <p:extLst>
      <p:ext uri="{BB962C8B-B14F-4D97-AF65-F5344CB8AC3E}">
        <p14:creationId xmlns:p14="http://schemas.microsoft.com/office/powerpoint/2010/main" val="399455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is a chart titled &quot;Pleasent Activities&quot; that display a wide variety of enjoyable activities in a grid format. Each box contains a different activity, such as acting cooking, fishing, being at the beach. The chart serves as a resource to help individuals identify and engage in activities that can boost mood and well-being. ">
            <a:extLst>
              <a:ext uri="{FF2B5EF4-FFF2-40B4-BE49-F238E27FC236}">
                <a16:creationId xmlns:a16="http://schemas.microsoft.com/office/drawing/2014/main" id="{58256CCD-9ACB-49FE-A8D2-F7DCDA133A70}"/>
              </a:ext>
            </a:extLst>
          </p:cNvPr>
          <p:cNvPicPr>
            <a:picLocks noChangeAspect="1"/>
          </p:cNvPicPr>
          <p:nvPr/>
        </p:nvPicPr>
        <p:blipFill rotWithShape="1">
          <a:blip r:embed="rId2"/>
          <a:srcRect l="3035" t="2215" r="2990"/>
          <a:stretch/>
        </p:blipFill>
        <p:spPr>
          <a:xfrm>
            <a:off x="6642725" y="1091087"/>
            <a:ext cx="4459436" cy="5624846"/>
          </a:xfrm>
          <a:prstGeom prst="rect">
            <a:avLst/>
          </a:prstGeom>
          <a:effectLst>
            <a:outerShdw blurRad="63500" sx="102000" sy="102000" algn="ctr" rotWithShape="0">
              <a:prstClr val="black">
                <a:alpha val="40000"/>
              </a:prstClr>
            </a:outerShdw>
          </a:effectLst>
        </p:spPr>
      </p:pic>
      <p:pic>
        <p:nvPicPr>
          <p:cNvPr id="4" name="Picture 3" descr="This image is a &quot;Sleep Hygiene&quot; guide offering 11 research-based tips to improve sleep quality. It emphasizes maintaining a consistent sleep schedule, avoiding stimulants and electronics before bed, and creating a calming bedtime routine and environment. The guide also advises against long naps and clock-watching to support better sleep habits. ">
            <a:extLst>
              <a:ext uri="{FF2B5EF4-FFF2-40B4-BE49-F238E27FC236}">
                <a16:creationId xmlns:a16="http://schemas.microsoft.com/office/drawing/2014/main" id="{BCA7C97F-A68B-4DEB-A31C-53E734EDA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197" y="750349"/>
            <a:ext cx="4782532" cy="5843036"/>
          </a:xfrm>
          <a:prstGeom prst="rect">
            <a:avLst/>
          </a:prstGeom>
        </p:spPr>
      </p:pic>
      <p:pic>
        <p:nvPicPr>
          <p:cNvPr id="5" name="Picture 4" hidden="1">
            <a:extLst>
              <a:ext uri="{FF2B5EF4-FFF2-40B4-BE49-F238E27FC236}">
                <a16:creationId xmlns:a16="http://schemas.microsoft.com/office/drawing/2014/main" id="{7B5E9CBE-6F0D-40A8-A917-6A2D9BF47C69}"/>
              </a:ext>
              <a:ext uri="{C183D7F6-B498-43B3-948B-1728B52AA6E4}">
                <adec:decorative xmlns:adec="http://schemas.microsoft.com/office/drawing/2017/decorative" val="1"/>
              </a:ext>
            </a:extLst>
          </p:cNvPr>
          <p:cNvPicPr>
            <a:picLocks noChangeAspect="1"/>
          </p:cNvPicPr>
          <p:nvPr/>
        </p:nvPicPr>
        <p:blipFill rotWithShape="1">
          <a:blip r:embed="rId4"/>
          <a:srcRect t="-1" r="41993" b="-15846"/>
          <a:stretch/>
        </p:blipFill>
        <p:spPr>
          <a:xfrm>
            <a:off x="728354" y="753635"/>
            <a:ext cx="10590749" cy="337452"/>
          </a:xfrm>
          <a:prstGeom prst="rect">
            <a:avLst/>
          </a:prstGeom>
        </p:spPr>
      </p:pic>
      <p:sp>
        <p:nvSpPr>
          <p:cNvPr id="6" name="Title 5">
            <a:extLst>
              <a:ext uri="{FF2B5EF4-FFF2-40B4-BE49-F238E27FC236}">
                <a16:creationId xmlns:a16="http://schemas.microsoft.com/office/drawing/2014/main" id="{E86BDB1E-7434-4E52-8B44-A6C64A9013C1}"/>
              </a:ext>
            </a:extLst>
          </p:cNvPr>
          <p:cNvSpPr txBox="1">
            <a:spLocks noGrp="1"/>
          </p:cNvSpPr>
          <p:nvPr>
            <p:ph type="title" idx="4294967295"/>
          </p:nvPr>
        </p:nvSpPr>
        <p:spPr>
          <a:xfrm>
            <a:off x="728354" y="282704"/>
            <a:ext cx="304448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Additional Self Care</a:t>
            </a:r>
          </a:p>
        </p:txBody>
      </p:sp>
    </p:spTree>
    <p:extLst>
      <p:ext uri="{BB962C8B-B14F-4D97-AF65-F5344CB8AC3E}">
        <p14:creationId xmlns:p14="http://schemas.microsoft.com/office/powerpoint/2010/main" val="322518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412822A-0802-4DEF-BACD-AEE0D7B39274}"/>
              </a:ext>
            </a:extLst>
          </p:cNvPr>
          <p:cNvSpPr txBox="1"/>
          <p:nvPr/>
        </p:nvSpPr>
        <p:spPr>
          <a:xfrm>
            <a:off x="8515549" y="1918968"/>
            <a:ext cx="1592728" cy="276999"/>
          </a:xfrm>
          <a:prstGeom prst="rect">
            <a:avLst/>
          </a:prstGeom>
          <a:solidFill>
            <a:schemeClr val="bg1"/>
          </a:solidFill>
        </p:spPr>
        <p:txBody>
          <a:bodyPr wrap="square" rtlCol="0">
            <a:spAutoFit/>
          </a:bodyPr>
          <a:lstStyle/>
          <a:p>
            <a:r>
              <a:rPr lang="en-US" sz="1200" b="1"/>
              <a:t>Pages 29-30, 34, 42</a:t>
            </a:r>
          </a:p>
        </p:txBody>
      </p:sp>
      <p:sp>
        <p:nvSpPr>
          <p:cNvPr id="3" name="TextBox 2">
            <a:extLst>
              <a:ext uri="{FF2B5EF4-FFF2-40B4-BE49-F238E27FC236}">
                <a16:creationId xmlns:a16="http://schemas.microsoft.com/office/drawing/2014/main" id="{E2CF8C1D-E728-4338-8BE2-F365CCC267AD}"/>
              </a:ext>
            </a:extLst>
          </p:cNvPr>
          <p:cNvSpPr txBox="1"/>
          <p:nvPr/>
        </p:nvSpPr>
        <p:spPr>
          <a:xfrm>
            <a:off x="2234153" y="4308049"/>
            <a:ext cx="1828800" cy="276999"/>
          </a:xfrm>
          <a:prstGeom prst="rect">
            <a:avLst/>
          </a:prstGeom>
          <a:solidFill>
            <a:schemeClr val="bg1"/>
          </a:solidFill>
        </p:spPr>
        <p:txBody>
          <a:bodyPr wrap="square" rtlCol="0">
            <a:spAutoFit/>
          </a:bodyPr>
          <a:lstStyle/>
          <a:p>
            <a:r>
              <a:rPr lang="en-US" sz="1200" b="1"/>
              <a:t>Pages 18 &amp; 19</a:t>
            </a:r>
          </a:p>
        </p:txBody>
      </p:sp>
      <p:sp>
        <p:nvSpPr>
          <p:cNvPr id="11" name="TextBox 10">
            <a:extLst>
              <a:ext uri="{FF2B5EF4-FFF2-40B4-BE49-F238E27FC236}">
                <a16:creationId xmlns:a16="http://schemas.microsoft.com/office/drawing/2014/main" id="{A947D709-F627-402A-A67C-36B9E9CBA8FE}"/>
              </a:ext>
            </a:extLst>
          </p:cNvPr>
          <p:cNvSpPr txBox="1"/>
          <p:nvPr/>
        </p:nvSpPr>
        <p:spPr>
          <a:xfrm>
            <a:off x="3148553" y="5382225"/>
            <a:ext cx="1828800" cy="276999"/>
          </a:xfrm>
          <a:prstGeom prst="rect">
            <a:avLst/>
          </a:prstGeom>
          <a:solidFill>
            <a:schemeClr val="bg1"/>
          </a:solidFill>
        </p:spPr>
        <p:txBody>
          <a:bodyPr wrap="square" rtlCol="0">
            <a:spAutoFit/>
          </a:bodyPr>
          <a:lstStyle/>
          <a:p>
            <a:r>
              <a:rPr lang="en-US" sz="1200" b="1"/>
              <a:t>Pages 40-41</a:t>
            </a:r>
          </a:p>
        </p:txBody>
      </p:sp>
      <p:sp>
        <p:nvSpPr>
          <p:cNvPr id="7" name="TextBox 6">
            <a:extLst>
              <a:ext uri="{FF2B5EF4-FFF2-40B4-BE49-F238E27FC236}">
                <a16:creationId xmlns:a16="http://schemas.microsoft.com/office/drawing/2014/main" id="{91BCE065-6116-43CE-BBCD-97803DB918EC}"/>
              </a:ext>
            </a:extLst>
          </p:cNvPr>
          <p:cNvSpPr txBox="1"/>
          <p:nvPr/>
        </p:nvSpPr>
        <p:spPr>
          <a:xfrm>
            <a:off x="2377126" y="4969496"/>
            <a:ext cx="1828800" cy="276999"/>
          </a:xfrm>
          <a:prstGeom prst="rect">
            <a:avLst/>
          </a:prstGeom>
          <a:solidFill>
            <a:schemeClr val="bg1"/>
          </a:solidFill>
        </p:spPr>
        <p:txBody>
          <a:bodyPr wrap="square" rtlCol="0">
            <a:spAutoFit/>
          </a:bodyPr>
          <a:lstStyle/>
          <a:p>
            <a:r>
              <a:rPr lang="en-US" sz="1200" b="1"/>
              <a:t>Page 20</a:t>
            </a:r>
          </a:p>
        </p:txBody>
      </p:sp>
      <p:sp>
        <p:nvSpPr>
          <p:cNvPr id="14" name="TextBox 13">
            <a:extLst>
              <a:ext uri="{FF2B5EF4-FFF2-40B4-BE49-F238E27FC236}">
                <a16:creationId xmlns:a16="http://schemas.microsoft.com/office/drawing/2014/main" id="{B0C9FB4B-F327-4F75-93E4-28D52AEBE5FF}"/>
              </a:ext>
            </a:extLst>
          </p:cNvPr>
          <p:cNvSpPr txBox="1"/>
          <p:nvPr/>
        </p:nvSpPr>
        <p:spPr>
          <a:xfrm>
            <a:off x="3176834" y="2082256"/>
            <a:ext cx="1828800" cy="276999"/>
          </a:xfrm>
          <a:prstGeom prst="rect">
            <a:avLst/>
          </a:prstGeom>
          <a:solidFill>
            <a:schemeClr val="bg1"/>
          </a:solidFill>
        </p:spPr>
        <p:txBody>
          <a:bodyPr wrap="square" rtlCol="0">
            <a:spAutoFit/>
          </a:bodyPr>
          <a:lstStyle/>
          <a:p>
            <a:r>
              <a:rPr lang="en-US" sz="1200" b="1"/>
              <a:t>Page 8</a:t>
            </a:r>
          </a:p>
        </p:txBody>
      </p:sp>
      <p:pic>
        <p:nvPicPr>
          <p:cNvPr id="8" name="Picture 7" descr="This image features a worksheet focused on managing anxiety and improving self-care through relaxation, coping strategies, sleep habits, and goal setting. It includes prompts for identifying the best time and place to practice relaxation, helping actions when feeling overwhelmed, and positive changes to support better sleep. The worksheet also guides users in setting specific, measurable goals related to anxiety and self-care. "/>
          <p:cNvPicPr>
            <a:picLocks noChangeAspect="1"/>
          </p:cNvPicPr>
          <p:nvPr/>
        </p:nvPicPr>
        <p:blipFill rotWithShape="1">
          <a:blip r:embed="rId2"/>
          <a:srcRect b="10529"/>
          <a:stretch/>
        </p:blipFill>
        <p:spPr>
          <a:xfrm>
            <a:off x="5735490" y="1365515"/>
            <a:ext cx="4372786" cy="5211268"/>
          </a:xfrm>
          <a:prstGeom prst="rect">
            <a:avLst/>
          </a:prstGeom>
          <a:ln>
            <a:solidFill>
              <a:schemeClr val="tx1"/>
            </a:solidFill>
          </a:ln>
          <a:effectLst>
            <a:outerShdw blurRad="63500" sx="102000" sy="102000" algn="ctr" rotWithShape="0">
              <a:prstClr val="black">
                <a:alpha val="40000"/>
              </a:prstClr>
            </a:outerShdw>
          </a:effectLst>
        </p:spPr>
      </p:pic>
      <p:pic>
        <p:nvPicPr>
          <p:cNvPr id="10" name="Content Placeholder 9" descr="This image is a worksheet titled: Putting it All Together: Plan for Managing Anxiety.&quot; designed to help individuals create a personalized strategy for coping with anxiety. It includes sections for identifying symptoms, unhelpful thought patterns, triggers, grounding techniques, and relaxation exercises, each part reference specific workbook pages to guide users in completing their plan effectively. "/>
          <p:cNvPicPr>
            <a:picLocks noGrp="1"/>
          </p:cNvPicPr>
          <p:nvPr>
            <p:ph sz="half" idx="1"/>
          </p:nvPr>
        </p:nvPicPr>
        <p:blipFill rotWithShape="1">
          <a:blip r:embed="rId3"/>
          <a:srcRect l="33958" t="10657" r="33853" b="16820"/>
          <a:stretch/>
        </p:blipFill>
        <p:spPr bwMode="auto">
          <a:xfrm>
            <a:off x="801676" y="1365515"/>
            <a:ext cx="4402090" cy="5211268"/>
          </a:xfrm>
          <a:prstGeom prst="rect">
            <a:avLst/>
          </a:prstGeom>
          <a:ln>
            <a:solidFill>
              <a:schemeClr val="tx1"/>
            </a:solid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9" name="Picture 8" hidden="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1676" y="962737"/>
            <a:ext cx="9306600" cy="262151"/>
          </a:xfrm>
          <a:prstGeom prst="rect">
            <a:avLst/>
          </a:prstGeom>
        </p:spPr>
      </p:pic>
      <p:sp>
        <p:nvSpPr>
          <p:cNvPr id="2" name="Title 1"/>
          <p:cNvSpPr>
            <a:spLocks noGrp="1"/>
          </p:cNvSpPr>
          <p:nvPr>
            <p:ph type="title"/>
          </p:nvPr>
        </p:nvSpPr>
        <p:spPr>
          <a:xfrm>
            <a:off x="693821" y="39952"/>
            <a:ext cx="10515600" cy="1325563"/>
          </a:xfrm>
        </p:spPr>
        <p:txBody>
          <a:bodyPr>
            <a:normAutofit/>
          </a:bodyPr>
          <a:lstStyle/>
          <a:p>
            <a:r>
              <a:rPr lang="en-US" sz="3200"/>
              <a:t>Putting it All Together – Making a Plan to Manage Anxiety</a:t>
            </a:r>
          </a:p>
        </p:txBody>
      </p:sp>
    </p:spTree>
    <p:extLst>
      <p:ext uri="{BB962C8B-B14F-4D97-AF65-F5344CB8AC3E}">
        <p14:creationId xmlns:p14="http://schemas.microsoft.com/office/powerpoint/2010/main" val="304245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32098" y="1753260"/>
            <a:ext cx="5224528" cy="3266671"/>
          </a:xfrm>
          <a:prstGeom prst="rect">
            <a:avLst/>
          </a:prstGeom>
          <a:effectLst>
            <a:outerShdw blurRad="63500" sx="102000" sy="102000" algn="ctr" rotWithShape="0">
              <a:prstClr val="black">
                <a:alpha val="40000"/>
              </a:prstClr>
            </a:outerShdw>
          </a:effectLst>
        </p:spPr>
      </p:pic>
      <p:sp>
        <p:nvSpPr>
          <p:cNvPr id="7" name="TextBox 6"/>
          <p:cNvSpPr txBox="1"/>
          <p:nvPr/>
        </p:nvSpPr>
        <p:spPr>
          <a:xfrm>
            <a:off x="2159167" y="5220118"/>
            <a:ext cx="6808124" cy="707886"/>
          </a:xfrm>
          <a:prstGeom prst="rect">
            <a:avLst/>
          </a:prstGeom>
          <a:noFill/>
        </p:spPr>
        <p:txBody>
          <a:bodyPr wrap="square" rtlCol="0">
            <a:spAutoFit/>
          </a:bodyPr>
          <a:lstStyle/>
          <a:p>
            <a:pPr algn="ctr"/>
            <a:r>
              <a:rPr lang="en-US" sz="2000"/>
              <a:t>The next step is to use your personalized action plan to practice these new skills and check out the resources at</a:t>
            </a:r>
            <a:endParaRPr lang="en-US" sz="2000" b="1"/>
          </a:p>
        </p:txBody>
      </p:sp>
      <p:sp>
        <p:nvSpPr>
          <p:cNvPr id="3" name="Content Placeholder 2"/>
          <p:cNvSpPr>
            <a:spLocks noGrp="1"/>
          </p:cNvSpPr>
          <p:nvPr>
            <p:ph idx="1"/>
          </p:nvPr>
        </p:nvSpPr>
        <p:spPr>
          <a:xfrm>
            <a:off x="282633" y="1837214"/>
            <a:ext cx="6249465" cy="3084933"/>
          </a:xfrm>
        </p:spPr>
        <p:txBody>
          <a:bodyPr>
            <a:noAutofit/>
          </a:bodyPr>
          <a:lstStyle/>
          <a:p>
            <a:r>
              <a:rPr lang="en-US" sz="2200"/>
              <a:t>Some amount of anxiety is a normal part of the human experience, and can be helpful</a:t>
            </a:r>
          </a:p>
          <a:p>
            <a:r>
              <a:rPr lang="en-US" sz="2200"/>
              <a:t>Thoughts, feelings, physical symptoms and behaviors interact and can increase anxiety</a:t>
            </a:r>
          </a:p>
          <a:p>
            <a:r>
              <a:rPr lang="en-US" sz="2200"/>
              <a:t>Identifying triggers and unhelpful thinking styles are key in managing anxiety</a:t>
            </a:r>
          </a:p>
          <a:p>
            <a:r>
              <a:rPr lang="en-US" sz="2200"/>
              <a:t>Challenging unhelpful thoughts and practicing relaxation and coping strategies can help you effectively manage anxiety </a:t>
            </a:r>
          </a:p>
          <a:p>
            <a:endParaRPr lang="en-US" sz="2400"/>
          </a:p>
        </p:txBody>
      </p:sp>
      <p:pic>
        <p:nvPicPr>
          <p:cNvPr id="5" name="Picture 4" hidden="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1893" y="1156170"/>
            <a:ext cx="10449450" cy="262151"/>
          </a:xfrm>
          <a:prstGeom prst="rect">
            <a:avLst/>
          </a:prstGeom>
        </p:spPr>
      </p:pic>
      <p:sp>
        <p:nvSpPr>
          <p:cNvPr id="2" name="Title 1"/>
          <p:cNvSpPr>
            <a:spLocks noGrp="1"/>
          </p:cNvSpPr>
          <p:nvPr>
            <p:ph type="title"/>
          </p:nvPr>
        </p:nvSpPr>
        <p:spPr>
          <a:xfrm>
            <a:off x="555743" y="227511"/>
            <a:ext cx="10515600" cy="1325563"/>
          </a:xfrm>
        </p:spPr>
        <p:txBody>
          <a:bodyPr/>
          <a:lstStyle/>
          <a:p>
            <a:r>
              <a:rPr lang="en-US"/>
              <a:t>Anxiety Toolbox Summary</a:t>
            </a:r>
          </a:p>
        </p:txBody>
      </p:sp>
    </p:spTree>
    <p:extLst>
      <p:ext uri="{BB962C8B-B14F-4D97-AF65-F5344CB8AC3E}">
        <p14:creationId xmlns:p14="http://schemas.microsoft.com/office/powerpoint/2010/main" val="264762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4389"/>
            <a:ext cx="10515600" cy="1832832"/>
          </a:xfrm>
        </p:spPr>
        <p:txBody>
          <a:bodyPr/>
          <a:lstStyle/>
          <a:p>
            <a:pPr marL="0" lvl="0" indent="0" algn="ctr" fontAlgn="base">
              <a:buNone/>
            </a:pPr>
            <a:r>
              <a:rPr lang="en-US" sz="3200"/>
              <a:t>The workbook can be found on the EVC website:</a:t>
            </a:r>
          </a:p>
          <a:p>
            <a:pPr marL="0" lvl="0" indent="0" algn="ctr" fontAlgn="base">
              <a:buNone/>
            </a:pPr>
            <a:r>
              <a:rPr lang="en-US" sz="2400">
                <a:hlinkClick r:id="rId2"/>
              </a:rPr>
              <a:t>https://www.evc.edu/wellness</a:t>
            </a:r>
            <a:endParaRPr lang="en-US" sz="2400"/>
          </a:p>
          <a:p>
            <a:pPr marL="0" lvl="0" indent="0" algn="ctr" fontAlgn="base">
              <a:buNone/>
            </a:pPr>
            <a:endParaRPr lang="en-US" sz="2400"/>
          </a:p>
        </p:txBody>
      </p:sp>
      <p:pic>
        <p:nvPicPr>
          <p:cNvPr id="4" name="Picture 3" hidden="1">
            <a:extLst>
              <a:ext uri="{C183D7F6-B498-43B3-948B-1728B52AA6E4}">
                <adec:decorative xmlns:adec="http://schemas.microsoft.com/office/drawing/2017/decorative" val="1"/>
              </a:ext>
            </a:extLst>
          </p:cNvPr>
          <p:cNvPicPr>
            <a:picLocks noChangeAspect="1"/>
          </p:cNvPicPr>
          <p:nvPr/>
        </p:nvPicPr>
        <p:blipFill rotWithShape="1">
          <a:blip r:embed="rId3"/>
          <a:srcRect t="11715" b="77092"/>
          <a:stretch/>
        </p:blipFill>
        <p:spPr>
          <a:xfrm>
            <a:off x="973194" y="1324928"/>
            <a:ext cx="10448493" cy="262803"/>
          </a:xfrm>
          <a:prstGeom prst="rect">
            <a:avLst/>
          </a:prstGeom>
        </p:spPr>
      </p:pic>
      <p:sp>
        <p:nvSpPr>
          <p:cNvPr id="2" name="Title 1"/>
          <p:cNvSpPr>
            <a:spLocks noGrp="1"/>
          </p:cNvSpPr>
          <p:nvPr>
            <p:ph type="title"/>
          </p:nvPr>
        </p:nvSpPr>
        <p:spPr/>
        <p:txBody>
          <a:bodyPr/>
          <a:lstStyle/>
          <a:p>
            <a:pPr algn="ctr"/>
            <a:r>
              <a:rPr lang="en-US"/>
              <a:t>Follow Along in the Student Workbook!</a:t>
            </a:r>
          </a:p>
        </p:txBody>
      </p:sp>
    </p:spTree>
    <p:extLst>
      <p:ext uri="{BB962C8B-B14F-4D97-AF65-F5344CB8AC3E}">
        <p14:creationId xmlns:p14="http://schemas.microsoft.com/office/powerpoint/2010/main" val="253441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32098" y="1972042"/>
            <a:ext cx="5224528" cy="3266671"/>
          </a:xfrm>
          <a:prstGeom prst="rect">
            <a:avLst/>
          </a:prstGeom>
          <a:effectLst>
            <a:outerShdw blurRad="63500" sx="102000" sy="102000" algn="ctr" rotWithShape="0">
              <a:prstClr val="black">
                <a:alpha val="40000"/>
              </a:prstClr>
            </a:outerShdw>
          </a:effectLst>
        </p:spPr>
      </p:pic>
      <p:pic>
        <p:nvPicPr>
          <p:cNvPr id="5" name="Picture 4" hidden="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0899" y="1161096"/>
            <a:ext cx="11050357" cy="262151"/>
          </a:xfrm>
          <a:prstGeom prst="rect">
            <a:avLst/>
          </a:prstGeom>
        </p:spPr>
      </p:pic>
      <p:sp>
        <p:nvSpPr>
          <p:cNvPr id="3" name="Content Placeholder 2"/>
          <p:cNvSpPr>
            <a:spLocks noGrp="1"/>
          </p:cNvSpPr>
          <p:nvPr>
            <p:ph idx="1"/>
          </p:nvPr>
        </p:nvSpPr>
        <p:spPr>
          <a:xfrm>
            <a:off x="640899" y="2087148"/>
            <a:ext cx="5455101" cy="4351338"/>
          </a:xfrm>
        </p:spPr>
        <p:txBody>
          <a:bodyPr>
            <a:normAutofit/>
          </a:bodyPr>
          <a:lstStyle/>
          <a:p>
            <a:r>
              <a:rPr lang="en-US"/>
              <a:t>Welcome back!</a:t>
            </a:r>
          </a:p>
          <a:p>
            <a:r>
              <a:rPr lang="en-US"/>
              <a:t>Participation</a:t>
            </a:r>
          </a:p>
          <a:p>
            <a:r>
              <a:rPr lang="en-US"/>
              <a:t>Review of Sessions 1 and 2</a:t>
            </a:r>
          </a:p>
          <a:p>
            <a:r>
              <a:rPr lang="en-US"/>
              <a:t>Today’s agenda:</a:t>
            </a:r>
          </a:p>
          <a:p>
            <a:pPr lvl="1"/>
            <a:r>
              <a:rPr lang="en-US"/>
              <a:t>Review CBT model and homework</a:t>
            </a:r>
          </a:p>
          <a:p>
            <a:pPr lvl="1"/>
            <a:r>
              <a:rPr lang="en-US"/>
              <a:t>Discuss the Alternative Response Model</a:t>
            </a:r>
          </a:p>
          <a:p>
            <a:pPr lvl="1"/>
            <a:r>
              <a:rPr lang="en-US"/>
              <a:t>Identify grounding techniques that can help decrease anxiety</a:t>
            </a:r>
          </a:p>
          <a:p>
            <a:pPr lvl="1"/>
            <a:r>
              <a:rPr lang="en-US"/>
              <a:t>Develop a personalized action plan</a:t>
            </a:r>
          </a:p>
        </p:txBody>
      </p:sp>
      <p:sp>
        <p:nvSpPr>
          <p:cNvPr id="2" name="Title 1"/>
          <p:cNvSpPr>
            <a:spLocks noGrp="1"/>
          </p:cNvSpPr>
          <p:nvPr>
            <p:ph type="title"/>
          </p:nvPr>
        </p:nvSpPr>
        <p:spPr>
          <a:xfrm>
            <a:off x="574750" y="150447"/>
            <a:ext cx="10515600" cy="1325563"/>
          </a:xfrm>
        </p:spPr>
        <p:txBody>
          <a:bodyPr/>
          <a:lstStyle/>
          <a:p>
            <a:r>
              <a:rPr lang="en-US"/>
              <a:t>Anxiety Toolbox - Session Three</a:t>
            </a:r>
          </a:p>
        </p:txBody>
      </p:sp>
    </p:spTree>
    <p:extLst>
      <p:ext uri="{BB962C8B-B14F-4D97-AF65-F5344CB8AC3E}">
        <p14:creationId xmlns:p14="http://schemas.microsoft.com/office/powerpoint/2010/main" val="71837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mage displays a color-code anxiety scale from 0 to 100, describing different levels of anxiety intensity. It ranges from 10 (alert and awake) to 100 (highest anxiety ever felt), with increasing levels of distress and interference with functioning. The scale helps individuals identify and communicate their current anxiety level. "/>
          <p:cNvPicPr>
            <a:picLocks noChangeAspect="1"/>
          </p:cNvPicPr>
          <p:nvPr/>
        </p:nvPicPr>
        <p:blipFill>
          <a:blip r:embed="rId2"/>
          <a:stretch>
            <a:fillRect/>
          </a:stretch>
        </p:blipFill>
        <p:spPr>
          <a:xfrm>
            <a:off x="6173172" y="1547521"/>
            <a:ext cx="5238750" cy="5162550"/>
          </a:xfrm>
          <a:prstGeom prst="rect">
            <a:avLst/>
          </a:prstGeom>
        </p:spPr>
      </p:pic>
      <p:sp>
        <p:nvSpPr>
          <p:cNvPr id="6" name="TextBox 5"/>
          <p:cNvSpPr txBox="1"/>
          <p:nvPr/>
        </p:nvSpPr>
        <p:spPr>
          <a:xfrm>
            <a:off x="8030547" y="6519446"/>
            <a:ext cx="4161453" cy="338554"/>
          </a:xfrm>
          <a:prstGeom prst="rect">
            <a:avLst/>
          </a:prstGeom>
          <a:noFill/>
        </p:spPr>
        <p:txBody>
          <a:bodyPr wrap="square" rtlCol="0">
            <a:spAutoFit/>
          </a:bodyPr>
          <a:lstStyle/>
          <a:p>
            <a:r>
              <a:rPr lang="lt-LT" sz="800"/>
              <a:t>Šalkevicius, J., Damaševičius, R., Maskeliunas, R., &amp; Laukienė, I. (2019). Anxiety level recognition for virtual reality therapy system using physiological signals. </a:t>
            </a:r>
            <a:r>
              <a:rPr lang="lt-LT" sz="800" i="1"/>
              <a:t>Electronics</a:t>
            </a:r>
            <a:r>
              <a:rPr lang="lt-LT" sz="800"/>
              <a:t>, </a:t>
            </a:r>
            <a:r>
              <a:rPr lang="lt-LT" sz="800" i="1"/>
              <a:t>8</a:t>
            </a:r>
            <a:r>
              <a:rPr lang="lt-LT" sz="800"/>
              <a:t>(9), 1039.</a:t>
            </a:r>
            <a:endParaRPr lang="en-US" sz="800"/>
          </a:p>
        </p:txBody>
      </p:sp>
      <p:sp>
        <p:nvSpPr>
          <p:cNvPr id="9" name="TextBox 8"/>
          <p:cNvSpPr txBox="1"/>
          <p:nvPr/>
        </p:nvSpPr>
        <p:spPr>
          <a:xfrm>
            <a:off x="1300030" y="5512156"/>
            <a:ext cx="4273455" cy="646331"/>
          </a:xfrm>
          <a:prstGeom prst="rect">
            <a:avLst/>
          </a:prstGeom>
          <a:noFill/>
        </p:spPr>
        <p:txBody>
          <a:bodyPr wrap="square" rtlCol="0">
            <a:spAutoFit/>
          </a:bodyPr>
          <a:lstStyle/>
          <a:p>
            <a:r>
              <a:rPr lang="en-US"/>
              <a:t>3. Re-rate your anxiety using the Subjective Units of Distress Scale (SUDS)</a:t>
            </a:r>
          </a:p>
        </p:txBody>
      </p:sp>
      <p:pic>
        <p:nvPicPr>
          <p:cNvPr id="10" name="Picture 9" descr="A diagram of the inhaler and exhale"/>
          <p:cNvPicPr>
            <a:picLocks noChangeAspect="1"/>
          </p:cNvPicPr>
          <p:nvPr/>
        </p:nvPicPr>
        <p:blipFill>
          <a:blip r:embed="rId3"/>
          <a:stretch>
            <a:fillRect/>
          </a:stretch>
        </p:blipFill>
        <p:spPr>
          <a:xfrm>
            <a:off x="2441394" y="3428999"/>
            <a:ext cx="1990725" cy="1876425"/>
          </a:xfrm>
          <a:prstGeom prst="rect">
            <a:avLst/>
          </a:prstGeom>
        </p:spPr>
      </p:pic>
      <p:sp>
        <p:nvSpPr>
          <p:cNvPr id="8" name="Title 7"/>
          <p:cNvSpPr txBox="1">
            <a:spLocks noGrp="1"/>
          </p:cNvSpPr>
          <p:nvPr>
            <p:ph type="title" idx="4294967295"/>
          </p:nvPr>
        </p:nvSpPr>
        <p:spPr>
          <a:xfrm>
            <a:off x="1128969" y="3059667"/>
            <a:ext cx="427345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2. Practice breathing using the diaphragm</a:t>
            </a:r>
          </a:p>
        </p:txBody>
      </p:sp>
      <p:sp>
        <p:nvSpPr>
          <p:cNvPr id="7" name="TextBox 6"/>
          <p:cNvSpPr txBox="1"/>
          <p:nvPr/>
        </p:nvSpPr>
        <p:spPr>
          <a:xfrm>
            <a:off x="1128969" y="1959429"/>
            <a:ext cx="4273455" cy="646331"/>
          </a:xfrm>
          <a:prstGeom prst="rect">
            <a:avLst/>
          </a:prstGeom>
          <a:noFill/>
        </p:spPr>
        <p:txBody>
          <a:bodyPr wrap="square" rtlCol="0">
            <a:spAutoFit/>
          </a:bodyPr>
          <a:lstStyle/>
          <a:p>
            <a:r>
              <a:rPr lang="en-US"/>
              <a:t>1. Rate your anxiety using the Subjective Units of Distress Scale (SUDS)</a:t>
            </a:r>
          </a:p>
        </p:txBody>
      </p:sp>
      <p:pic>
        <p:nvPicPr>
          <p:cNvPr id="4" name="Picture 3" hidden="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8969" y="955339"/>
            <a:ext cx="10449450" cy="262151"/>
          </a:xfrm>
          <a:prstGeom prst="rect">
            <a:avLst/>
          </a:prstGeom>
        </p:spPr>
      </p:pic>
      <p:sp>
        <p:nvSpPr>
          <p:cNvPr id="3" name="Rectangle 2"/>
          <p:cNvSpPr/>
          <p:nvPr/>
        </p:nvSpPr>
        <p:spPr>
          <a:xfrm>
            <a:off x="1050388" y="24938"/>
            <a:ext cx="6096000" cy="923330"/>
          </a:xfrm>
          <a:prstGeom prst="rect">
            <a:avLst/>
          </a:prstGeom>
        </p:spPr>
        <p:txBody>
          <a:bodyPr wrap="square">
            <a:spAutoFit/>
          </a:bodyPr>
          <a:lstStyle/>
          <a:p>
            <a:r>
              <a:rPr lang="en-US"/>
              <a:t> </a:t>
            </a:r>
          </a:p>
          <a:p>
            <a:r>
              <a:rPr lang="en-US" sz="3600"/>
              <a:t>Diaphragmatic Breathing</a:t>
            </a:r>
          </a:p>
        </p:txBody>
      </p:sp>
    </p:spTree>
    <p:extLst>
      <p:ext uri="{BB962C8B-B14F-4D97-AF65-F5344CB8AC3E}">
        <p14:creationId xmlns:p14="http://schemas.microsoft.com/office/powerpoint/2010/main" val="322205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52702" y="1556588"/>
            <a:ext cx="6451372" cy="4770537"/>
          </a:xfrm>
          <a:prstGeom prst="rect">
            <a:avLst/>
          </a:prstGeom>
          <a:noFill/>
        </p:spPr>
        <p:txBody>
          <a:bodyPr wrap="square" rtlCol="0">
            <a:spAutoFit/>
          </a:bodyPr>
          <a:lstStyle/>
          <a:p>
            <a:r>
              <a:rPr lang="en-US" sz="2400"/>
              <a:t>What were your reactions when you felt anxious?</a:t>
            </a:r>
          </a:p>
          <a:p>
            <a:endParaRPr lang="en-US" sz="900"/>
          </a:p>
          <a:p>
            <a:pPr marL="742950" lvl="1" indent="-285750">
              <a:lnSpc>
                <a:spcPct val="150000"/>
              </a:lnSpc>
              <a:buFont typeface="Arial" panose="020B0604020202020204" pitchFamily="34" charset="0"/>
              <a:buChar char="•"/>
            </a:pPr>
            <a:r>
              <a:rPr lang="en-US"/>
              <a:t>What physical sensations did you experience?</a:t>
            </a:r>
          </a:p>
          <a:p>
            <a:pPr marL="742950" lvl="1" indent="-285750">
              <a:lnSpc>
                <a:spcPct val="150000"/>
              </a:lnSpc>
              <a:buFont typeface="Arial" panose="020B0604020202020204" pitchFamily="34" charset="0"/>
              <a:buChar char="•"/>
            </a:pPr>
            <a:r>
              <a:rPr lang="en-US"/>
              <a:t>What emotions came up for you?</a:t>
            </a:r>
          </a:p>
          <a:p>
            <a:pPr marL="742950" lvl="1" indent="-285750">
              <a:lnSpc>
                <a:spcPct val="150000"/>
              </a:lnSpc>
              <a:buFont typeface="Arial" panose="020B0604020202020204" pitchFamily="34" charset="0"/>
              <a:buChar char="•"/>
            </a:pPr>
            <a:r>
              <a:rPr lang="en-US"/>
              <a:t>What went through your mind?</a:t>
            </a:r>
          </a:p>
          <a:p>
            <a:pPr marL="742950" lvl="1" indent="-285750">
              <a:lnSpc>
                <a:spcPct val="150000"/>
              </a:lnSpc>
              <a:buFont typeface="Arial" panose="020B0604020202020204" pitchFamily="34" charset="0"/>
              <a:buChar char="•"/>
            </a:pPr>
            <a:r>
              <a:rPr lang="en-US"/>
              <a:t>What did you interpret the situation to mean?</a:t>
            </a:r>
          </a:p>
          <a:p>
            <a:pPr marL="742950" lvl="1" indent="-285750">
              <a:lnSpc>
                <a:spcPct val="150000"/>
              </a:lnSpc>
              <a:buFont typeface="Arial" panose="020B0604020202020204" pitchFamily="34" charset="0"/>
              <a:buChar char="•"/>
            </a:pPr>
            <a:r>
              <a:rPr lang="en-US"/>
              <a:t>What was your automatic or instinctive response?</a:t>
            </a:r>
          </a:p>
          <a:p>
            <a:pPr marL="742950" lvl="1" indent="-285750">
              <a:lnSpc>
                <a:spcPct val="150000"/>
              </a:lnSpc>
              <a:buFont typeface="Arial" panose="020B0604020202020204" pitchFamily="34" charset="0"/>
              <a:buChar char="•"/>
            </a:pPr>
            <a:r>
              <a:rPr lang="en-US"/>
              <a:t>What did you do at the time?</a:t>
            </a:r>
          </a:p>
          <a:p>
            <a:pPr marL="742950" lvl="1" indent="-285750">
              <a:lnSpc>
                <a:spcPct val="150000"/>
              </a:lnSpc>
              <a:buFont typeface="Arial" panose="020B0604020202020204" pitchFamily="34" charset="0"/>
              <a:buChar char="•"/>
            </a:pPr>
            <a:r>
              <a:rPr lang="en-US"/>
              <a:t>What did you </a:t>
            </a:r>
            <a:r>
              <a:rPr lang="en-US" b="1" i="1" u="sng"/>
              <a:t>avoid</a:t>
            </a:r>
            <a:r>
              <a:rPr lang="en-US"/>
              <a:t> doing at the time?</a:t>
            </a:r>
          </a:p>
          <a:p>
            <a:pPr algn="ctr"/>
            <a:endParaRPr lang="en-US" sz="1400"/>
          </a:p>
          <a:p>
            <a:pPr algn="ctr"/>
            <a:r>
              <a:rPr lang="en-US" sz="2200"/>
              <a:t>Cognitive restructuring focuses on identifying and changing the way you think about or interpret situations so you can decrease anxiety.</a:t>
            </a:r>
          </a:p>
        </p:txBody>
      </p:sp>
      <p:pic>
        <p:nvPicPr>
          <p:cNvPr id="2" name="Picture 1" hidden="1">
            <a:extLst>
              <a:ext uri="{C183D7F6-B498-43B3-948B-1728B52AA6E4}">
                <adec:decorative xmlns:adec="http://schemas.microsoft.com/office/drawing/2017/decorative" val="1"/>
              </a:ext>
            </a:extLst>
          </p:cNvPr>
          <p:cNvPicPr>
            <a:picLocks noChangeAspect="1"/>
          </p:cNvPicPr>
          <p:nvPr/>
        </p:nvPicPr>
        <p:blipFill rotWithShape="1">
          <a:blip r:embed="rId2"/>
          <a:srcRect t="-1" r="41993" b="-15846"/>
          <a:stretch/>
        </p:blipFill>
        <p:spPr>
          <a:xfrm>
            <a:off x="5437903" y="1098070"/>
            <a:ext cx="6061370" cy="303692"/>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80632" y="2867891"/>
            <a:ext cx="5627096" cy="1047404"/>
          </a:xfrm>
          <a:prstGeom prst="rect">
            <a:avLst/>
          </a:prstGeom>
        </p:spPr>
      </p:pic>
      <p:pic>
        <p:nvPicPr>
          <p:cNvPr id="4" name="Picture 3" descr="This image is a CBT (Cognitive Behavioral Therapy) Model Worksheet designed to help individuals explore their anxiety. It breaks down the experience into four categories - physical, emotional, cognitive, and behavioral - with guiding questions for each. The worksheet encourages reflection on specific situations to better understand and manage anxious responses.  "/>
          <p:cNvPicPr>
            <a:picLocks noChangeAspect="1"/>
          </p:cNvPicPr>
          <p:nvPr/>
        </p:nvPicPr>
        <p:blipFill>
          <a:blip r:embed="rId4"/>
          <a:stretch>
            <a:fillRect/>
          </a:stretch>
        </p:blipFill>
        <p:spPr>
          <a:xfrm>
            <a:off x="691997" y="946610"/>
            <a:ext cx="4240686" cy="5155266"/>
          </a:xfrm>
          <a:prstGeom prst="rect">
            <a:avLst/>
          </a:prstGeom>
          <a:ln>
            <a:solidFill>
              <a:schemeClr val="tx1"/>
            </a:solidFill>
          </a:ln>
          <a:effectLst>
            <a:outerShdw blurRad="63500" sx="102000" sy="102000" algn="ctr" rotWithShape="0">
              <a:prstClr val="black">
                <a:alpha val="40000"/>
              </a:prstClr>
            </a:outerShdw>
          </a:effectLst>
        </p:spPr>
      </p:pic>
      <p:sp>
        <p:nvSpPr>
          <p:cNvPr id="3" name="Title 2" descr="CBT Model Worksheet "/>
          <p:cNvSpPr txBox="1">
            <a:spLocks noGrp="1"/>
          </p:cNvSpPr>
          <p:nvPr>
            <p:ph type="title" idx="4294967295"/>
          </p:nvPr>
        </p:nvSpPr>
        <p:spPr>
          <a:xfrm>
            <a:off x="5437903" y="451739"/>
            <a:ext cx="452534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tx1"/>
                </a:solidFill>
                <a:effectLst/>
                <a:uLnTx/>
                <a:uFillTx/>
                <a:latin typeface="+mn-lt"/>
                <a:ea typeface="+mn-ea"/>
                <a:cs typeface="+mn-cs"/>
              </a:rPr>
              <a:t>CBT Model Worksheet</a:t>
            </a:r>
          </a:p>
        </p:txBody>
      </p:sp>
    </p:spTree>
    <p:extLst>
      <p:ext uri="{BB962C8B-B14F-4D97-AF65-F5344CB8AC3E}">
        <p14:creationId xmlns:p14="http://schemas.microsoft.com/office/powerpoint/2010/main" val="144537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22839" y="2365930"/>
            <a:ext cx="7371471" cy="230832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tx1"/>
                </a:solidFill>
                <a:effectLst/>
                <a:uLnTx/>
                <a:uFillTx/>
                <a:latin typeface="+mn-lt"/>
                <a:ea typeface="+mn-ea"/>
                <a:cs typeface="+mn-cs"/>
              </a:rPr>
              <a:t>How do we change the way we think in a way that will decrease anxiety?</a:t>
            </a:r>
          </a:p>
        </p:txBody>
      </p:sp>
    </p:spTree>
    <p:extLst>
      <p:ext uri="{BB962C8B-B14F-4D97-AF65-F5344CB8AC3E}">
        <p14:creationId xmlns:p14="http://schemas.microsoft.com/office/powerpoint/2010/main" val="364703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45" y="1917065"/>
            <a:ext cx="11236905" cy="4351338"/>
          </a:xfrm>
        </p:spPr>
        <p:txBody>
          <a:bodyPr>
            <a:normAutofit/>
          </a:bodyPr>
          <a:lstStyle/>
          <a:p>
            <a:pPr lvl="1" fontAlgn="base"/>
            <a:endParaRPr lang="en-US" sz="500"/>
          </a:p>
          <a:p>
            <a:pPr marL="457200" lvl="1" indent="0" fontAlgn="base">
              <a:buNone/>
            </a:pPr>
            <a:r>
              <a:rPr lang="en-US"/>
              <a:t>Taking a different approach to thinking about the anxiety provoking situation:</a:t>
            </a:r>
          </a:p>
          <a:p>
            <a:pPr lvl="2" fontAlgn="base"/>
            <a:r>
              <a:rPr lang="en-US"/>
              <a:t>Purposefully </a:t>
            </a:r>
            <a:r>
              <a:rPr lang="en-US" b="1"/>
              <a:t>slowing down </a:t>
            </a:r>
            <a:r>
              <a:rPr lang="en-US"/>
              <a:t>and taking the time to self observe</a:t>
            </a:r>
          </a:p>
          <a:p>
            <a:pPr lvl="2" fontAlgn="base"/>
            <a:r>
              <a:rPr lang="en-US" b="1"/>
              <a:t>Challenging</a:t>
            </a:r>
            <a:r>
              <a:rPr lang="en-US"/>
              <a:t> automatic and unhelpful thinking patterns</a:t>
            </a:r>
          </a:p>
          <a:p>
            <a:pPr lvl="2" fontAlgn="base"/>
            <a:r>
              <a:rPr lang="en-US"/>
              <a:t>Developing a </a:t>
            </a:r>
            <a:r>
              <a:rPr lang="en-US" b="1"/>
              <a:t>broader perspective </a:t>
            </a:r>
            <a:r>
              <a:rPr lang="en-US"/>
              <a:t>on the situation</a:t>
            </a:r>
          </a:p>
          <a:p>
            <a:pPr lvl="3" fontAlgn="base"/>
            <a:endParaRPr lang="en-US" sz="500"/>
          </a:p>
          <a:p>
            <a:pPr marL="457200" lvl="1" indent="0" fontAlgn="base">
              <a:buNone/>
            </a:pPr>
            <a:r>
              <a:rPr lang="en-US"/>
              <a:t>Cognitive restructuring takes time and practice:</a:t>
            </a:r>
          </a:p>
          <a:p>
            <a:pPr lvl="2" fontAlgn="base"/>
            <a:r>
              <a:rPr lang="en-US"/>
              <a:t>When you notice anxiety, </a:t>
            </a:r>
            <a:r>
              <a:rPr lang="en-US" b="1"/>
              <a:t>stop</a:t>
            </a:r>
            <a:r>
              <a:rPr lang="en-US"/>
              <a:t> and take a step back before you react</a:t>
            </a:r>
          </a:p>
          <a:p>
            <a:pPr lvl="2" fontAlgn="base"/>
            <a:r>
              <a:rPr lang="en-US"/>
              <a:t>Take the time to </a:t>
            </a:r>
            <a:r>
              <a:rPr lang="en-US" b="1"/>
              <a:t>pay attention </a:t>
            </a:r>
            <a:r>
              <a:rPr lang="en-US"/>
              <a:t>to what is going on in your mind and body</a:t>
            </a:r>
          </a:p>
          <a:p>
            <a:pPr lvl="2" fontAlgn="base"/>
            <a:r>
              <a:rPr lang="en-US"/>
              <a:t>Be intentional about what happens next:</a:t>
            </a:r>
          </a:p>
          <a:p>
            <a:pPr lvl="3" fontAlgn="base">
              <a:buFontTx/>
              <a:buChar char="-"/>
            </a:pPr>
            <a:r>
              <a:rPr lang="en-US"/>
              <a:t>Use breathing to address your body’s physiological response</a:t>
            </a:r>
          </a:p>
          <a:p>
            <a:pPr lvl="3" fontAlgn="base">
              <a:buFontTx/>
              <a:buChar char="-"/>
            </a:pPr>
            <a:r>
              <a:rPr lang="en-US"/>
              <a:t>Identify the unhelpful thoughts that may be triggering or contributing to your anxiety</a:t>
            </a:r>
          </a:p>
          <a:p>
            <a:pPr lvl="3" fontAlgn="base">
              <a:buFontTx/>
              <a:buChar char="-"/>
            </a:pPr>
            <a:r>
              <a:rPr lang="en-US"/>
              <a:t>Develop an alternative response that allows you to change perspective on the situation</a:t>
            </a:r>
          </a:p>
        </p:txBody>
      </p:sp>
      <p:pic>
        <p:nvPicPr>
          <p:cNvPr id="4" name="Picture 3" hidden="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4350" y="1252993"/>
            <a:ext cx="10449450" cy="262151"/>
          </a:xfrm>
          <a:prstGeom prst="rect">
            <a:avLst/>
          </a:prstGeom>
        </p:spPr>
      </p:pic>
      <p:sp>
        <p:nvSpPr>
          <p:cNvPr id="2" name="Title 1"/>
          <p:cNvSpPr>
            <a:spLocks noGrp="1"/>
          </p:cNvSpPr>
          <p:nvPr>
            <p:ph type="title"/>
          </p:nvPr>
        </p:nvSpPr>
        <p:spPr/>
        <p:txBody>
          <a:bodyPr/>
          <a:lstStyle/>
          <a:p>
            <a:r>
              <a:rPr lang="en-US"/>
              <a:t>Cognitive Restructuring</a:t>
            </a:r>
          </a:p>
        </p:txBody>
      </p:sp>
    </p:spTree>
    <p:extLst>
      <p:ext uri="{BB962C8B-B14F-4D97-AF65-F5344CB8AC3E}">
        <p14:creationId xmlns:p14="http://schemas.microsoft.com/office/powerpoint/2010/main" val="287592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presents a Cognitive Behavioral Model that explores anxiety in response to social invitation. It breaks down the experience into four parts: the situation (being invited to a party by someone unfamiliar), physical symptoms (like a racing heart and shallow breathing), anxious thoughts (fear of social awkwardness), and the behavioral response (avoiding the event). The model helps illustrate how thoughts and feelings influence actions during anxious moments. "/>
          <p:cNvPicPr>
            <a:picLocks noChangeAspect="1"/>
          </p:cNvPicPr>
          <p:nvPr/>
        </p:nvPicPr>
        <p:blipFill>
          <a:blip r:embed="rId2"/>
          <a:stretch>
            <a:fillRect/>
          </a:stretch>
        </p:blipFill>
        <p:spPr>
          <a:xfrm>
            <a:off x="5936566" y="231401"/>
            <a:ext cx="5430129" cy="662659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09354" y="2883877"/>
            <a:ext cx="1840420" cy="2323151"/>
          </a:xfrm>
          <a:prstGeom prst="rect">
            <a:avLst/>
          </a:prstGeom>
        </p:spPr>
      </p:pic>
      <p:sp>
        <p:nvSpPr>
          <p:cNvPr id="5" name="Oval 4">
            <a:extLst>
              <a:ext uri="{C183D7F6-B498-43B3-948B-1728B52AA6E4}">
                <adec:decorative xmlns:adec="http://schemas.microsoft.com/office/drawing/2017/decorative" val="1"/>
              </a:ext>
            </a:extLst>
          </p:cNvPr>
          <p:cNvSpPr/>
          <p:nvPr/>
        </p:nvSpPr>
        <p:spPr>
          <a:xfrm>
            <a:off x="9393381" y="4139738"/>
            <a:ext cx="1911927" cy="390698"/>
          </a:xfrm>
          <a:prstGeom prst="ellipse">
            <a:avLst/>
          </a:prstGeom>
          <a:solidFill>
            <a:srgbClr val="84B4E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hidden="1">
            <a:extLst>
              <a:ext uri="{C183D7F6-B498-43B3-948B-1728B52AA6E4}">
                <adec:decorative xmlns:adec="http://schemas.microsoft.com/office/drawing/2017/decorative" val="1"/>
              </a:ext>
            </a:extLst>
          </p:cNvPr>
          <p:cNvPicPr>
            <a:picLocks noChangeAspect="1"/>
          </p:cNvPicPr>
          <p:nvPr/>
        </p:nvPicPr>
        <p:blipFill rotWithShape="1">
          <a:blip r:embed="rId4"/>
          <a:srcRect t="-1" r="48210" b="-17722"/>
          <a:stretch/>
        </p:blipFill>
        <p:spPr>
          <a:xfrm>
            <a:off x="280936" y="722166"/>
            <a:ext cx="5411699" cy="308611"/>
          </a:xfrm>
          <a:prstGeom prst="rect">
            <a:avLst/>
          </a:prstGeom>
        </p:spPr>
      </p:pic>
      <p:sp>
        <p:nvSpPr>
          <p:cNvPr id="4" name="TextBox 3" descr="Automatic thought (leads to distress):&#10;&quot;No one will like me because I'm so socially awkward&quot;&#10;&#10;Thinking Positive (black and white thinking):&#10;&quot;it's going to be great!&quot;&#10;&#10;Alternative response: (realistic and believable):&#10;&quot;I might not be as socially awkward as I think&quot;&#10;&quot;If she invited me she must want me there&quot;&#10;&quot;I might have an okay time even if I'm anxious&quot;&#10;&#10;"/>
          <p:cNvSpPr txBox="1"/>
          <p:nvPr/>
        </p:nvSpPr>
        <p:spPr>
          <a:xfrm>
            <a:off x="491853" y="2015848"/>
            <a:ext cx="5200782" cy="3308598"/>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2000" u="sng"/>
              <a:t>Automatic thought (leads to distress):</a:t>
            </a:r>
            <a:r>
              <a:rPr lang="en-US" sz="2000"/>
              <a:t> </a:t>
            </a:r>
          </a:p>
          <a:p>
            <a:r>
              <a:rPr lang="en-US"/>
              <a:t>“No one will like me because I’m so socially awkward”</a:t>
            </a:r>
          </a:p>
          <a:p>
            <a:endParaRPr lang="en-US" sz="2000"/>
          </a:p>
          <a:p>
            <a:r>
              <a:rPr lang="en-US" sz="2000" u="sng"/>
              <a:t>Thinking Positively (black and white thinking):</a:t>
            </a:r>
          </a:p>
          <a:p>
            <a:r>
              <a:rPr lang="en-US" sz="2000"/>
              <a:t>“It’s going to be great!”</a:t>
            </a:r>
          </a:p>
          <a:p>
            <a:endParaRPr lang="en-US" sz="2000"/>
          </a:p>
          <a:p>
            <a:r>
              <a:rPr lang="en-US" sz="2000" u="sng"/>
              <a:t>Alternative response (realistic and believable):</a:t>
            </a:r>
          </a:p>
          <a:p>
            <a:r>
              <a:rPr lang="en-US" sz="2000"/>
              <a:t>“I might not be as socially awkward as I think”</a:t>
            </a:r>
          </a:p>
          <a:p>
            <a:r>
              <a:rPr lang="en-US" sz="2000"/>
              <a:t>“If she invited me she must want me there”</a:t>
            </a:r>
          </a:p>
          <a:p>
            <a:r>
              <a:rPr lang="en-US" sz="2000"/>
              <a:t>“I might have an okay time even if I’m anxious”</a:t>
            </a:r>
          </a:p>
          <a:p>
            <a:endParaRPr lang="en-US" sz="1000"/>
          </a:p>
        </p:txBody>
      </p:sp>
      <p:sp>
        <p:nvSpPr>
          <p:cNvPr id="8" name="Oval 7">
            <a:extLst>
              <a:ext uri="{C183D7F6-B498-43B3-948B-1728B52AA6E4}">
                <adec:decorative xmlns:adec="http://schemas.microsoft.com/office/drawing/2017/decorative" val="1"/>
              </a:ext>
            </a:extLst>
          </p:cNvPr>
          <p:cNvSpPr/>
          <p:nvPr/>
        </p:nvSpPr>
        <p:spPr>
          <a:xfrm>
            <a:off x="5692635" y="756615"/>
            <a:ext cx="5612673" cy="476289"/>
          </a:xfrm>
          <a:prstGeom prst="ellipse">
            <a:avLst/>
          </a:prstGeom>
          <a:solidFill>
            <a:srgbClr val="84B4E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descr="CBT Model Worksheet (1) "/>
          <p:cNvSpPr txBox="1">
            <a:spLocks noGrp="1"/>
          </p:cNvSpPr>
          <p:nvPr>
            <p:ph type="title" idx="4294967295"/>
          </p:nvPr>
        </p:nvSpPr>
        <p:spPr>
          <a:xfrm>
            <a:off x="280936" y="226026"/>
            <a:ext cx="505753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US" sz="3600" b="0" i="0" u="none" strike="noStrike" kern="1200" cap="none" spc="0" normalizeH="0" baseline="0" noProof="0">
                <a:ln>
                  <a:noFill/>
                </a:ln>
                <a:effectLst/>
                <a:uLnTx/>
                <a:uFillTx/>
                <a:latin typeface="+mn-lt"/>
                <a:ea typeface="+mn-ea"/>
                <a:cs typeface="+mn-cs"/>
              </a:rPr>
              <a:t>CBT Model Worksheet</a:t>
            </a:r>
            <a:r>
              <a:rPr lang="en-US" sz="3600">
                <a:latin typeface="+mn-lt"/>
                <a:ea typeface="+mn-ea"/>
                <a:cs typeface="+mn-cs"/>
              </a:rPr>
              <a:t> (1)</a:t>
            </a:r>
            <a:endParaRPr kumimoji="0" lang="en-US" sz="3600" b="0" i="0" u="none" strike="noStrike" kern="1200" cap="none" spc="0" normalizeH="0" baseline="0" noProof="0">
              <a:ln>
                <a:noFill/>
              </a:ln>
              <a:effectLst/>
              <a:uLnTx/>
              <a:uFillTx/>
              <a:latin typeface="+mn-lt"/>
              <a:ea typeface="+mn-ea"/>
              <a:cs typeface="+mn-cs"/>
            </a:endParaRPr>
          </a:p>
        </p:txBody>
      </p:sp>
    </p:spTree>
    <p:extLst>
      <p:ext uri="{BB962C8B-B14F-4D97-AF65-F5344CB8AC3E}">
        <p14:creationId xmlns:p14="http://schemas.microsoft.com/office/powerpoint/2010/main" val="277066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4048" y="1681279"/>
            <a:ext cx="6604467" cy="4016484"/>
          </a:xfrm>
          <a:prstGeom prst="rect">
            <a:avLst/>
          </a:prstGeom>
          <a:noFill/>
        </p:spPr>
        <p:txBody>
          <a:bodyPr wrap="square" rtlCol="0">
            <a:spAutoFit/>
          </a:bodyPr>
          <a:lstStyle/>
          <a:p>
            <a:pPr algn="ctr"/>
            <a:r>
              <a:rPr lang="en-US" sz="2400"/>
              <a:t>Changing perspective requires challenging your automatic thoughts:</a:t>
            </a:r>
          </a:p>
          <a:p>
            <a:endParaRPr lang="en-US" sz="900"/>
          </a:p>
          <a:p>
            <a:pPr marL="742950" lvl="1" indent="-285750">
              <a:lnSpc>
                <a:spcPct val="150000"/>
              </a:lnSpc>
              <a:buFont typeface="Arial" panose="020B0604020202020204" pitchFamily="34" charset="0"/>
              <a:buChar char="•"/>
            </a:pPr>
            <a:r>
              <a:rPr lang="en-US"/>
              <a:t>Are these thoughts helpful?</a:t>
            </a:r>
          </a:p>
          <a:p>
            <a:pPr marL="742950" lvl="1" indent="-285750">
              <a:lnSpc>
                <a:spcPct val="150000"/>
              </a:lnSpc>
              <a:buFont typeface="Arial" panose="020B0604020202020204" pitchFamily="34" charset="0"/>
              <a:buChar char="•"/>
            </a:pPr>
            <a:r>
              <a:rPr lang="en-US"/>
              <a:t>Are the anxious thoughts 100% true 100% of the time?</a:t>
            </a:r>
          </a:p>
          <a:p>
            <a:pPr marL="742950" lvl="1" indent="-285750">
              <a:lnSpc>
                <a:spcPct val="150000"/>
              </a:lnSpc>
              <a:buFont typeface="Arial" panose="020B0604020202020204" pitchFamily="34" charset="0"/>
              <a:buChar char="•"/>
            </a:pPr>
            <a:r>
              <a:rPr lang="en-US"/>
              <a:t>What are other ways of looking at this?</a:t>
            </a:r>
          </a:p>
          <a:p>
            <a:pPr marL="742950" lvl="1" indent="-285750">
              <a:lnSpc>
                <a:spcPct val="150000"/>
              </a:lnSpc>
              <a:buFont typeface="Arial" panose="020B0604020202020204" pitchFamily="34" charset="0"/>
              <a:buChar char="•"/>
            </a:pPr>
            <a:r>
              <a:rPr lang="en-US"/>
              <a:t>What is the bigger picture?</a:t>
            </a:r>
          </a:p>
          <a:p>
            <a:pPr>
              <a:lnSpc>
                <a:spcPct val="150000"/>
              </a:lnSpc>
            </a:pPr>
            <a:r>
              <a:rPr lang="en-US" sz="2000"/>
              <a:t>What alternative behaviors could be helpful?</a:t>
            </a:r>
          </a:p>
          <a:p>
            <a:pPr>
              <a:lnSpc>
                <a:spcPct val="150000"/>
              </a:lnSpc>
            </a:pPr>
            <a:r>
              <a:rPr lang="en-US" sz="2000"/>
              <a:t>How might your feelings change?</a:t>
            </a:r>
          </a:p>
          <a:p>
            <a:pPr>
              <a:lnSpc>
                <a:spcPct val="150000"/>
              </a:lnSpc>
            </a:pPr>
            <a:r>
              <a:rPr lang="en-US" sz="2000"/>
              <a:t>What would you like the desired outcome to be in the future?</a:t>
            </a:r>
          </a:p>
        </p:txBody>
      </p:sp>
      <p:pic>
        <p:nvPicPr>
          <p:cNvPr id="8" name="Picture 7" descr="This image presents an Alternative Response Model for managing anxiety in social situations. It outlines a scenario where someone felt anxious about attending a party and explores more balanced thoughts, coping strategies, and alternative feelings to shift the outcome. The goal is to move from avoidance to engagement by using supportive techniques and reframing anxious thoughts. "/>
          <p:cNvPicPr>
            <a:picLocks noChangeAspect="1"/>
          </p:cNvPicPr>
          <p:nvPr/>
        </p:nvPicPr>
        <p:blipFill>
          <a:blip r:embed="rId2"/>
          <a:stretch>
            <a:fillRect/>
          </a:stretch>
        </p:blipFill>
        <p:spPr>
          <a:xfrm>
            <a:off x="506017" y="773083"/>
            <a:ext cx="4608561" cy="5611091"/>
          </a:xfrm>
          <a:prstGeom prst="rect">
            <a:avLst/>
          </a:prstGeom>
          <a:ln>
            <a:solidFill>
              <a:schemeClr val="tx1"/>
            </a:solidFill>
          </a:ln>
          <a:effectLst>
            <a:outerShdw blurRad="63500" sx="102000" sy="102000" algn="ctr" rotWithShape="0">
              <a:prstClr val="black">
                <a:alpha val="40000"/>
              </a:prstClr>
            </a:outerShdw>
          </a:effectLst>
        </p:spPr>
      </p:pic>
      <p:pic>
        <p:nvPicPr>
          <p:cNvPr id="2" name="Picture 1" hidden="1">
            <a:extLst>
              <a:ext uri="{C183D7F6-B498-43B3-948B-1728B52AA6E4}">
                <adec:decorative xmlns:adec="http://schemas.microsoft.com/office/drawing/2017/decorative" val="1"/>
              </a:ext>
            </a:extLst>
          </p:cNvPr>
          <p:cNvPicPr>
            <a:picLocks noChangeAspect="1"/>
          </p:cNvPicPr>
          <p:nvPr/>
        </p:nvPicPr>
        <p:blipFill rotWithShape="1">
          <a:blip r:embed="rId3"/>
          <a:srcRect t="-1" r="41993" b="-15846"/>
          <a:stretch/>
        </p:blipFill>
        <p:spPr>
          <a:xfrm>
            <a:off x="5437903" y="1098070"/>
            <a:ext cx="6061370" cy="303692"/>
          </a:xfrm>
          <a:prstGeom prst="rect">
            <a:avLst/>
          </a:prstGeom>
        </p:spPr>
      </p:pic>
      <p:sp>
        <p:nvSpPr>
          <p:cNvPr id="3" name="Title 2" descr="Alternative Response Model Worksheet "/>
          <p:cNvSpPr txBox="1">
            <a:spLocks noGrp="1"/>
          </p:cNvSpPr>
          <p:nvPr>
            <p:ph type="title" idx="4294967295"/>
          </p:nvPr>
        </p:nvSpPr>
        <p:spPr>
          <a:xfrm>
            <a:off x="5437903" y="574850"/>
            <a:ext cx="597547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Alternative Response Model Worksheet</a:t>
            </a:r>
          </a:p>
        </p:txBody>
      </p:sp>
    </p:spTree>
    <p:extLst>
      <p:ext uri="{BB962C8B-B14F-4D97-AF65-F5344CB8AC3E}">
        <p14:creationId xmlns:p14="http://schemas.microsoft.com/office/powerpoint/2010/main" val="1631890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547E7551CB64EB8012A73509529B8" ma:contentTypeVersion="14" ma:contentTypeDescription="Create a new document." ma:contentTypeScope="" ma:versionID="130d9e39b1ee0d6499645565be80356c">
  <xsd:schema xmlns:xsd="http://www.w3.org/2001/XMLSchema" xmlns:xs="http://www.w3.org/2001/XMLSchema" xmlns:p="http://schemas.microsoft.com/office/2006/metadata/properties" xmlns:ns2="649e60df-2f88-4f2d-83fc-42b5fc6839f1" xmlns:ns3="2550c8f2-15c1-469d-81ca-19d9fcd60cf2" targetNamespace="http://schemas.microsoft.com/office/2006/metadata/properties" ma:root="true" ma:fieldsID="b1c3ee9caa9c918c414f45624a4a96bf" ns2:_="" ns3:_="">
    <xsd:import namespace="649e60df-2f88-4f2d-83fc-42b5fc6839f1"/>
    <xsd:import namespace="2550c8f2-15c1-469d-81ca-19d9fcd60c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e60df-2f88-4f2d-83fc-42b5fc6839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7a852e9-8435-4e90-9e8b-0ddec88fea2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50c8f2-15c1-469d-81ca-19d9fcd60c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09bac3a-8bf3-4fcc-82d9-1c952120374b}" ma:internalName="TaxCatchAll" ma:showField="CatchAllData" ma:web="2550c8f2-15c1-469d-81ca-19d9fcd60c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50c8f2-15c1-469d-81ca-19d9fcd60cf2" xsi:nil="true"/>
    <lcf76f155ced4ddcb4097134ff3c332f xmlns="649e60df-2f88-4f2d-83fc-42b5fc6839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266C8-FFDD-4FB9-9239-15C1F79019CF}">
  <ds:schemaRefs>
    <ds:schemaRef ds:uri="2550c8f2-15c1-469d-81ca-19d9fcd60cf2"/>
    <ds:schemaRef ds:uri="649e60df-2f88-4f2d-83fc-42b5fc6839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187761-8ACF-42F8-9879-138119FE3D51}">
  <ds:schemaRefs>
    <ds:schemaRef ds:uri="2550c8f2-15c1-469d-81ca-19d9fcd60cf2"/>
    <ds:schemaRef ds:uri="649e60df-2f88-4f2d-83fc-42b5fc6839f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F866BA-F695-4763-8182-302189D730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vt:lpstr>
      <vt:lpstr>Century Gothic</vt:lpstr>
      <vt:lpstr>Elephant</vt:lpstr>
      <vt:lpstr>Office Theme</vt:lpstr>
      <vt:lpstr>Anxiety Toolbox</vt:lpstr>
      <vt:lpstr>Follow Along in the Student Workbook!</vt:lpstr>
      <vt:lpstr>Anxiety Toolbox - Session Three</vt:lpstr>
      <vt:lpstr>2. Practice breathing using the diaphragm</vt:lpstr>
      <vt:lpstr>CBT Model Worksheet</vt:lpstr>
      <vt:lpstr>How do we change the way we think in a way that will decrease anxiety?</vt:lpstr>
      <vt:lpstr>Cognitive Restructuring</vt:lpstr>
      <vt:lpstr>CBT Model Worksheet (1)</vt:lpstr>
      <vt:lpstr>Alternative Response Model Worksheet</vt:lpstr>
      <vt:lpstr>Cognitive Distortions and Alternative Thoughts</vt:lpstr>
      <vt:lpstr>Alternative Response Worksheet</vt:lpstr>
      <vt:lpstr>5-4-3-2-1 Grounding / 5 Senses Grounding</vt:lpstr>
      <vt:lpstr>Additional Self Care</vt:lpstr>
      <vt:lpstr>Putting it All Together – Making a Plan to Manage Anxiety</vt:lpstr>
      <vt:lpstr>Anxiety Toolbox Summary</vt:lpstr>
    </vt:vector>
  </TitlesOfParts>
  <Company>UC Santa Cruz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Beltran</dc:creator>
  <cp:lastModifiedBy>Stroman II, McTate M.</cp:lastModifiedBy>
  <cp:revision>2</cp:revision>
  <cp:lastPrinted>2020-02-04T00:06:42Z</cp:lastPrinted>
  <dcterms:created xsi:type="dcterms:W3CDTF">2020-01-28T23:40:48Z</dcterms:created>
  <dcterms:modified xsi:type="dcterms:W3CDTF">2025-08-26T23:28:59Z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50c7b0-9e53-455f-9b3f-deab1aa8a41e_Enabled">
    <vt:lpwstr>true</vt:lpwstr>
  </property>
  <property fmtid="{D5CDD505-2E9C-101B-9397-08002B2CF9AE}" pid="3" name="MSIP_Label_bc50c7b0-9e53-455f-9b3f-deab1aa8a41e_SetDate">
    <vt:lpwstr>2024-11-21T17:11:47Z</vt:lpwstr>
  </property>
  <property fmtid="{D5CDD505-2E9C-101B-9397-08002B2CF9AE}" pid="4" name="MSIP_Label_bc50c7b0-9e53-455f-9b3f-deab1aa8a41e_Method">
    <vt:lpwstr>Standard</vt:lpwstr>
  </property>
  <property fmtid="{D5CDD505-2E9C-101B-9397-08002B2CF9AE}" pid="5" name="MSIP_Label_bc50c7b0-9e53-455f-9b3f-deab1aa8a41e_Name">
    <vt:lpwstr>defa4170-0d19-0005-0004-bc88714345d2</vt:lpwstr>
  </property>
  <property fmtid="{D5CDD505-2E9C-101B-9397-08002B2CF9AE}" pid="6" name="MSIP_Label_bc50c7b0-9e53-455f-9b3f-deab1aa8a41e_SiteId">
    <vt:lpwstr>7cc8e357-468d-472c-a6fc-c5600e789b55</vt:lpwstr>
  </property>
  <property fmtid="{D5CDD505-2E9C-101B-9397-08002B2CF9AE}" pid="7" name="MSIP_Label_bc50c7b0-9e53-455f-9b3f-deab1aa8a41e_ActionId">
    <vt:lpwstr>f27225f6-b214-4d3b-8788-7556f5c602de</vt:lpwstr>
  </property>
  <property fmtid="{D5CDD505-2E9C-101B-9397-08002B2CF9AE}" pid="8" name="MSIP_Label_bc50c7b0-9e53-455f-9b3f-deab1aa8a41e_ContentBits">
    <vt:lpwstr>0</vt:lpwstr>
  </property>
  <property fmtid="{D5CDD505-2E9C-101B-9397-08002B2CF9AE}" pid="9" name="ContentTypeId">
    <vt:lpwstr>0x01010061C547E7551CB64EB8012A73509529B8</vt:lpwstr>
  </property>
  <property fmtid="{D5CDD505-2E9C-101B-9397-08002B2CF9AE}" pid="10" name="MediaServiceImageTags">
    <vt:lpwstr/>
  </property>
</Properties>
</file>