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8" d="100"/>
          <a:sy n="108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713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256032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2331720"/>
            <a:ext cx="12191695" cy="2286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48640" y="685800"/>
            <a:ext cx="11094415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Latinx Student Input on Experiences at</a:t>
            </a:r>
            <a:endParaRPr lang="en-US" sz="4000" dirty="0"/>
          </a:p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Evergreen Valley College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548640" y="2057400"/>
            <a:ext cx="110944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 of 2024 Focus Group Findings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48640" y="2971800"/>
            <a:ext cx="11094415" cy="33832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3246120"/>
            <a:ext cx="1045433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Evergreen Valley College (EVC)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868680" y="3703320"/>
            <a:ext cx="10454335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DRZ Strategic Consulting Group</a:t>
            </a:r>
            <a:endParaRPr lang="en-US" sz="14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Lead: Dr. Victor G. Garza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868680" y="4937760"/>
            <a:ext cx="10454335" cy="1143000"/>
          </a:xfrm>
          <a:prstGeom prst="round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051560" y="5120640"/>
            <a:ext cx="10088575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themes: what draws Latinx students to EVC • what supports success • barriers • opportunities for improvement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EVC Latinx Focus Group Findings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Actions students said would most improve experience &amp; outcomes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11094415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1234440"/>
            <a:ext cx="104543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1) Make supports visible and easy to use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960120" y="1554480"/>
            <a:ext cx="10271455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In-depth resource orientation in introductory courses; reinforce throughout the semester</a:t>
            </a:r>
            <a:endParaRPr lang="en-US" sz="1300" dirty="0"/>
          </a:p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Comprehensive communication strategy: social, newsletters, direct emails/texts, in-class announcements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868680" y="2514600"/>
            <a:ext cx="10454335" cy="91440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51560" y="2633472"/>
            <a:ext cx="1008857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2) Expand practical access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43000" y="2926080"/>
            <a:ext cx="9905695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 library and tutoring hours (including Fridays and peak periods like finals)</a:t>
            </a:r>
            <a:endParaRPr lang="en-US" sz="1300" dirty="0"/>
          </a:p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On-campus short-term childcare or supervised drop-off options for student parents</a:t>
            </a:r>
            <a:endParaRPr lang="en-US" sz="1300" dirty="0"/>
          </a:p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access to up-to-date e-textbooks, rentals, and lending programs to reduce costs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868680" y="4251960"/>
            <a:ext cx="1045433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3) Strengthen guidance and well-being supports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60120" y="4572000"/>
            <a:ext cx="10271455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counseling check-ins &amp; clarity on degree/transfer progress</a:t>
            </a:r>
            <a:endParaRPr lang="en-US" sz="1300" dirty="0"/>
          </a:p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tech workshops/drop-ins for common course tools (Canvas, Google Slides)</a:t>
            </a:r>
            <a:endParaRPr lang="en-US" sz="1300" dirty="0"/>
          </a:p>
          <a:p>
            <a:pPr marL="148590" indent="-14859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mental health workshops (stress management, mindfulness, resilience)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Focus: reduce friction, expand access, increase consistency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 (Inclusion &amp; Engagement)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belonging and improve responsiveness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364328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233172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Bilingual &amp; culturally responsive services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4952848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Spanish-speaking capacity in counseling, financial aid, and academic support. Ensure online access is equally welcoming and usable.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278728" y="1051560"/>
            <a:ext cx="5364328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278728" y="1051560"/>
            <a:ext cx="91440" cy="233172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07328" y="121615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 outreach &amp; clear eligibility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07328" y="1618488"/>
            <a:ext cx="4952848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“I don’t belong” barriers through direct invitations, clearer messaging about who programs are for, and welcoming front-desk interactions.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3611880"/>
            <a:ext cx="5364328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3611880"/>
            <a:ext cx="91440" cy="27432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377647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Feedback mechanisms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77240" y="4178808"/>
            <a:ext cx="4952848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regular surveys and periodic focus groups to monitor student experience, identify emerging needs, and adjust services based on student voice.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78728" y="3611880"/>
            <a:ext cx="5364328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278728" y="3611880"/>
            <a:ext cx="91440" cy="274320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07328" y="377647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engagement initiatives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507328" y="4178808"/>
            <a:ext cx="4952848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school spirit and connection via social events, workshops, collaborative projects, and visible student activities.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Goal: belonging + clarity + continuous improvement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Centering Latinx student voice strengthens EVC for everyone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11094415" cy="21031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123444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findings suggest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600200"/>
            <a:ext cx="10271455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EVC already offers multiple high-value supports (programs, staff, spaces).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barriers are often structural: hours, scheduling, costs, and inconsistent guidance.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Improving visibility, access, and inclusion can enhance outcomes for Latinx students and the broader student body.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3429000"/>
            <a:ext cx="11094415" cy="2926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868680" y="3611880"/>
            <a:ext cx="1045433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Suggested next steps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3977640"/>
            <a:ext cx="10271455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Prioritize recommendations with cross-functional owners (student services, instruction, IT, basic needs).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2–3 high-impact changes (e.g., extended hours during finals; FAFSA support nights).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feedback loop to track utilization and student experience over time.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7802575" y="5715000"/>
            <a:ext cx="3840480" cy="640080"/>
          </a:xfrm>
          <a:prstGeom prst="round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802575" y="5797296"/>
            <a:ext cx="38404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Evergreen Valley College (EVC)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Special Thank You! 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11094415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60120" y="1234440"/>
            <a:ext cx="10271455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Melissa-Ann Nievera-Lozano, faculty</a:t>
            </a: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Tram Pham, faculty</a:t>
            </a: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Mike Osorio, administrator</a:t>
            </a: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Mayra Garcia, classified</a:t>
            </a: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Bryana Perez, classified </a:t>
            </a: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Vanphuong Nguyen, classified</a:t>
            </a: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6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Sarai Minjares</a:t>
            </a:r>
            <a:r>
              <a:rPr lang="en-US" sz="160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classified </a:t>
            </a:r>
            <a:endParaRPr lang="en-US" sz="1600" dirty="0">
              <a:solidFill>
                <a:srgbClr val="3341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endParaRPr lang="en-US" sz="1400" dirty="0">
              <a:solidFill>
                <a:srgbClr val="334155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Shape 6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Appendix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Purpose &amp; Approach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Exploratory focus groups conducted April 2024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715000" cy="2468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246888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these focus groups?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53035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better understand Latinx students’ impressions of EVC, the environments and resources that support academic success, the challenges students face, and opportunities for growth.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446520" y="1051560"/>
            <a:ext cx="5196535" cy="24688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46520" y="1051560"/>
            <a:ext cx="91440" cy="24688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675120" y="1216152"/>
            <a:ext cx="47850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it was done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675120" y="1618488"/>
            <a:ext cx="4785055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4 semi-structured focus groups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30 Latinx students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Mix of academic levels, online &amp; in-person enrollment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Included first-generation students and student parents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3886200"/>
            <a:ext cx="11094415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22960" y="4050792"/>
            <a:ext cx="1054577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 topics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68680" y="4434840"/>
            <a:ext cx="10454335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impressions &amp; pathways to EVC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supports academic success (people, programs, spaces)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Barriers: schedules, costs, counseling, technology, well-being</a:t>
            </a:r>
            <a:endParaRPr lang="en-US" sz="1400" dirty="0"/>
          </a:p>
          <a:p>
            <a:pPr marL="160020" indent="-16002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4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Advice for EVC: how to improve the Latinx student experience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for EVC • April 2024 focus groups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Impressions of EVC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draws students to Evergreen Valley College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318608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214884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49071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Affordability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490712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cost compared with four-year institutions; fee waivers and financial aid guidance support persistence.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6324448" y="1051560"/>
            <a:ext cx="5318608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324448" y="1051560"/>
            <a:ext cx="91440" cy="214884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553048" y="1216152"/>
            <a:ext cx="49071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 reputation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553048" y="1618488"/>
            <a:ext cx="490712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cited EVC’s reputation as a strong “feeder” to CSUs and supportive counselors for planning.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3383280"/>
            <a:ext cx="5318608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48640" y="3383280"/>
            <a:ext cx="91440" cy="2148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777240" y="3547872"/>
            <a:ext cx="49071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Unique programs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777240" y="3950208"/>
            <a:ext cx="490712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Interest in offerings not common nearby (e.g., Translation &amp; Interpretation).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324448" y="3383280"/>
            <a:ext cx="5318608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324448" y="3383280"/>
            <a:ext cx="91440" cy="214884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53048" y="3547872"/>
            <a:ext cx="49071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Location &amp; flexibility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553048" y="3950208"/>
            <a:ext cx="4907128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Proximity to home/work and schedule flexibility help students balance family and employment responsibilities.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EVC feels like an accessible pathway into higher education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 &amp; Family Aspirations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strong drive to persist despite barriers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989320" cy="53492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868680" y="1234440"/>
            <a:ext cx="5623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described motivation rooted in: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14400" y="1691640"/>
            <a:ext cx="55778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1450" indent="-17145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role models for siblings and children</a:t>
            </a:r>
            <a:endParaRPr lang="en-US" sz="1500" dirty="0"/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family finances and long-term stability</a:t>
            </a:r>
            <a:endParaRPr lang="en-US" sz="1500" dirty="0"/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First-generation goals and “breaking the cycle”</a:t>
            </a:r>
            <a:endParaRPr lang="en-US" sz="1500" dirty="0"/>
          </a:p>
          <a:p>
            <a:pPr marL="171450" indent="-17145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5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Pride in progress and future career opportunities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868680" y="4754880"/>
            <a:ext cx="5623560" cy="1417320"/>
          </a:xfrm>
          <a:prstGeom prst="round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051560" y="4892040"/>
            <a:ext cx="525780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Families feel more welcomed when outreach and financial aid support are accessible and clear (e.g., recruiters visiting high schools; in-person guidance).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6720840" y="1051560"/>
            <a:ext cx="4922215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720840" y="105156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949440" y="1188720"/>
            <a:ext cx="451073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“…you’re gonna be your parents’ retirement plan…we have to be the ones to keep going and support them when they get old.”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6949440" y="1755648"/>
            <a:ext cx="45107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720840" y="2194560"/>
            <a:ext cx="4922215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720840" y="219456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949440" y="2331720"/>
            <a:ext cx="451073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don’t want to be part of that statistic. I want to break the cycle…”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949440" y="2898648"/>
            <a:ext cx="45107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720840" y="3337560"/>
            <a:ext cx="4922215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720840" y="333756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949440" y="3474720"/>
            <a:ext cx="451073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“Seeing the future… I’m one step closer to being where I want to be.”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6949440" y="4041648"/>
            <a:ext cx="451073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Theme: upward mobility + family responsibility as a persistence driver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Sources of Support for Student Success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Programs, people, and places students rely on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515258" cy="5257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525780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310377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programs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3103778" cy="4526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EOPS (check-ins, accountability)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DSP (accommodations, digital texts, testing spaces)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Enlace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Umoja-AFFIRM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ASPIRE+PLUS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OASISS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FYE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Basic Needs / FRESH Market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38218" y="1051560"/>
            <a:ext cx="3515258" cy="5257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38218" y="1051560"/>
            <a:ext cx="91440" cy="525780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66818" y="1216152"/>
            <a:ext cx="310377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who help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66818" y="1618488"/>
            <a:ext cx="3103778" cy="4526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Program counselors &amp; mentors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Faculty who share opportunities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General counseling &amp; admissions staff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Tutors (math/English centers)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Peers, friends, and family support networks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Supportive workplace supervisors (flexibility)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27797" y="1051560"/>
            <a:ext cx="3515258" cy="52578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127797" y="1051560"/>
            <a:ext cx="91440" cy="52578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356397" y="1216152"/>
            <a:ext cx="310377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Spaces &amp; resources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356397" y="1618488"/>
            <a:ext cx="3103778" cy="4526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Library (study space, computers, lending)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Student services areas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Wellness spaces (“Nest”)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Book vouchers / lending programs</a:t>
            </a:r>
            <a:endParaRPr lang="en-US" sz="12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Health &amp; wellness supports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Insight: students value both practical resources and relational support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Helps Students Succeed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patterns across focus groups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545738" cy="1965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196596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3134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&amp; structure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313425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 check-ins (e.g., EOPS) help students stay on track and plan courses.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22978" y="1051560"/>
            <a:ext cx="3545738" cy="1965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4322978" y="1051560"/>
            <a:ext cx="91440" cy="19659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51578" y="1216152"/>
            <a:ext cx="3134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Accommodations &amp; accessibility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551578" y="1618488"/>
            <a:ext cx="313425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DSP supports learning needs through digital textbooks, recorded lectures, and quiet testing.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097317" y="1051560"/>
            <a:ext cx="3545738" cy="1965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8097317" y="1051560"/>
            <a:ext cx="91440" cy="196596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325917" y="1216152"/>
            <a:ext cx="3134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Community &amp; belonging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325917" y="1618488"/>
            <a:ext cx="313425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Identity-based programs and clubs create connection, mentorship, and culturally relevant learning.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48640" y="3246120"/>
            <a:ext cx="3545738" cy="1965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548640" y="3246120"/>
            <a:ext cx="91440" cy="196596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77240" y="3410712"/>
            <a:ext cx="3134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relief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777240" y="3813048"/>
            <a:ext cx="313425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 waivers, vouchers, and clear financial aid guidance reduce barriers to persistence.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322978" y="3246120"/>
            <a:ext cx="3545738" cy="19659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4322978" y="3246120"/>
            <a:ext cx="91440" cy="196596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4551578" y="3410712"/>
            <a:ext cx="313425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Supportive teaching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4551578" y="3813048"/>
            <a:ext cx="313425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Engaged instructors, timely feedback, and organized Canvas materials boost confidence and progress tracking.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8097317" y="3246120"/>
            <a:ext cx="3545738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8097317" y="324612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8325917" y="3383280"/>
            <a:ext cx="3134258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“…being able to see all my work graded right away has really helped… just being able to understand where I’m at.”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8325917" y="3950208"/>
            <a:ext cx="313425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Theme: practical supports + human connection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 to Academic Success (1/3)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Access, time, and logistics barriers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364328" cy="2926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292608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spaces &amp; hours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4952848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described library and tutoring hours that don’t match late-night / Friday study needs, especially during high workload periods.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4069080"/>
            <a:ext cx="5364328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406908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4206240"/>
            <a:ext cx="4952848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“…there have been times where I’m literally… sitting in those chairs outside because the library closes…they should be open a little bit longer…”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4773168"/>
            <a:ext cx="4952848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278728" y="1051560"/>
            <a:ext cx="5364328" cy="23317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278728" y="1051560"/>
            <a:ext cx="91440" cy="233172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07328" y="121615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Course availability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507328" y="1618488"/>
            <a:ext cx="4952848" cy="1600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courses (especially labs) may be offered only in-person or at limited times. Cancellations and summer gaps can delay degree progress.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78728" y="3520440"/>
            <a:ext cx="5364328" cy="27432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278728" y="3520440"/>
            <a:ext cx="91440" cy="274320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507328" y="3685032"/>
            <a:ext cx="495284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Balancing responsibilities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507328" y="4087368"/>
            <a:ext cx="4952848" cy="2011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schedules, caregiving, and limited childcare lead to stress and sleep deprivation. Student parents described a need for short-term, supervised childcare options to study.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scheduling constraints compound with resource access gaps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 to Academic Success (2/3)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Guidance, systems navigation, and technology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806440" cy="2148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214884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Inconsistent counseling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539496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reported mixed counseling experiences; some received clear planning support while others described conflicting recommendations that set them back. Many preferred in-person advising over virtual appointments.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3429000"/>
            <a:ext cx="5806440" cy="292608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3429000"/>
            <a:ext cx="91440" cy="292608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3593592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Navigating college systems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777240" y="3995928"/>
            <a:ext cx="539496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described confusion about registration timelines, waitlists, course sequencing, and where to find up-to-date information (especially during transitions from high school or after time away).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629400" y="1051560"/>
            <a:ext cx="5013655" cy="530352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903720" y="1234440"/>
            <a:ext cx="464789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Technology &amp; tool support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903720" y="1645920"/>
            <a:ext cx="4647895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37160" indent="-13716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Need for workshops/drop-ins for common course tools (Canvas, Google Docs/Slides)</a:t>
            </a:r>
            <a:endParaRPr lang="en-US" sz="1200" dirty="0"/>
          </a:p>
          <a:p>
            <a:pPr marL="137160" indent="-13716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should be distinct from general IT and include guided, step-by-step help</a:t>
            </a:r>
            <a:endParaRPr lang="en-US" sz="1200" dirty="0"/>
          </a:p>
          <a:p>
            <a:pPr marL="137160" indent="-137160">
              <a:lnSpc>
                <a:spcPct val="115000"/>
              </a:lnSpc>
              <a:spcAft>
                <a:spcPts val="800"/>
              </a:spcAft>
              <a:buSzPct val="100000"/>
              <a:buChar char="•"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ESL and older students reported higher barriers when systems are English-only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903720" y="3246120"/>
            <a:ext cx="4647895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6903720" y="324612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132320" y="3383280"/>
            <a:ext cx="42364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“I needed to use Google Slides and I did not know how to do that…I need that guidance where I can meet with someone like, “Hey this is how you get this done.””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7132320" y="3950208"/>
            <a:ext cx="4236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clearer pathways + hands-on navigation support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"/>
          </a:xfrm>
          <a:prstGeom prst="rect">
            <a:avLst/>
          </a:prstGeom>
          <a:solidFill>
            <a:srgbClr val="0B5D1E"/>
          </a:solidFill>
          <a:ln w="12700">
            <a:solidFill>
              <a:srgbClr val="0B5D1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48640" y="146304"/>
            <a:ext cx="110944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Challenges to Academic Success (3/3)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548640" y="448056"/>
            <a:ext cx="1109441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EAF2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aid clarity, belonging, and visibility of opportunities</a:t>
            </a:r>
            <a:endParaRPr lang="en-US" sz="1200" dirty="0"/>
          </a:p>
        </p:txBody>
      </p:sp>
      <p:sp>
        <p:nvSpPr>
          <p:cNvPr id="5" name="Shape 3"/>
          <p:cNvSpPr/>
          <p:nvPr/>
        </p:nvSpPr>
        <p:spPr>
          <a:xfrm>
            <a:off x="0" y="685800"/>
            <a:ext cx="12191695" cy="5852160"/>
          </a:xfrm>
          <a:prstGeom prst="rect">
            <a:avLst/>
          </a:prstGeom>
          <a:solidFill>
            <a:srgbClr val="F8FAFC"/>
          </a:solidFill>
          <a:ln w="12700">
            <a:solidFill>
              <a:srgbClr val="F8FAFC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5806440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48640" y="1051560"/>
            <a:ext cx="91440" cy="2514600"/>
          </a:xfrm>
          <a:prstGeom prst="rect">
            <a:avLst/>
          </a:prstGeom>
          <a:solidFill>
            <a:srgbClr val="137A34"/>
          </a:solidFill>
          <a:ln w="12700">
            <a:solidFill>
              <a:srgbClr val="137A3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216152"/>
            <a:ext cx="5394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aid confusion &amp; fear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777240" y="1618488"/>
            <a:ext cx="5394960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described uncertainty about eligibility, timelines, documentation, and concerns about providing parental information when completing FAFSA. In-person guidance was requested to reduce anxiety and prevent missed deadlines.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3749040"/>
            <a:ext cx="5806440" cy="10058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548640" y="3749040"/>
            <a:ext cx="109728" cy="1005840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777240" y="3886200"/>
            <a:ext cx="539496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“They’re scared to put in the info because they require your parents’ social security…”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77240" y="4453128"/>
            <a:ext cx="5394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participant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6537960" y="1051560"/>
            <a:ext cx="5105095" cy="251460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537960" y="1051560"/>
            <a:ext cx="91440" cy="2514600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766560" y="1216152"/>
            <a:ext cx="46936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 of opportunities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766560" y="1618488"/>
            <a:ext cx="4693615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students (especially online learners) reported difficulty finding timely information about events, career fairs, scholarships, and support programs. Direct instructor messages were seen as most effective.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537960" y="3749040"/>
            <a:ext cx="5105095" cy="1490472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38100" dist="1905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537960" y="3749040"/>
            <a:ext cx="137160" cy="1490472"/>
          </a:xfrm>
          <a:prstGeom prst="rect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766560" y="3913632"/>
            <a:ext cx="46936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Belonging in support programs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766560" y="4315968"/>
            <a:ext cx="4693615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students felt “out of place” in programs they were eligible for (e.g., mixed-race or multicultural identities). This sometimes prevented them from seeking help.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6903720" y="5029200"/>
            <a:ext cx="4465015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F1F5F9"/>
          </a:solidFill>
          <a:ln w="12700">
            <a:solidFill>
              <a:srgbClr val="F1F5F9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48640" y="6601968"/>
            <a:ext cx="609584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takeaway: reduce friction to access resources—especially for online/ESL students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095848" y="6601968"/>
            <a:ext cx="5547208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1605</Words>
  <Application>Microsoft Office PowerPoint</Application>
  <PresentationFormat>Widescreen</PresentationFormat>
  <Paragraphs>183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Evergreen Valley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EVC Latinx Focus Group Findings – Overview</dc:title>
  <dc:subject>Latinx Student Focus Group Findings (2024)</dc:subject>
  <dc:creator>DRZ Strategic Consulting Group (compiled into slides by ChatGPT)</dc:creator>
  <cp:lastModifiedBy>Garza, Victor G.</cp:lastModifiedBy>
  <cp:revision>6</cp:revision>
  <dcterms:created xsi:type="dcterms:W3CDTF">2026-03-02T19:17:56Z</dcterms:created>
  <dcterms:modified xsi:type="dcterms:W3CDTF">2026-03-02T19:49:17Z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c50c7b0-9e53-455f-9b3f-deab1aa8a41e_Enabled">
    <vt:lpwstr>true</vt:lpwstr>
  </property>
  <property fmtid="{D5CDD505-2E9C-101B-9397-08002B2CF9AE}" pid="3" name="MSIP_Label_bc50c7b0-9e53-455f-9b3f-deab1aa8a41e_SetDate">
    <vt:lpwstr>2026-03-02T19:40:13Z</vt:lpwstr>
  </property>
  <property fmtid="{D5CDD505-2E9C-101B-9397-08002B2CF9AE}" pid="4" name="MSIP_Label_bc50c7b0-9e53-455f-9b3f-deab1aa8a41e_Method">
    <vt:lpwstr>Standard</vt:lpwstr>
  </property>
  <property fmtid="{D5CDD505-2E9C-101B-9397-08002B2CF9AE}" pid="5" name="MSIP_Label_bc50c7b0-9e53-455f-9b3f-deab1aa8a41e_Name">
    <vt:lpwstr>defa4170-0d19-0005-0004-bc88714345d2</vt:lpwstr>
  </property>
  <property fmtid="{D5CDD505-2E9C-101B-9397-08002B2CF9AE}" pid="6" name="MSIP_Label_bc50c7b0-9e53-455f-9b3f-deab1aa8a41e_SiteId">
    <vt:lpwstr>7cc8e357-468d-472c-a6fc-c5600e789b55</vt:lpwstr>
  </property>
  <property fmtid="{D5CDD505-2E9C-101B-9397-08002B2CF9AE}" pid="7" name="MSIP_Label_bc50c7b0-9e53-455f-9b3f-deab1aa8a41e_ActionId">
    <vt:lpwstr>92b81e61-6e2c-42ed-8e1b-27bc0c9506dc</vt:lpwstr>
  </property>
  <property fmtid="{D5CDD505-2E9C-101B-9397-08002B2CF9AE}" pid="8" name="MSIP_Label_bc50c7b0-9e53-455f-9b3f-deab1aa8a41e_ContentBits">
    <vt:lpwstr>0</vt:lpwstr>
  </property>
  <property fmtid="{D5CDD505-2E9C-101B-9397-08002B2CF9AE}" pid="9" name="MSIP_Label_bc50c7b0-9e53-455f-9b3f-deab1aa8a41e_Tag">
    <vt:lpwstr>10, 3, 0, 1</vt:lpwstr>
  </property>
</Properties>
</file>